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02" r:id="rId4"/>
    <p:sldId id="303" r:id="rId5"/>
    <p:sldId id="256" r:id="rId6"/>
    <p:sldId id="257" r:id="rId7"/>
    <p:sldId id="258" r:id="rId8"/>
    <p:sldId id="259" r:id="rId9"/>
    <p:sldId id="260" r:id="rId10"/>
    <p:sldId id="261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</p:sldIdLst>
  <p:sldSz cx="12192000" cy="6858000"/>
  <p:notesSz cx="12192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47944" y="486283"/>
            <a:ext cx="896111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8340" y="1554607"/>
            <a:ext cx="3328035" cy="4172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1109" y="486283"/>
            <a:ext cx="204978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245895"/>
            <a:ext cx="8355965" cy="2501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6200" y="2362200"/>
            <a:ext cx="4758691" cy="656717"/>
          </a:xfrm>
        </p:spPr>
        <p:txBody>
          <a:bodyPr/>
          <a:lstStyle/>
          <a:p>
            <a:r>
              <a:rPr lang="nl-NL" dirty="0" smtClean="0"/>
              <a:t>Voedingsstoffen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0" y="3352800"/>
            <a:ext cx="8355965" cy="2501265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901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4309" y="486283"/>
            <a:ext cx="41852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Polysachariden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27784"/>
            <a:ext cx="8545195" cy="27330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Century Gothic"/>
                <a:cs typeface="Century Gothic"/>
              </a:rPr>
              <a:t>Meervoudige </a:t>
            </a:r>
            <a:r>
              <a:rPr sz="3200" spc="-5" dirty="0">
                <a:latin typeface="Century Gothic"/>
                <a:cs typeface="Century Gothic"/>
              </a:rPr>
              <a:t>koolhydraten </a:t>
            </a:r>
            <a:r>
              <a:rPr sz="3200" dirty="0">
                <a:latin typeface="Century Gothic"/>
                <a:cs typeface="Century Gothic"/>
              </a:rPr>
              <a:t>(meestal</a:t>
            </a:r>
            <a:r>
              <a:rPr sz="3200" spc="-50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&gt;20)</a:t>
            </a:r>
            <a:endParaRPr sz="32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Century Gothic"/>
                <a:cs typeface="Century Gothic"/>
              </a:rPr>
              <a:t>Voorbeelden:</a:t>
            </a:r>
            <a:endParaRPr sz="32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Century Gothic"/>
                <a:cs typeface="Century Gothic"/>
              </a:rPr>
              <a:t>Zetmeel</a:t>
            </a:r>
            <a:endParaRPr sz="28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Century Gothic"/>
                <a:cs typeface="Century Gothic"/>
              </a:rPr>
              <a:t>Glycogeen </a:t>
            </a:r>
            <a:r>
              <a:rPr sz="2800" spc="-5" dirty="0">
                <a:latin typeface="Century Gothic"/>
                <a:cs typeface="Century Gothic"/>
              </a:rPr>
              <a:t>(dierlijke </a:t>
            </a:r>
            <a:r>
              <a:rPr sz="2800" spc="-10" dirty="0">
                <a:latin typeface="Century Gothic"/>
                <a:cs typeface="Century Gothic"/>
              </a:rPr>
              <a:t>vorm van</a:t>
            </a:r>
            <a:r>
              <a:rPr sz="2800" spc="10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zetmeel)</a:t>
            </a:r>
            <a:endParaRPr sz="28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Century Gothic"/>
                <a:cs typeface="Century Gothic"/>
              </a:rPr>
              <a:t>Voedingsvezels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273" y="486283"/>
            <a:ext cx="17132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Vezels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27784"/>
            <a:ext cx="10213340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0520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latin typeface="Century Gothic"/>
                <a:cs typeface="Century Gothic"/>
              </a:rPr>
              <a:t>Dragen bij aan </a:t>
            </a:r>
            <a:r>
              <a:rPr sz="3200" dirty="0">
                <a:latin typeface="Century Gothic"/>
                <a:cs typeface="Century Gothic"/>
              </a:rPr>
              <a:t>een </a:t>
            </a:r>
            <a:r>
              <a:rPr sz="3200" spc="-5" dirty="0">
                <a:latin typeface="Century Gothic"/>
                <a:cs typeface="Century Gothic"/>
              </a:rPr>
              <a:t>verzadigd </a:t>
            </a:r>
            <a:r>
              <a:rPr sz="3200" dirty="0">
                <a:latin typeface="Century Gothic"/>
                <a:cs typeface="Century Gothic"/>
              </a:rPr>
              <a:t>gevoel na het eten  Zorgen </a:t>
            </a:r>
            <a:r>
              <a:rPr sz="3200" spc="-5" dirty="0">
                <a:latin typeface="Century Gothic"/>
                <a:cs typeface="Century Gothic"/>
              </a:rPr>
              <a:t>voor </a:t>
            </a:r>
            <a:r>
              <a:rPr sz="3200" dirty="0">
                <a:latin typeface="Century Gothic"/>
                <a:cs typeface="Century Gothic"/>
              </a:rPr>
              <a:t>een goede</a:t>
            </a:r>
            <a:r>
              <a:rPr sz="3200" spc="-85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stoelgang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Century Gothic"/>
                <a:cs typeface="Century Gothic"/>
              </a:rPr>
              <a:t>30/40 </a:t>
            </a:r>
            <a:r>
              <a:rPr sz="3200" dirty="0">
                <a:latin typeface="Century Gothic"/>
                <a:cs typeface="Century Gothic"/>
              </a:rPr>
              <a:t>gram </a:t>
            </a:r>
            <a:r>
              <a:rPr sz="3200" spc="-5" dirty="0">
                <a:latin typeface="Century Gothic"/>
                <a:cs typeface="Century Gothic"/>
              </a:rPr>
              <a:t>vezels per dag</a:t>
            </a:r>
            <a:r>
              <a:rPr sz="3200" spc="-65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eten</a:t>
            </a:r>
            <a:endParaRPr sz="32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Century Gothic"/>
                <a:cs typeface="Century Gothic"/>
              </a:rPr>
              <a:t>Veel </a:t>
            </a:r>
            <a:r>
              <a:rPr sz="3200" dirty="0">
                <a:latin typeface="Century Gothic"/>
                <a:cs typeface="Century Gothic"/>
              </a:rPr>
              <a:t>te </a:t>
            </a:r>
            <a:r>
              <a:rPr sz="3200" spc="-5" dirty="0">
                <a:latin typeface="Century Gothic"/>
                <a:cs typeface="Century Gothic"/>
              </a:rPr>
              <a:t>vinden in volkorenproducten, </a:t>
            </a:r>
            <a:r>
              <a:rPr sz="3200" dirty="0">
                <a:latin typeface="Century Gothic"/>
                <a:cs typeface="Century Gothic"/>
              </a:rPr>
              <a:t>groenten, </a:t>
            </a:r>
            <a:r>
              <a:rPr sz="3200" spc="-5" dirty="0">
                <a:latin typeface="Century Gothic"/>
                <a:cs typeface="Century Gothic"/>
              </a:rPr>
              <a:t>fruit  </a:t>
            </a:r>
            <a:r>
              <a:rPr sz="3200" dirty="0">
                <a:latin typeface="Century Gothic"/>
                <a:cs typeface="Century Gothic"/>
              </a:rPr>
              <a:t>en</a:t>
            </a:r>
            <a:r>
              <a:rPr sz="3200" spc="-70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peulvruchten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8301" y="486283"/>
            <a:ext cx="73736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Suiker in</a:t>
            </a:r>
            <a:r>
              <a:rPr spc="-70" dirty="0"/>
              <a:t> </a:t>
            </a:r>
            <a:r>
              <a:rPr spc="-5" dirty="0"/>
              <a:t>voedingsmiddelen</a:t>
            </a:r>
          </a:p>
        </p:txBody>
      </p:sp>
      <p:sp>
        <p:nvSpPr>
          <p:cNvPr id="3" name="object 3"/>
          <p:cNvSpPr/>
          <p:nvPr/>
        </p:nvSpPr>
        <p:spPr>
          <a:xfrm>
            <a:off x="2549651" y="1845564"/>
            <a:ext cx="7152132" cy="402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4689" y="486283"/>
            <a:ext cx="72637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Functies toevoegen</a:t>
            </a:r>
            <a:r>
              <a:rPr spc="-105" dirty="0"/>
              <a:t> </a:t>
            </a:r>
            <a:r>
              <a:rPr spc="-5" dirty="0"/>
              <a:t>suikers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40281"/>
            <a:ext cx="3092450" cy="33934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Century Gothic"/>
                <a:cs typeface="Century Gothic"/>
              </a:rPr>
              <a:t>Zoete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smaak</a:t>
            </a:r>
            <a:endParaRPr sz="2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Century Gothic"/>
                <a:cs typeface="Century Gothic"/>
              </a:rPr>
              <a:t>Kleur</a:t>
            </a:r>
            <a:endParaRPr sz="28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Century Gothic"/>
                <a:cs typeface="Century Gothic"/>
              </a:rPr>
              <a:t>Maillard</a:t>
            </a:r>
            <a:r>
              <a:rPr sz="2400" spc="-8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reactie</a:t>
            </a:r>
            <a:endParaRPr sz="24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Century Gothic"/>
                <a:cs typeface="Century Gothic"/>
              </a:rPr>
              <a:t>Structuur</a:t>
            </a:r>
            <a:endParaRPr sz="28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Century Gothic"/>
                <a:cs typeface="Century Gothic"/>
              </a:rPr>
              <a:t>Karamel</a:t>
            </a:r>
            <a:endParaRPr sz="24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Century Gothic"/>
                <a:cs typeface="Century Gothic"/>
              </a:rPr>
              <a:t>Houdbaarheid</a:t>
            </a:r>
            <a:endParaRPr sz="28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Century Gothic"/>
                <a:cs typeface="Century Gothic"/>
              </a:rPr>
              <a:t>Jam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7102" y="1538527"/>
            <a:ext cx="4449445" cy="215138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Century Gothic"/>
                <a:cs typeface="Century Gothic"/>
              </a:rPr>
              <a:t>Maillard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reactie</a:t>
            </a:r>
            <a:endParaRPr sz="28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Century Gothic"/>
                <a:cs typeface="Century Gothic"/>
              </a:rPr>
              <a:t>Bruinkleuring</a:t>
            </a:r>
            <a:r>
              <a:rPr sz="2400" spc="-7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van</a:t>
            </a:r>
            <a:endParaRPr sz="2400">
              <a:latin typeface="Century Gothic"/>
              <a:cs typeface="Century Gothic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Century Gothic"/>
                <a:cs typeface="Century Gothic"/>
              </a:rPr>
              <a:t>koolhydraten </a:t>
            </a:r>
            <a:r>
              <a:rPr sz="2400" dirty="0">
                <a:latin typeface="Century Gothic"/>
                <a:cs typeface="Century Gothic"/>
              </a:rPr>
              <a:t>en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eiwitten</a:t>
            </a:r>
            <a:endParaRPr sz="2400">
              <a:latin typeface="Century Gothic"/>
              <a:cs typeface="Century Gothic"/>
            </a:endParaRPr>
          </a:p>
          <a:p>
            <a:pPr marL="756285" marR="75882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0" dirty="0">
                <a:latin typeface="Century Gothic"/>
                <a:cs typeface="Century Gothic"/>
              </a:rPr>
              <a:t>Bv. </a:t>
            </a:r>
            <a:r>
              <a:rPr sz="2400" dirty="0">
                <a:latin typeface="Century Gothic"/>
                <a:cs typeface="Century Gothic"/>
              </a:rPr>
              <a:t>Korst van</a:t>
            </a:r>
            <a:r>
              <a:rPr sz="2400" spc="-15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brood,  </a:t>
            </a:r>
            <a:r>
              <a:rPr sz="2400" dirty="0">
                <a:latin typeface="Century Gothic"/>
                <a:cs typeface="Century Gothic"/>
              </a:rPr>
              <a:t>gebraden</a:t>
            </a:r>
            <a:r>
              <a:rPr sz="2400" spc="-7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vlees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6692" y="486283"/>
            <a:ext cx="71964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Bronnen van</a:t>
            </a:r>
            <a:r>
              <a:rPr spc="-100" dirty="0"/>
              <a:t> </a:t>
            </a:r>
            <a:r>
              <a:rPr dirty="0"/>
              <a:t>koolhydraten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entury Gothic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Glucose en</a:t>
            </a:r>
            <a:r>
              <a:rPr spc="-40" dirty="0"/>
              <a:t> </a:t>
            </a:r>
            <a:r>
              <a:rPr spc="-5" dirty="0"/>
              <a:t>fructose</a:t>
            </a: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entury Gothic"/>
                <a:cs typeface="Century Gothic"/>
              </a:rPr>
              <a:t>Fruit</a:t>
            </a:r>
            <a:endParaRPr sz="20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entury Gothic"/>
                <a:cs typeface="Century Gothic"/>
              </a:rPr>
              <a:t>Fruitsap</a:t>
            </a:r>
            <a:endParaRPr sz="2000">
              <a:latin typeface="Century Gothic"/>
              <a:cs typeface="Century Gothic"/>
            </a:endParaRPr>
          </a:p>
          <a:p>
            <a:pPr marL="756285" lvl="1" indent="-286385">
              <a:lnSpc>
                <a:spcPts val="24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entury Gothic"/>
                <a:cs typeface="Century Gothic"/>
              </a:rPr>
              <a:t>Groente</a:t>
            </a:r>
            <a:endParaRPr sz="20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buFont typeface="Century Gothic"/>
              <a:buChar char="•"/>
              <a:tabLst>
                <a:tab pos="354965" algn="l"/>
                <a:tab pos="355600" algn="l"/>
              </a:tabLst>
            </a:pPr>
            <a:r>
              <a:rPr dirty="0"/>
              <a:t>Sacharose</a:t>
            </a: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entury Gothic"/>
                <a:cs typeface="Century Gothic"/>
              </a:rPr>
              <a:t>Kristalsuiker</a:t>
            </a:r>
            <a:endParaRPr sz="20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entury Gothic"/>
                <a:cs typeface="Century Gothic"/>
              </a:rPr>
              <a:t>Frisdrank</a:t>
            </a:r>
            <a:endParaRPr sz="20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entury Gothic"/>
                <a:cs typeface="Century Gothic"/>
              </a:rPr>
              <a:t>Snoep</a:t>
            </a:r>
            <a:endParaRPr sz="2000">
              <a:latin typeface="Century Gothic"/>
              <a:cs typeface="Century Gothic"/>
            </a:endParaRPr>
          </a:p>
          <a:p>
            <a:pPr marL="756285" lvl="1" indent="-286385">
              <a:lnSpc>
                <a:spcPts val="24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entury Gothic"/>
                <a:cs typeface="Century Gothic"/>
              </a:rPr>
              <a:t>Koek</a:t>
            </a:r>
            <a:endParaRPr sz="2000">
              <a:latin typeface="Century Gothic"/>
              <a:cs typeface="Century Gothic"/>
            </a:endParaRPr>
          </a:p>
          <a:p>
            <a:pPr marL="355600" indent="-342900">
              <a:lnSpc>
                <a:spcPts val="2880"/>
              </a:lnSpc>
              <a:buFont typeface="Century Gothic"/>
              <a:buChar char="•"/>
              <a:tabLst>
                <a:tab pos="354965" algn="l"/>
                <a:tab pos="355600" algn="l"/>
              </a:tabLst>
            </a:pPr>
            <a:r>
              <a:rPr dirty="0"/>
              <a:t>Lactose</a:t>
            </a: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entury Gothic"/>
                <a:cs typeface="Century Gothic"/>
              </a:rPr>
              <a:t>Melk</a:t>
            </a:r>
            <a:endParaRPr sz="20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entury Gothic"/>
                <a:cs typeface="Century Gothic"/>
              </a:rPr>
              <a:t>Melkproducten</a:t>
            </a:r>
            <a:endParaRPr sz="20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entury Gothic"/>
                <a:cs typeface="Century Gothic"/>
              </a:rPr>
              <a:t>Moedermelk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7102" y="1538527"/>
            <a:ext cx="3306445" cy="317563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Font typeface="Century Gothic"/>
              <a:buChar char="•"/>
              <a:tabLst>
                <a:tab pos="355600" algn="l"/>
              </a:tabLst>
            </a:pPr>
            <a:r>
              <a:rPr sz="2800" b="1" spc="-5" dirty="0">
                <a:latin typeface="Century Gothic"/>
                <a:cs typeface="Century Gothic"/>
              </a:rPr>
              <a:t>Zetmeel</a:t>
            </a:r>
            <a:endParaRPr sz="28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Century Gothic"/>
                <a:cs typeface="Century Gothic"/>
              </a:rPr>
              <a:t>Graanproducten</a:t>
            </a:r>
            <a:endParaRPr sz="24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Century Gothic"/>
                <a:cs typeface="Century Gothic"/>
              </a:rPr>
              <a:t>Pasta</a:t>
            </a:r>
            <a:endParaRPr sz="24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Century Gothic"/>
                <a:cs typeface="Century Gothic"/>
              </a:rPr>
              <a:t>Rijst</a:t>
            </a:r>
            <a:endParaRPr sz="24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7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Century Gothic"/>
                <a:cs typeface="Century Gothic"/>
              </a:rPr>
              <a:t>Brood</a:t>
            </a:r>
            <a:endParaRPr sz="24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7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Century Gothic"/>
                <a:cs typeface="Century Gothic"/>
              </a:rPr>
              <a:t>Knollen</a:t>
            </a:r>
            <a:endParaRPr sz="24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Century Gothic"/>
                <a:cs typeface="Century Gothic"/>
              </a:rPr>
              <a:t>Peulvruchten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2305" y="486283"/>
            <a:ext cx="4246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entury Gothic"/>
                <a:cs typeface="Century Gothic"/>
              </a:rPr>
              <a:t>Hoeveel</a:t>
            </a:r>
            <a:r>
              <a:rPr sz="4400" spc="-100" dirty="0">
                <a:latin typeface="Century Gothic"/>
                <a:cs typeface="Century Gothic"/>
              </a:rPr>
              <a:t> </a:t>
            </a:r>
            <a:r>
              <a:rPr sz="4400" spc="-5" dirty="0">
                <a:latin typeface="Century Gothic"/>
                <a:cs typeface="Century Gothic"/>
              </a:rPr>
              <a:t>suiker?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24711"/>
            <a:ext cx="1021842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Century Gothic"/>
                <a:cs typeface="Century Gothic"/>
              </a:rPr>
              <a:t>Zet de </a:t>
            </a:r>
            <a:r>
              <a:rPr sz="3200" spc="-5" dirty="0">
                <a:latin typeface="Century Gothic"/>
                <a:cs typeface="Century Gothic"/>
              </a:rPr>
              <a:t>volgende producten </a:t>
            </a:r>
            <a:r>
              <a:rPr sz="3200" dirty="0">
                <a:latin typeface="Century Gothic"/>
                <a:cs typeface="Century Gothic"/>
              </a:rPr>
              <a:t>op volgorde </a:t>
            </a:r>
            <a:r>
              <a:rPr sz="3200" spc="-5" dirty="0">
                <a:latin typeface="Century Gothic"/>
                <a:cs typeface="Century Gothic"/>
              </a:rPr>
              <a:t>van </a:t>
            </a:r>
            <a:r>
              <a:rPr sz="3200" dirty="0">
                <a:latin typeface="Century Gothic"/>
                <a:cs typeface="Century Gothic"/>
              </a:rPr>
              <a:t>veel  naar </a:t>
            </a:r>
            <a:r>
              <a:rPr sz="3200" spc="-5" dirty="0">
                <a:latin typeface="Century Gothic"/>
                <a:cs typeface="Century Gothic"/>
              </a:rPr>
              <a:t>weinig suiker </a:t>
            </a:r>
            <a:r>
              <a:rPr sz="3200" dirty="0">
                <a:latin typeface="Century Gothic"/>
                <a:cs typeface="Century Gothic"/>
              </a:rPr>
              <a:t>(per </a:t>
            </a:r>
            <a:r>
              <a:rPr sz="3200" spc="-5" dirty="0">
                <a:latin typeface="Century Gothic"/>
                <a:cs typeface="Century Gothic"/>
              </a:rPr>
              <a:t>100</a:t>
            </a:r>
            <a:r>
              <a:rPr sz="3200" spc="-35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gram)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6907" y="3230879"/>
            <a:ext cx="2641092" cy="2642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8003" y="2641092"/>
            <a:ext cx="3429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5123" y="2875788"/>
            <a:ext cx="877824" cy="2997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7944" y="2642616"/>
            <a:ext cx="3427476" cy="3427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3211" y="3480815"/>
            <a:ext cx="1214627" cy="2374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305" y="486283"/>
            <a:ext cx="4246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Hoeveel</a:t>
            </a:r>
            <a:r>
              <a:rPr spc="-100" dirty="0"/>
              <a:t> </a:t>
            </a:r>
            <a:r>
              <a:rPr spc="-5" dirty="0"/>
              <a:t>suiker?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26235"/>
            <a:ext cx="98983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Century Gothic"/>
                <a:cs typeface="Century Gothic"/>
              </a:rPr>
              <a:t>Zet </a:t>
            </a:r>
            <a:r>
              <a:rPr sz="2800" spc="-10" dirty="0">
                <a:latin typeface="Century Gothic"/>
                <a:cs typeface="Century Gothic"/>
              </a:rPr>
              <a:t>de </a:t>
            </a:r>
            <a:r>
              <a:rPr sz="2800" spc="-5" dirty="0">
                <a:latin typeface="Century Gothic"/>
                <a:cs typeface="Century Gothic"/>
              </a:rPr>
              <a:t>volgende producten op volgorde </a:t>
            </a:r>
            <a:r>
              <a:rPr sz="2800" spc="-10" dirty="0">
                <a:latin typeface="Century Gothic"/>
                <a:cs typeface="Century Gothic"/>
              </a:rPr>
              <a:t>van veel </a:t>
            </a:r>
            <a:r>
              <a:rPr sz="2800" spc="-5" dirty="0">
                <a:latin typeface="Century Gothic"/>
                <a:cs typeface="Century Gothic"/>
              </a:rPr>
              <a:t>naar  weinig suiker (per </a:t>
            </a:r>
            <a:r>
              <a:rPr sz="2800" spc="-10" dirty="0">
                <a:latin typeface="Century Gothic"/>
                <a:cs typeface="Century Gothic"/>
              </a:rPr>
              <a:t>100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gram)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04615" y="2923032"/>
            <a:ext cx="2641091" cy="2641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4476" y="2257044"/>
            <a:ext cx="3429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24316" y="2503932"/>
            <a:ext cx="876300" cy="2996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7511" y="2275331"/>
            <a:ext cx="3427476" cy="3427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0988" y="3057144"/>
            <a:ext cx="1213103" cy="23728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98977" y="5673039"/>
            <a:ext cx="4737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22,8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83420" y="5673039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entury Gothic"/>
                <a:cs typeface="Century Gothic"/>
              </a:rPr>
              <a:t>0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4129" y="5673039"/>
            <a:ext cx="4713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3110">
              <a:lnSpc>
                <a:spcPct val="100000"/>
              </a:lnSpc>
              <a:spcBef>
                <a:spcPts val="100"/>
              </a:spcBef>
              <a:tabLst>
                <a:tab pos="2301875" algn="l"/>
                <a:tab pos="3940175" algn="l"/>
              </a:tabLst>
            </a:pPr>
            <a:r>
              <a:rPr sz="1800" b="1" spc="-5" dirty="0">
                <a:latin typeface="Century Gothic"/>
                <a:cs typeface="Century Gothic"/>
              </a:rPr>
              <a:t>11	10,6	9,3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entury Gothic"/>
                <a:cs typeface="Century Gothic"/>
              </a:rPr>
              <a:t>Gram suiker per 100 gram/milliliter</a:t>
            </a:r>
            <a:r>
              <a:rPr sz="1800" spc="3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product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0105" y="551815"/>
            <a:ext cx="1351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entury Gothic"/>
                <a:cs typeface="Century Gothic"/>
              </a:rPr>
              <a:t>Suiker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78251" y="1808987"/>
            <a:ext cx="6426708" cy="4283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0126" y="486283"/>
            <a:ext cx="10344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25865"/>
            <a:ext cx="10518775" cy="112522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Century Gothic"/>
                <a:cs typeface="Century Gothic"/>
              </a:rPr>
              <a:t>Welk product bevat de meeste</a:t>
            </a:r>
            <a:r>
              <a:rPr sz="3200" spc="-25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koolhydraten?</a:t>
            </a:r>
            <a:endParaRPr sz="32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Century Gothic"/>
                <a:cs typeface="Century Gothic"/>
              </a:rPr>
              <a:t>– Uitgegaan </a:t>
            </a:r>
            <a:r>
              <a:rPr sz="2800" spc="-10" dirty="0">
                <a:latin typeface="Century Gothic"/>
                <a:cs typeface="Century Gothic"/>
              </a:rPr>
              <a:t>van dezelfde </a:t>
            </a:r>
            <a:r>
              <a:rPr sz="2800" spc="-5" dirty="0">
                <a:latin typeface="Century Gothic"/>
                <a:cs typeface="Century Gothic"/>
              </a:rPr>
              <a:t>hoeveelheid </a:t>
            </a:r>
            <a:r>
              <a:rPr sz="2800" spc="-10" dirty="0">
                <a:latin typeface="Century Gothic"/>
                <a:cs typeface="Century Gothic"/>
              </a:rPr>
              <a:t>van de</a:t>
            </a:r>
            <a:r>
              <a:rPr sz="2800" spc="25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producten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274" y="486283"/>
            <a:ext cx="9730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 </a:t>
            </a:r>
            <a:r>
              <a:rPr spc="-5" dirty="0"/>
              <a:t>bevat </a:t>
            </a:r>
            <a:r>
              <a:rPr dirty="0"/>
              <a:t>de meeste</a:t>
            </a:r>
            <a:r>
              <a:rPr spc="-140" dirty="0"/>
              <a:t> </a:t>
            </a:r>
            <a:r>
              <a:rPr dirty="0"/>
              <a:t>koolhydraten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745107"/>
            <a:ext cx="1171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Gothic"/>
                <a:cs typeface="Century Gothic"/>
              </a:rPr>
              <a:t>Banaan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2910" y="1745107"/>
            <a:ext cx="9220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entury Gothic"/>
                <a:cs typeface="Century Gothic"/>
              </a:rPr>
              <a:t>Appel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4608" y="2342388"/>
            <a:ext cx="4495800" cy="2951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3535" y="3006851"/>
            <a:ext cx="5388864" cy="228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49069" y="5171199"/>
            <a:ext cx="33801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18,8</a:t>
            </a:r>
            <a:r>
              <a:rPr sz="5400" spc="-9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(18,2)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3919" y="5157344"/>
            <a:ext cx="28111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12</a:t>
            </a:r>
            <a:r>
              <a:rPr sz="5400" spc="-9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(11,8)</a:t>
            </a:r>
            <a:endParaRPr sz="5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340" y="486283"/>
            <a:ext cx="6432549" cy="696594"/>
          </a:xfrm>
        </p:spPr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8340" y="1245895"/>
            <a:ext cx="8355965" cy="86177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Voedingsstoffen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Koolhydraten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5925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274" y="486283"/>
            <a:ext cx="9730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 </a:t>
            </a:r>
            <a:r>
              <a:rPr spc="-5" dirty="0"/>
              <a:t>bevat </a:t>
            </a:r>
            <a:r>
              <a:rPr dirty="0"/>
              <a:t>de meeste</a:t>
            </a:r>
            <a:r>
              <a:rPr spc="-140" dirty="0"/>
              <a:t> </a:t>
            </a:r>
            <a:r>
              <a:rPr dirty="0"/>
              <a:t>koolhydraten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745107"/>
            <a:ext cx="3816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Gothic"/>
                <a:cs typeface="Century Gothic"/>
              </a:rPr>
              <a:t>Volkoren pasta</a:t>
            </a:r>
            <a:r>
              <a:rPr sz="2400" b="1" spc="-95" dirty="0">
                <a:latin typeface="Century Gothic"/>
                <a:cs typeface="Century Gothic"/>
              </a:rPr>
              <a:t> </a:t>
            </a:r>
            <a:r>
              <a:rPr sz="2400" b="1" dirty="0">
                <a:latin typeface="Century Gothic"/>
                <a:cs typeface="Century Gothic"/>
              </a:rPr>
              <a:t>(gekookt)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2910" y="1745107"/>
            <a:ext cx="3308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entury Gothic"/>
                <a:cs typeface="Century Gothic"/>
              </a:rPr>
              <a:t>Aardappels</a:t>
            </a:r>
            <a:r>
              <a:rPr sz="2400" b="1" spc="-95" dirty="0">
                <a:latin typeface="Century Gothic"/>
                <a:cs typeface="Century Gothic"/>
              </a:rPr>
              <a:t> </a:t>
            </a:r>
            <a:r>
              <a:rPr sz="2400" b="1" dirty="0">
                <a:latin typeface="Century Gothic"/>
                <a:cs typeface="Century Gothic"/>
              </a:rPr>
              <a:t>(gekookt)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93535" y="2359152"/>
            <a:ext cx="5388864" cy="3582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888" y="2359151"/>
            <a:ext cx="3610355" cy="3610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77858" y="5315967"/>
            <a:ext cx="30016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17,5</a:t>
            </a:r>
            <a:r>
              <a:rPr sz="5400" spc="-9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(1,5)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87967" y="5315967"/>
            <a:ext cx="30016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17,0</a:t>
            </a:r>
            <a:r>
              <a:rPr sz="5400" spc="-9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(0,0)</a:t>
            </a:r>
            <a:endParaRPr sz="5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0274" y="486283"/>
            <a:ext cx="9730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entury Gothic"/>
                <a:cs typeface="Century Gothic"/>
              </a:rPr>
              <a:t>Wat </a:t>
            </a:r>
            <a:r>
              <a:rPr sz="4400" spc="-5" dirty="0">
                <a:latin typeface="Century Gothic"/>
                <a:cs typeface="Century Gothic"/>
              </a:rPr>
              <a:t>bevat </a:t>
            </a:r>
            <a:r>
              <a:rPr sz="4400" dirty="0">
                <a:latin typeface="Century Gothic"/>
                <a:cs typeface="Century Gothic"/>
              </a:rPr>
              <a:t>de meeste</a:t>
            </a:r>
            <a:r>
              <a:rPr sz="4400" spc="-140" dirty="0">
                <a:latin typeface="Century Gothic"/>
                <a:cs typeface="Century Gothic"/>
              </a:rPr>
              <a:t> </a:t>
            </a:r>
            <a:r>
              <a:rPr sz="4400" dirty="0">
                <a:latin typeface="Century Gothic"/>
                <a:cs typeface="Century Gothic"/>
              </a:rPr>
              <a:t>koolhydraten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745107"/>
            <a:ext cx="4197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entury Gothic"/>
                <a:cs typeface="Century Gothic"/>
              </a:rPr>
              <a:t>Zoete </a:t>
            </a:r>
            <a:r>
              <a:rPr sz="2400" b="1" spc="-5" dirty="0">
                <a:latin typeface="Century Gothic"/>
                <a:cs typeface="Century Gothic"/>
              </a:rPr>
              <a:t>aardappels</a:t>
            </a:r>
            <a:r>
              <a:rPr sz="2400" b="1" spc="-80" dirty="0">
                <a:latin typeface="Century Gothic"/>
                <a:cs typeface="Century Gothic"/>
              </a:rPr>
              <a:t> </a:t>
            </a:r>
            <a:r>
              <a:rPr sz="2400" b="1" dirty="0">
                <a:latin typeface="Century Gothic"/>
                <a:cs typeface="Century Gothic"/>
              </a:rPr>
              <a:t>(gekookt)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2910" y="1745107"/>
            <a:ext cx="1757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entury Gothic"/>
                <a:cs typeface="Century Gothic"/>
              </a:rPr>
              <a:t>Aardappels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93535" y="2359152"/>
            <a:ext cx="5388864" cy="3582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559" y="2174748"/>
            <a:ext cx="5263896" cy="395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85502" y="5278120"/>
            <a:ext cx="30003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19,1</a:t>
            </a:r>
            <a:r>
              <a:rPr sz="5400" spc="-100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(5,5)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87967" y="5264265"/>
            <a:ext cx="30016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17,0</a:t>
            </a:r>
            <a:r>
              <a:rPr sz="5400" spc="-9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(0,0)</a:t>
            </a:r>
            <a:endParaRPr sz="5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274" y="486283"/>
            <a:ext cx="9730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 </a:t>
            </a:r>
            <a:r>
              <a:rPr spc="-5" dirty="0"/>
              <a:t>bevat </a:t>
            </a:r>
            <a:r>
              <a:rPr dirty="0"/>
              <a:t>de meeste</a:t>
            </a:r>
            <a:r>
              <a:rPr spc="-140" dirty="0"/>
              <a:t> </a:t>
            </a:r>
            <a:r>
              <a:rPr dirty="0"/>
              <a:t>koolhydraten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745107"/>
            <a:ext cx="1744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entury Gothic"/>
                <a:cs typeface="Century Gothic"/>
              </a:rPr>
              <a:t>Ontbijtkoek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2910" y="1745107"/>
            <a:ext cx="1624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entury Gothic"/>
                <a:cs typeface="Century Gothic"/>
              </a:rPr>
              <a:t>Zoute</a:t>
            </a:r>
            <a:r>
              <a:rPr sz="2400" b="1" spc="-90" dirty="0">
                <a:latin typeface="Century Gothic"/>
                <a:cs typeface="Century Gothic"/>
              </a:rPr>
              <a:t> </a:t>
            </a:r>
            <a:r>
              <a:rPr sz="2400" b="1" spc="-5" dirty="0">
                <a:latin typeface="Century Gothic"/>
                <a:cs typeface="Century Gothic"/>
              </a:rPr>
              <a:t>drop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88008" y="2435351"/>
            <a:ext cx="3429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052" y="2833116"/>
            <a:ext cx="3439667" cy="2634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50656" y="5221630"/>
            <a:ext cx="33801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67,7</a:t>
            </a:r>
            <a:r>
              <a:rPr sz="5400" spc="-9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(36,1)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25000" y="5256266"/>
            <a:ext cx="2240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74</a:t>
            </a:r>
            <a:r>
              <a:rPr sz="5400" spc="-85" dirty="0">
                <a:latin typeface="Century Gothic"/>
                <a:cs typeface="Century Gothic"/>
              </a:rPr>
              <a:t> </a:t>
            </a:r>
            <a:r>
              <a:rPr sz="5400" spc="-10" dirty="0">
                <a:latin typeface="Century Gothic"/>
                <a:cs typeface="Century Gothic"/>
              </a:rPr>
              <a:t>(73)</a:t>
            </a:r>
            <a:endParaRPr sz="5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274" y="486283"/>
            <a:ext cx="9730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 </a:t>
            </a:r>
            <a:r>
              <a:rPr spc="-5" dirty="0"/>
              <a:t>bevat </a:t>
            </a:r>
            <a:r>
              <a:rPr dirty="0"/>
              <a:t>de meeste</a:t>
            </a:r>
            <a:r>
              <a:rPr spc="-140" dirty="0"/>
              <a:t> </a:t>
            </a:r>
            <a:r>
              <a:rPr dirty="0"/>
              <a:t>koolhydraten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745107"/>
            <a:ext cx="952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entury Gothic"/>
                <a:cs typeface="Century Gothic"/>
              </a:rPr>
              <a:t>Wortel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2910" y="1745107"/>
            <a:ext cx="561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Gothic"/>
                <a:cs typeface="Century Gothic"/>
              </a:rPr>
              <a:t>Biet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2686811"/>
            <a:ext cx="5385816" cy="2927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08876" y="2276855"/>
            <a:ext cx="3902964" cy="3337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3252" y="5172557"/>
            <a:ext cx="2620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5,2</a:t>
            </a:r>
            <a:r>
              <a:rPr sz="5400" spc="-100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(4,9)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19068" y="5144848"/>
            <a:ext cx="2620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7,0</a:t>
            </a:r>
            <a:r>
              <a:rPr sz="5400" spc="-100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(6,0)</a:t>
            </a:r>
            <a:endParaRPr sz="5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0274" y="486283"/>
            <a:ext cx="9730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entury Gothic"/>
                <a:cs typeface="Century Gothic"/>
              </a:rPr>
              <a:t>Wat </a:t>
            </a:r>
            <a:r>
              <a:rPr sz="4400" spc="-5" dirty="0">
                <a:latin typeface="Century Gothic"/>
                <a:cs typeface="Century Gothic"/>
              </a:rPr>
              <a:t>bevat </a:t>
            </a:r>
            <a:r>
              <a:rPr sz="4400" dirty="0">
                <a:latin typeface="Century Gothic"/>
                <a:cs typeface="Century Gothic"/>
              </a:rPr>
              <a:t>de meeste</a:t>
            </a:r>
            <a:r>
              <a:rPr sz="4400" spc="-140" dirty="0">
                <a:latin typeface="Century Gothic"/>
                <a:cs typeface="Century Gothic"/>
              </a:rPr>
              <a:t> </a:t>
            </a:r>
            <a:r>
              <a:rPr sz="4400" dirty="0">
                <a:latin typeface="Century Gothic"/>
                <a:cs typeface="Century Gothic"/>
              </a:rPr>
              <a:t>koolhydraten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745107"/>
            <a:ext cx="2385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Gothic"/>
                <a:cs typeface="Century Gothic"/>
              </a:rPr>
              <a:t>Sinaasappelsap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2910" y="1745107"/>
            <a:ext cx="732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entury Gothic"/>
                <a:cs typeface="Century Gothic"/>
              </a:rPr>
              <a:t>Cola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2362200"/>
            <a:ext cx="5385815" cy="3575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57743" y="2179319"/>
            <a:ext cx="2417064" cy="3435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06177" y="5164570"/>
            <a:ext cx="18624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10</a:t>
            </a:r>
            <a:r>
              <a:rPr sz="5400" spc="-9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(9)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91992" y="5199840"/>
            <a:ext cx="28111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11</a:t>
            </a:r>
            <a:r>
              <a:rPr sz="5400" spc="-100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(11,0)</a:t>
            </a:r>
            <a:endParaRPr sz="5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274" y="486283"/>
            <a:ext cx="9730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 </a:t>
            </a:r>
            <a:r>
              <a:rPr spc="-5" dirty="0"/>
              <a:t>bevat </a:t>
            </a:r>
            <a:r>
              <a:rPr dirty="0"/>
              <a:t>de meeste</a:t>
            </a:r>
            <a:r>
              <a:rPr spc="-140" dirty="0"/>
              <a:t> </a:t>
            </a:r>
            <a:r>
              <a:rPr dirty="0"/>
              <a:t>koolhydraten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745107"/>
            <a:ext cx="1791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Gothic"/>
                <a:cs typeface="Century Gothic"/>
              </a:rPr>
              <a:t>Bossche</a:t>
            </a:r>
            <a:r>
              <a:rPr sz="2400" b="1" spc="-110" dirty="0">
                <a:latin typeface="Century Gothic"/>
                <a:cs typeface="Century Gothic"/>
              </a:rPr>
              <a:t> </a:t>
            </a:r>
            <a:r>
              <a:rPr sz="2400" b="1" spc="-5" dirty="0">
                <a:latin typeface="Century Gothic"/>
                <a:cs typeface="Century Gothic"/>
              </a:rPr>
              <a:t>bol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2910" y="1745107"/>
            <a:ext cx="2379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entury Gothic"/>
                <a:cs typeface="Century Gothic"/>
              </a:rPr>
              <a:t>Melkchocolade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9972" y="2453639"/>
            <a:ext cx="3995928" cy="338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20967" y="2816351"/>
            <a:ext cx="5333999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7600" y="5305296"/>
            <a:ext cx="28092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39,1</a:t>
            </a:r>
            <a:r>
              <a:rPr sz="5400" spc="-90" dirty="0">
                <a:latin typeface="Century Gothic"/>
                <a:cs typeface="Century Gothic"/>
              </a:rPr>
              <a:t> </a:t>
            </a:r>
            <a:r>
              <a:rPr sz="5400" spc="-10" dirty="0">
                <a:latin typeface="Century Gothic"/>
                <a:cs typeface="Century Gothic"/>
              </a:rPr>
              <a:t>(24)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05854" y="5181600"/>
            <a:ext cx="22421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55</a:t>
            </a:r>
            <a:r>
              <a:rPr sz="5400" spc="-9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(55)</a:t>
            </a:r>
            <a:endParaRPr sz="5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274" y="486283"/>
            <a:ext cx="9730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 </a:t>
            </a:r>
            <a:r>
              <a:rPr spc="-5" dirty="0"/>
              <a:t>bevat </a:t>
            </a:r>
            <a:r>
              <a:rPr dirty="0"/>
              <a:t>de meeste</a:t>
            </a:r>
            <a:r>
              <a:rPr spc="-140" dirty="0"/>
              <a:t> </a:t>
            </a:r>
            <a:r>
              <a:rPr dirty="0"/>
              <a:t>koolhydraten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745107"/>
            <a:ext cx="2013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entury Gothic"/>
                <a:cs typeface="Century Gothic"/>
              </a:rPr>
              <a:t>Watermeloen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2910" y="1745107"/>
            <a:ext cx="1221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entury Gothic"/>
                <a:cs typeface="Century Gothic"/>
              </a:rPr>
              <a:t>Aardbei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1955" y="2450592"/>
            <a:ext cx="3400044" cy="3400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58583" y="2583179"/>
            <a:ext cx="3031235" cy="3005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0995" y="5164010"/>
            <a:ext cx="26219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7,8</a:t>
            </a:r>
            <a:r>
              <a:rPr sz="5400" spc="-9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(7,5)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64533" y="5164010"/>
            <a:ext cx="26219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6,5</a:t>
            </a:r>
            <a:r>
              <a:rPr sz="5400" spc="-9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(5,4)</a:t>
            </a:r>
            <a:endParaRPr sz="5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274" y="486283"/>
            <a:ext cx="9730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 </a:t>
            </a:r>
            <a:r>
              <a:rPr spc="-5" dirty="0"/>
              <a:t>bevat </a:t>
            </a:r>
            <a:r>
              <a:rPr dirty="0"/>
              <a:t>de meeste</a:t>
            </a:r>
            <a:r>
              <a:rPr spc="-140" dirty="0"/>
              <a:t> </a:t>
            </a:r>
            <a:r>
              <a:rPr dirty="0"/>
              <a:t>koolhydraten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745107"/>
            <a:ext cx="193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Gothic"/>
                <a:cs typeface="Century Gothic"/>
              </a:rPr>
              <a:t>Komkommer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2910" y="1745107"/>
            <a:ext cx="1281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entury Gothic"/>
                <a:cs typeface="Century Gothic"/>
              </a:rPr>
              <a:t>Zuurkool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3460" y="2935223"/>
            <a:ext cx="3471672" cy="2602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92240" y="2935223"/>
            <a:ext cx="4047744" cy="2359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3411" y="5113717"/>
            <a:ext cx="26219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2,2</a:t>
            </a:r>
            <a:r>
              <a:rPr sz="5400" spc="-9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(1,8)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29026" y="5223029"/>
            <a:ext cx="26219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1,0</a:t>
            </a:r>
            <a:r>
              <a:rPr sz="5400" spc="-9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(0,0)</a:t>
            </a:r>
            <a:endParaRPr sz="5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274" y="486283"/>
            <a:ext cx="9730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 </a:t>
            </a:r>
            <a:r>
              <a:rPr spc="-5" dirty="0"/>
              <a:t>bevat </a:t>
            </a:r>
            <a:r>
              <a:rPr dirty="0"/>
              <a:t>de meeste</a:t>
            </a:r>
            <a:r>
              <a:rPr spc="-140" dirty="0"/>
              <a:t> </a:t>
            </a:r>
            <a:r>
              <a:rPr dirty="0"/>
              <a:t>koolhydraten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745107"/>
            <a:ext cx="659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entury Gothic"/>
                <a:cs typeface="Century Gothic"/>
              </a:rPr>
              <a:t>Jam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2910" y="1745107"/>
            <a:ext cx="2219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Gothic"/>
                <a:cs typeface="Century Gothic"/>
              </a:rPr>
              <a:t>Vruchtenhagel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93535" y="2292095"/>
            <a:ext cx="4472940" cy="3640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4707" y="2578607"/>
            <a:ext cx="2772155" cy="3549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51985" y="5043007"/>
            <a:ext cx="22415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60</a:t>
            </a:r>
            <a:r>
              <a:rPr sz="5400" spc="-100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(59)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11260" y="5056862"/>
            <a:ext cx="3380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98,2</a:t>
            </a:r>
            <a:r>
              <a:rPr sz="5400" spc="-100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(98,2)</a:t>
            </a:r>
            <a:endParaRPr sz="5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274" y="486283"/>
            <a:ext cx="9730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 </a:t>
            </a:r>
            <a:r>
              <a:rPr spc="-5" dirty="0"/>
              <a:t>bevat </a:t>
            </a:r>
            <a:r>
              <a:rPr dirty="0"/>
              <a:t>de meeste</a:t>
            </a:r>
            <a:r>
              <a:rPr spc="-140" dirty="0"/>
              <a:t> </a:t>
            </a:r>
            <a:r>
              <a:rPr dirty="0"/>
              <a:t>koolhydraten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745107"/>
            <a:ext cx="2118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Gothic"/>
                <a:cs typeface="Century Gothic"/>
              </a:rPr>
              <a:t>Halfvolle</a:t>
            </a:r>
            <a:r>
              <a:rPr sz="2400" b="1" spc="-75" dirty="0">
                <a:latin typeface="Century Gothic"/>
                <a:cs typeface="Century Gothic"/>
              </a:rPr>
              <a:t> </a:t>
            </a:r>
            <a:r>
              <a:rPr sz="2400" b="1" dirty="0">
                <a:latin typeface="Century Gothic"/>
                <a:cs typeface="Century Gothic"/>
              </a:rPr>
              <a:t>melk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2910" y="1745107"/>
            <a:ext cx="1591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Gothic"/>
                <a:cs typeface="Century Gothic"/>
              </a:rPr>
              <a:t>Volle</a:t>
            </a:r>
            <a:r>
              <a:rPr sz="2400" b="1" spc="-100" dirty="0">
                <a:latin typeface="Century Gothic"/>
                <a:cs typeface="Century Gothic"/>
              </a:rPr>
              <a:t> </a:t>
            </a:r>
            <a:r>
              <a:rPr sz="2400" b="1" dirty="0">
                <a:latin typeface="Century Gothic"/>
                <a:cs typeface="Century Gothic"/>
              </a:rPr>
              <a:t>melk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5275" y="2174748"/>
            <a:ext cx="4078224" cy="407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3535" y="2174748"/>
            <a:ext cx="4078223" cy="4078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85200" y="4979738"/>
            <a:ext cx="2620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4,8</a:t>
            </a:r>
            <a:r>
              <a:rPr sz="5400" spc="-100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(4,8)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96400" y="4979738"/>
            <a:ext cx="2620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4,3</a:t>
            </a:r>
            <a:r>
              <a:rPr sz="5400" spc="-100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(4,3)</a:t>
            </a:r>
            <a:endParaRPr sz="5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340" y="486283"/>
            <a:ext cx="6432549" cy="696594"/>
          </a:xfrm>
        </p:spPr>
        <p:txBody>
          <a:bodyPr/>
          <a:lstStyle/>
          <a:p>
            <a:r>
              <a:rPr lang="nl-NL" dirty="0" smtClean="0"/>
              <a:t>Voedingsstoffen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8340" y="1245895"/>
            <a:ext cx="8355965" cy="17235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Wat zijn voedingsstoffen?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Waar heb je ze voor nodig?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Waarom gaan wij deze nu behandelen?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7385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274" y="486283"/>
            <a:ext cx="9730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 </a:t>
            </a:r>
            <a:r>
              <a:rPr spc="-5" dirty="0"/>
              <a:t>bevat </a:t>
            </a:r>
            <a:r>
              <a:rPr dirty="0"/>
              <a:t>de meeste</a:t>
            </a:r>
            <a:r>
              <a:rPr spc="-140" dirty="0"/>
              <a:t> </a:t>
            </a:r>
            <a:r>
              <a:rPr dirty="0"/>
              <a:t>koolhydraten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745107"/>
            <a:ext cx="1712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Gothic"/>
                <a:cs typeface="Century Gothic"/>
              </a:rPr>
              <a:t>Bruin</a:t>
            </a:r>
            <a:r>
              <a:rPr sz="2400" b="1" spc="-110" dirty="0">
                <a:latin typeface="Century Gothic"/>
                <a:cs typeface="Century Gothic"/>
              </a:rPr>
              <a:t> </a:t>
            </a:r>
            <a:r>
              <a:rPr sz="2400" b="1" spc="-5" dirty="0">
                <a:latin typeface="Century Gothic"/>
                <a:cs typeface="Century Gothic"/>
              </a:rPr>
              <a:t>brood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2910" y="1745107"/>
            <a:ext cx="1440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entury Gothic"/>
                <a:cs typeface="Century Gothic"/>
              </a:rPr>
              <a:t>Wit</a:t>
            </a:r>
            <a:r>
              <a:rPr sz="2400" b="1" spc="-90" dirty="0">
                <a:latin typeface="Century Gothic"/>
                <a:cs typeface="Century Gothic"/>
              </a:rPr>
              <a:t> </a:t>
            </a:r>
            <a:r>
              <a:rPr sz="2400" b="1" spc="-5" dirty="0">
                <a:latin typeface="Century Gothic"/>
                <a:cs typeface="Century Gothic"/>
              </a:rPr>
              <a:t>brood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2353055"/>
            <a:ext cx="5385816" cy="3593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3535" y="2353055"/>
            <a:ext cx="5388864" cy="3595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72852" y="5207775"/>
            <a:ext cx="30016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48,8</a:t>
            </a:r>
            <a:r>
              <a:rPr sz="5400" spc="-9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(2,4)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78873" y="5350601"/>
            <a:ext cx="30016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44,5</a:t>
            </a:r>
            <a:r>
              <a:rPr sz="5400" spc="-9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(3,0)</a:t>
            </a:r>
            <a:endParaRPr sz="5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274" y="486283"/>
            <a:ext cx="9730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 </a:t>
            </a:r>
            <a:r>
              <a:rPr spc="-5" dirty="0"/>
              <a:t>bevat </a:t>
            </a:r>
            <a:r>
              <a:rPr dirty="0"/>
              <a:t>de meeste</a:t>
            </a:r>
            <a:r>
              <a:rPr spc="-140" dirty="0"/>
              <a:t> </a:t>
            </a:r>
            <a:r>
              <a:rPr dirty="0"/>
              <a:t>koolhydraten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745107"/>
            <a:ext cx="2086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entury Gothic"/>
                <a:cs typeface="Century Gothic"/>
              </a:rPr>
              <a:t>Worstenbrood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2910" y="1745107"/>
            <a:ext cx="2324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Gothic"/>
                <a:cs typeface="Century Gothic"/>
              </a:rPr>
              <a:t>Saucijzenbrood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8763" y="2229611"/>
            <a:ext cx="4757928" cy="3538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0171" y="2292095"/>
            <a:ext cx="4354068" cy="3476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60976" y="5343842"/>
            <a:ext cx="18624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32</a:t>
            </a:r>
            <a:r>
              <a:rPr sz="5400" spc="-9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(2)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44354" y="5323060"/>
            <a:ext cx="24320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entury Gothic"/>
                <a:cs typeface="Century Gothic"/>
              </a:rPr>
              <a:t>35</a:t>
            </a:r>
            <a:r>
              <a:rPr sz="5400" spc="-9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(1,5)</a:t>
            </a:r>
            <a:endParaRPr sz="5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fgeronde rechthoek 3"/>
          <p:cNvSpPr/>
          <p:nvPr/>
        </p:nvSpPr>
        <p:spPr>
          <a:xfrm>
            <a:off x="3505200" y="520919"/>
            <a:ext cx="4896544" cy="112262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Voedingsstoffen</a:t>
            </a:r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2281064" y="1902082"/>
            <a:ext cx="2448272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Macrovoedingstoffen</a:t>
            </a:r>
            <a:endParaRPr lang="nl-NL" dirty="0"/>
          </a:p>
        </p:txBody>
      </p:sp>
      <p:sp>
        <p:nvSpPr>
          <p:cNvPr id="6" name="Afgeronde rechthoek 5"/>
          <p:cNvSpPr/>
          <p:nvPr/>
        </p:nvSpPr>
        <p:spPr>
          <a:xfrm>
            <a:off x="7188460" y="1902082"/>
            <a:ext cx="2426568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Microvoedingsstoffen</a:t>
            </a:r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1461728" y="3090544"/>
            <a:ext cx="1638672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koolhydraten</a:t>
            </a:r>
            <a:endParaRPr lang="nl-NL" dirty="0"/>
          </a:p>
        </p:txBody>
      </p:sp>
      <p:sp>
        <p:nvSpPr>
          <p:cNvPr id="8" name="Afgeronde rechthoek 7"/>
          <p:cNvSpPr/>
          <p:nvPr/>
        </p:nvSpPr>
        <p:spPr>
          <a:xfrm>
            <a:off x="4587250" y="3090544"/>
            <a:ext cx="1058416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eiwitten</a:t>
            </a:r>
            <a:endParaRPr lang="nl-NL" dirty="0"/>
          </a:p>
        </p:txBody>
      </p:sp>
      <p:sp>
        <p:nvSpPr>
          <p:cNvPr id="9" name="Afgeronde rechthoek 8"/>
          <p:cNvSpPr/>
          <p:nvPr/>
        </p:nvSpPr>
        <p:spPr>
          <a:xfrm>
            <a:off x="3413237" y="3094538"/>
            <a:ext cx="9144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Vetten</a:t>
            </a:r>
            <a:endParaRPr lang="nl-NL" dirty="0"/>
          </a:p>
        </p:txBody>
      </p:sp>
      <p:sp>
        <p:nvSpPr>
          <p:cNvPr id="10" name="Afgeronde rechthoek 9"/>
          <p:cNvSpPr/>
          <p:nvPr/>
        </p:nvSpPr>
        <p:spPr>
          <a:xfrm>
            <a:off x="7083884" y="3090544"/>
            <a:ext cx="1239416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Vitaminen</a:t>
            </a:r>
            <a:endParaRPr lang="nl-NL" dirty="0"/>
          </a:p>
        </p:txBody>
      </p:sp>
      <p:sp>
        <p:nvSpPr>
          <p:cNvPr id="11" name="Afgeronde rechthoek 10"/>
          <p:cNvSpPr/>
          <p:nvPr/>
        </p:nvSpPr>
        <p:spPr>
          <a:xfrm>
            <a:off x="8599004" y="3104192"/>
            <a:ext cx="1263588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Mineralen</a:t>
            </a:r>
            <a:endParaRPr lang="nl-NL" dirty="0"/>
          </a:p>
        </p:txBody>
      </p:sp>
      <p:sp>
        <p:nvSpPr>
          <p:cNvPr id="12" name="Afgeronde rechthoek 11"/>
          <p:cNvSpPr/>
          <p:nvPr/>
        </p:nvSpPr>
        <p:spPr>
          <a:xfrm>
            <a:off x="1993032" y="4697383"/>
            <a:ext cx="1562472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Brandstof</a:t>
            </a:r>
            <a:endParaRPr lang="nl-NL" dirty="0"/>
          </a:p>
        </p:txBody>
      </p:sp>
      <p:sp>
        <p:nvSpPr>
          <p:cNvPr id="13" name="Afgeronde rechthoek 12"/>
          <p:cNvSpPr/>
          <p:nvPr/>
        </p:nvSpPr>
        <p:spPr>
          <a:xfrm>
            <a:off x="4483051" y="4739589"/>
            <a:ext cx="145079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Bouwstof</a:t>
            </a:r>
            <a:endParaRPr lang="nl-NL" dirty="0"/>
          </a:p>
        </p:txBody>
      </p:sp>
      <p:sp>
        <p:nvSpPr>
          <p:cNvPr id="14" name="Afgeronde rechthoek 13"/>
          <p:cNvSpPr/>
          <p:nvPr/>
        </p:nvSpPr>
        <p:spPr>
          <a:xfrm>
            <a:off x="6924888" y="4709309"/>
            <a:ext cx="2293404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Beschermende stof</a:t>
            </a:r>
            <a:endParaRPr lang="nl-NL" dirty="0"/>
          </a:p>
        </p:txBody>
      </p:sp>
      <p:cxnSp>
        <p:nvCxnSpPr>
          <p:cNvPr id="15" name="Rechte verbindingslijn met pijl 14"/>
          <p:cNvCxnSpPr/>
          <p:nvPr/>
        </p:nvCxnSpPr>
        <p:spPr>
          <a:xfrm flipH="1">
            <a:off x="4009256" y="1643548"/>
            <a:ext cx="461796" cy="258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7790656" y="1643548"/>
            <a:ext cx="179040" cy="258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H="1">
            <a:off x="2713112" y="2816482"/>
            <a:ext cx="144016" cy="274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>
            <a:endCxn id="9" idx="0"/>
          </p:cNvCxnSpPr>
          <p:nvPr/>
        </p:nvCxnSpPr>
        <p:spPr>
          <a:xfrm>
            <a:off x="3413237" y="2799778"/>
            <a:ext cx="457200" cy="29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>
            <a:endCxn id="10" idx="0"/>
          </p:cNvCxnSpPr>
          <p:nvPr/>
        </p:nvCxnSpPr>
        <p:spPr>
          <a:xfrm flipH="1">
            <a:off x="7703592" y="2816482"/>
            <a:ext cx="87064" cy="274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8833792" y="2816482"/>
            <a:ext cx="216024" cy="274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2857128" y="4025642"/>
            <a:ext cx="0" cy="67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4587250" y="2799778"/>
            <a:ext cx="358110" cy="290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3555504" y="4025642"/>
            <a:ext cx="453752" cy="67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>
            <a:endCxn id="12" idx="3"/>
          </p:cNvCxnSpPr>
          <p:nvPr/>
        </p:nvCxnSpPr>
        <p:spPr>
          <a:xfrm flipH="1">
            <a:off x="3555504" y="4004944"/>
            <a:ext cx="1389856" cy="1149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4153272" y="4004944"/>
            <a:ext cx="576064" cy="69243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5377408" y="4025642"/>
            <a:ext cx="144016" cy="713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7465640" y="4025642"/>
            <a:ext cx="72008" cy="71394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 flipH="1">
            <a:off x="8689776" y="4025642"/>
            <a:ext cx="144016" cy="67174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63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6438" y="2507742"/>
            <a:ext cx="36588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Century Gothic"/>
                <a:cs typeface="Century Gothic"/>
              </a:rPr>
              <a:t>Koolhydraten</a:t>
            </a:r>
            <a:endParaRPr sz="4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6438" y="487806"/>
            <a:ext cx="36588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Century Gothic"/>
                <a:cs typeface="Century Gothic"/>
              </a:rPr>
              <a:t>Koolhydraten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5169" y="1624711"/>
            <a:ext cx="72009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entury Gothic"/>
                <a:cs typeface="Century Gothic"/>
              </a:rPr>
              <a:t>Welke koolhydraten kennen </a:t>
            </a:r>
            <a:r>
              <a:rPr sz="3200" spc="-5" dirty="0">
                <a:latin typeface="Century Gothic"/>
                <a:cs typeface="Century Gothic"/>
              </a:rPr>
              <a:t>jullie</a:t>
            </a:r>
            <a:r>
              <a:rPr sz="3200" spc="-114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al?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1883" y="2171700"/>
            <a:ext cx="6428232" cy="402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108" y="486283"/>
            <a:ext cx="73990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Verschillende</a:t>
            </a:r>
            <a:r>
              <a:rPr spc="-95" dirty="0"/>
              <a:t> </a:t>
            </a:r>
            <a:r>
              <a:rPr dirty="0"/>
              <a:t>koolhydraten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25865"/>
            <a:ext cx="8888730" cy="310324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Century Gothic"/>
                <a:cs typeface="Century Gothic"/>
              </a:rPr>
              <a:t>Op te </a:t>
            </a:r>
            <a:r>
              <a:rPr sz="3200" spc="-5" dirty="0">
                <a:latin typeface="Century Gothic"/>
                <a:cs typeface="Century Gothic"/>
              </a:rPr>
              <a:t>delen in </a:t>
            </a:r>
            <a:r>
              <a:rPr sz="3200" dirty="0">
                <a:latin typeface="Century Gothic"/>
                <a:cs typeface="Century Gothic"/>
              </a:rPr>
              <a:t>3</a:t>
            </a:r>
            <a:r>
              <a:rPr sz="3200" spc="-55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groepen</a:t>
            </a:r>
            <a:endParaRPr sz="32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Century Gothic"/>
                <a:cs typeface="Century Gothic"/>
              </a:rPr>
              <a:t>Monosachariden</a:t>
            </a:r>
            <a:endParaRPr sz="28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Century Gothic"/>
                <a:cs typeface="Century Gothic"/>
              </a:rPr>
              <a:t>Disachariden</a:t>
            </a:r>
            <a:endParaRPr sz="28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Century Gothic"/>
                <a:cs typeface="Century Gothic"/>
              </a:rPr>
              <a:t>Polysachariden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sz="2400" i="1" spc="-5" dirty="0">
                <a:latin typeface="Century Gothic"/>
                <a:cs typeface="Century Gothic"/>
              </a:rPr>
              <a:t>Op </a:t>
            </a:r>
            <a:r>
              <a:rPr sz="2400" i="1" spc="0" dirty="0">
                <a:latin typeface="Century Gothic"/>
                <a:cs typeface="Century Gothic"/>
              </a:rPr>
              <a:t>te </a:t>
            </a:r>
            <a:r>
              <a:rPr sz="2400" i="1" spc="-5" dirty="0">
                <a:latin typeface="Century Gothic"/>
                <a:cs typeface="Century Gothic"/>
              </a:rPr>
              <a:t>delen in deze </a:t>
            </a:r>
            <a:r>
              <a:rPr sz="2400" i="1" dirty="0">
                <a:latin typeface="Century Gothic"/>
                <a:cs typeface="Century Gothic"/>
              </a:rPr>
              <a:t>groepen </a:t>
            </a:r>
            <a:r>
              <a:rPr sz="2400" i="1" spc="-5" dirty="0">
                <a:latin typeface="Century Gothic"/>
                <a:cs typeface="Century Gothic"/>
              </a:rPr>
              <a:t>door </a:t>
            </a:r>
            <a:r>
              <a:rPr sz="2400" i="1" dirty="0">
                <a:latin typeface="Century Gothic"/>
                <a:cs typeface="Century Gothic"/>
              </a:rPr>
              <a:t>hun chemische</a:t>
            </a:r>
            <a:r>
              <a:rPr sz="2400" i="1" spc="-45" dirty="0">
                <a:latin typeface="Century Gothic"/>
                <a:cs typeface="Century Gothic"/>
              </a:rPr>
              <a:t> </a:t>
            </a:r>
            <a:r>
              <a:rPr sz="2400" i="1" dirty="0">
                <a:latin typeface="Century Gothic"/>
                <a:cs typeface="Century Gothic"/>
              </a:rPr>
              <a:t>structuur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5041" y="486283"/>
            <a:ext cx="46628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Monosachariden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27784"/>
            <a:ext cx="9698355" cy="36474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Century Gothic"/>
                <a:cs typeface="Century Gothic"/>
              </a:rPr>
              <a:t>Enkelvoudige</a:t>
            </a:r>
            <a:r>
              <a:rPr sz="3200" spc="-15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koolhydraten</a:t>
            </a:r>
            <a:endParaRPr sz="3200">
              <a:latin typeface="Century Gothic"/>
              <a:cs typeface="Century Gothic"/>
            </a:endParaRPr>
          </a:p>
          <a:p>
            <a:pPr marL="355600" marR="1124585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Century Gothic"/>
                <a:cs typeface="Century Gothic"/>
              </a:rPr>
              <a:t>Vormen </a:t>
            </a:r>
            <a:r>
              <a:rPr sz="3200" dirty="0">
                <a:latin typeface="Century Gothic"/>
                <a:cs typeface="Century Gothic"/>
              </a:rPr>
              <a:t>de bouwstenen </a:t>
            </a:r>
            <a:r>
              <a:rPr sz="3200" spc="-5" dirty="0">
                <a:latin typeface="Century Gothic"/>
                <a:cs typeface="Century Gothic"/>
              </a:rPr>
              <a:t>voor alle </a:t>
            </a:r>
            <a:r>
              <a:rPr sz="3200" dirty="0">
                <a:latin typeface="Century Gothic"/>
                <a:cs typeface="Century Gothic"/>
              </a:rPr>
              <a:t>overige  </a:t>
            </a:r>
            <a:r>
              <a:rPr sz="3200" spc="-5" dirty="0">
                <a:latin typeface="Century Gothic"/>
                <a:cs typeface="Century Gothic"/>
              </a:rPr>
              <a:t>koolhydraten</a:t>
            </a:r>
            <a:endParaRPr sz="32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Century Gothic"/>
                <a:cs typeface="Century Gothic"/>
              </a:rPr>
              <a:t>Glucose (zoete </a:t>
            </a:r>
            <a:r>
              <a:rPr sz="2800" spc="-10" dirty="0">
                <a:latin typeface="Century Gothic"/>
                <a:cs typeface="Century Gothic"/>
              </a:rPr>
              <a:t>vruchten </a:t>
            </a:r>
            <a:r>
              <a:rPr sz="2800" spc="-5" dirty="0">
                <a:latin typeface="Century Gothic"/>
                <a:cs typeface="Century Gothic"/>
              </a:rPr>
              <a:t>en</a:t>
            </a:r>
            <a:r>
              <a:rPr sz="2800" spc="5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honing)</a:t>
            </a:r>
            <a:endParaRPr sz="28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Century Gothic"/>
                <a:cs typeface="Century Gothic"/>
              </a:rPr>
              <a:t>Fructose (honing en</a:t>
            </a:r>
            <a:r>
              <a:rPr sz="2800" spc="4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vijgen)</a:t>
            </a:r>
            <a:endParaRPr sz="2800">
              <a:latin typeface="Century Gothic"/>
              <a:cs typeface="Century Gothic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Century Gothic"/>
                <a:cs typeface="Century Gothic"/>
              </a:rPr>
              <a:t>Galactose </a:t>
            </a:r>
            <a:r>
              <a:rPr sz="2800" spc="-5" dirty="0">
                <a:latin typeface="Century Gothic"/>
                <a:cs typeface="Century Gothic"/>
              </a:rPr>
              <a:t>(wordt gevormd </a:t>
            </a:r>
            <a:r>
              <a:rPr sz="2800" dirty="0">
                <a:latin typeface="Century Gothic"/>
                <a:cs typeface="Century Gothic"/>
              </a:rPr>
              <a:t>in </a:t>
            </a:r>
            <a:r>
              <a:rPr sz="2800" spc="-10" dirty="0">
                <a:latin typeface="Century Gothic"/>
                <a:cs typeface="Century Gothic"/>
              </a:rPr>
              <a:t>de </a:t>
            </a:r>
            <a:r>
              <a:rPr sz="2800" spc="-5" dirty="0">
                <a:latin typeface="Century Gothic"/>
                <a:cs typeface="Century Gothic"/>
              </a:rPr>
              <a:t>melkklier, zit niet </a:t>
            </a:r>
            <a:r>
              <a:rPr sz="2800" dirty="0">
                <a:latin typeface="Century Gothic"/>
                <a:cs typeface="Century Gothic"/>
              </a:rPr>
              <a:t>in  </a:t>
            </a:r>
            <a:r>
              <a:rPr sz="2800" spc="-10" dirty="0">
                <a:latin typeface="Century Gothic"/>
                <a:cs typeface="Century Gothic"/>
              </a:rPr>
              <a:t>planten)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4352" y="2714244"/>
            <a:ext cx="2517647" cy="2517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1711" y="3430523"/>
            <a:ext cx="2526792" cy="2695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93870" y="486283"/>
            <a:ext cx="36029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Disachariden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1527784"/>
            <a:ext cx="6347460" cy="27330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Century Gothic"/>
                <a:cs typeface="Century Gothic"/>
              </a:rPr>
              <a:t>Tweevoudige</a:t>
            </a:r>
            <a:r>
              <a:rPr sz="3200" spc="-45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koolhydraten</a:t>
            </a:r>
            <a:endParaRPr sz="32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Century Gothic"/>
                <a:cs typeface="Century Gothic"/>
              </a:rPr>
              <a:t>2 </a:t>
            </a:r>
            <a:r>
              <a:rPr sz="3200" spc="-5" dirty="0">
                <a:latin typeface="Century Gothic"/>
                <a:cs typeface="Century Gothic"/>
              </a:rPr>
              <a:t>monosachariden aan elkaar</a:t>
            </a:r>
            <a:endParaRPr sz="32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Century Gothic"/>
                <a:cs typeface="Century Gothic"/>
              </a:rPr>
              <a:t>Fructose + Glucose =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sacharose</a:t>
            </a:r>
            <a:endParaRPr sz="28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Century Gothic"/>
                <a:cs typeface="Century Gothic"/>
              </a:rPr>
              <a:t>Galactose </a:t>
            </a:r>
            <a:r>
              <a:rPr sz="2800" spc="-5" dirty="0">
                <a:latin typeface="Century Gothic"/>
                <a:cs typeface="Century Gothic"/>
              </a:rPr>
              <a:t>+ Glucose =</a:t>
            </a:r>
            <a:r>
              <a:rPr sz="2800" spc="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lactose</a:t>
            </a:r>
            <a:endParaRPr sz="28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Century Gothic"/>
                <a:cs typeface="Century Gothic"/>
              </a:rPr>
              <a:t>Glucose </a:t>
            </a:r>
            <a:r>
              <a:rPr sz="2800" spc="-5" dirty="0">
                <a:latin typeface="Century Gothic"/>
                <a:cs typeface="Century Gothic"/>
              </a:rPr>
              <a:t>+ </a:t>
            </a:r>
            <a:r>
              <a:rPr sz="2800" spc="-10" dirty="0">
                <a:latin typeface="Century Gothic"/>
                <a:cs typeface="Century Gothic"/>
              </a:rPr>
              <a:t>Glucose </a:t>
            </a:r>
            <a:r>
              <a:rPr sz="2800" spc="-5" dirty="0">
                <a:latin typeface="Century Gothic"/>
                <a:cs typeface="Century Gothic"/>
              </a:rPr>
              <a:t>=</a:t>
            </a:r>
            <a:r>
              <a:rPr sz="2800" spc="5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maltose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31580" y="992124"/>
            <a:ext cx="2593848" cy="1722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502</Words>
  <Application>Microsoft Office PowerPoint</Application>
  <PresentationFormat>Breedbeeld</PresentationFormat>
  <Paragraphs>163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Office Theme</vt:lpstr>
      <vt:lpstr>Voedingsstoffen</vt:lpstr>
      <vt:lpstr>Wat gaan we doen?</vt:lpstr>
      <vt:lpstr>Voedingsstoffen</vt:lpstr>
      <vt:lpstr>PowerPoint-presentatie</vt:lpstr>
      <vt:lpstr>PowerPoint-presentatie</vt:lpstr>
      <vt:lpstr>PowerPoint-presentatie</vt:lpstr>
      <vt:lpstr>Verschillende koolhydraten</vt:lpstr>
      <vt:lpstr>Monosachariden</vt:lpstr>
      <vt:lpstr>Disachariden</vt:lpstr>
      <vt:lpstr>Polysachariden</vt:lpstr>
      <vt:lpstr>Vezels</vt:lpstr>
      <vt:lpstr>Suiker in voedingsmiddelen</vt:lpstr>
      <vt:lpstr>Functies toevoegen suikers</vt:lpstr>
      <vt:lpstr>Bronnen van koolhydraten</vt:lpstr>
      <vt:lpstr>PowerPoint-presentatie</vt:lpstr>
      <vt:lpstr>Hoeveel suiker?</vt:lpstr>
      <vt:lpstr>Suiker</vt:lpstr>
      <vt:lpstr>Test</vt:lpstr>
      <vt:lpstr>Wat bevat de meeste koolhydraten</vt:lpstr>
      <vt:lpstr>Wat bevat de meeste koolhydraten</vt:lpstr>
      <vt:lpstr>PowerPoint-presentatie</vt:lpstr>
      <vt:lpstr>Wat bevat de meeste koolhydraten</vt:lpstr>
      <vt:lpstr>Wat bevat de meeste koolhydraten</vt:lpstr>
      <vt:lpstr>PowerPoint-presentatie</vt:lpstr>
      <vt:lpstr>Wat bevat de meeste koolhydraten</vt:lpstr>
      <vt:lpstr>Wat bevat de meeste koolhydraten</vt:lpstr>
      <vt:lpstr>Wat bevat de meeste koolhydraten</vt:lpstr>
      <vt:lpstr>Wat bevat de meeste koolhydraten</vt:lpstr>
      <vt:lpstr>Wat bevat de meeste koolhydraten</vt:lpstr>
      <vt:lpstr>Wat bevat de meeste koolhydraten</vt:lpstr>
      <vt:lpstr>Wat bevat de meeste koolhydraten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Koolhydraten</dc:title>
  <dc:creator>Caro van Kaathoven</dc:creator>
  <cp:lastModifiedBy>Merel Verhofstadt</cp:lastModifiedBy>
  <cp:revision>2</cp:revision>
  <dcterms:created xsi:type="dcterms:W3CDTF">2018-09-13T09:33:00Z</dcterms:created>
  <dcterms:modified xsi:type="dcterms:W3CDTF">2018-09-13T07:56:41Z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2018-09-13T00:00:00Z</vt:filetime>
  </property>
</Properties>
</file>