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59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F6E23-4095-462A-B3AA-2F5E395F5FD9}" type="datetimeFigureOut">
              <a:rPr lang="nl-NL" smtClean="0"/>
              <a:t>6-9-2018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04C83-EB84-4B69-A044-ECF3CFA2E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0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12A2283-2267-4C69-98E6-356AF43A9837}" type="slidenum">
              <a:rPr lang="nl-NL" altLang="nl-NL" sz="1200"/>
              <a:pPr algn="r"/>
              <a:t>3</a:t>
            </a:fld>
            <a:endParaRPr lang="nl-NL" altLang="nl-NL" sz="120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406056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F521A9B-F9BD-4A99-BF69-BB9DAFBDED0D}" type="slidenum">
              <a:rPr lang="nl-NL" altLang="nl-NL" sz="1200"/>
              <a:pPr algn="r"/>
              <a:t>13</a:t>
            </a:fld>
            <a:endParaRPr lang="nl-NL" altLang="nl-NL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530390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5639EF6-0B76-4CF1-ACB1-8CF24FEB5751}" type="slidenum">
              <a:rPr lang="nl-NL" altLang="nl-NL" sz="1200"/>
              <a:pPr algn="r"/>
              <a:t>14</a:t>
            </a:fld>
            <a:endParaRPr lang="nl-NL" altLang="nl-NL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53763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1082DD9-35CB-423D-B4E3-F31D59CCC1E6}" type="slidenum">
              <a:rPr lang="nl-NL" altLang="nl-NL" sz="1200"/>
              <a:pPr algn="r"/>
              <a:t>4</a:t>
            </a:fld>
            <a:endParaRPr lang="nl-NL" altLang="nl-NL" sz="12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0446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806D8C2-3F7C-4F7A-8B3E-36DE790EA919}" type="slidenum">
              <a:rPr lang="nl-NL" altLang="nl-NL" sz="1200"/>
              <a:pPr algn="r"/>
              <a:t>6</a:t>
            </a:fld>
            <a:endParaRPr lang="nl-NL" altLang="nl-NL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83259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9FA5E36-683C-4057-8602-C398A47232FE}" type="slidenum">
              <a:rPr lang="nl-NL" altLang="nl-NL" sz="1200"/>
              <a:pPr algn="r"/>
              <a:t>7</a:t>
            </a:fld>
            <a:endParaRPr lang="nl-NL" altLang="nl-NL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13583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48E4703-F379-42FA-90A5-30271DAC3657}" type="slidenum">
              <a:rPr lang="nl-NL" altLang="nl-NL" sz="1200"/>
              <a:pPr algn="r"/>
              <a:t>8</a:t>
            </a:fld>
            <a:endParaRPr lang="nl-NL" altLang="nl-NL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72095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9BE7FA0-BCE9-4E4C-84FA-44BC518EBF03}" type="slidenum">
              <a:rPr lang="nl-NL" altLang="nl-NL" sz="1200"/>
              <a:pPr algn="r"/>
              <a:t>9</a:t>
            </a:fld>
            <a:endParaRPr lang="nl-NL" altLang="nl-NL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5418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43BD1E8-C7CB-441C-AC31-86B04930982B}" type="slidenum">
              <a:rPr lang="nl-NL" altLang="nl-NL" sz="1200"/>
              <a:pPr algn="r"/>
              <a:t>10</a:t>
            </a:fld>
            <a:endParaRPr lang="nl-NL" altLang="nl-NL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381212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4BBBBB6-60CC-4850-BB31-051A45C16744}" type="slidenum">
              <a:rPr lang="nl-NL" altLang="nl-NL" sz="1200"/>
              <a:pPr algn="r"/>
              <a:t>11</a:t>
            </a:fld>
            <a:endParaRPr lang="nl-NL" altLang="nl-NL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923405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457AA0E-EA33-4429-8F8F-C491F05B4E3D}" type="slidenum">
              <a:rPr lang="nl-NL" altLang="nl-NL" sz="1200"/>
              <a:pPr algn="r"/>
              <a:t>12</a:t>
            </a:fld>
            <a:endParaRPr lang="nl-NL" altLang="nl-NL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79420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Metselen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95325"/>
            <a:ext cx="7629525" cy="414338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900" b="1" dirty="0">
                <a:solidFill>
                  <a:schemeClr val="tx1"/>
                </a:solidFill>
              </a:rPr>
              <a:t>Metselverbanden voor </a:t>
            </a:r>
            <a:r>
              <a:rPr lang="nl-NL" altLang="nl-NL" sz="2900" b="1" dirty="0" err="1">
                <a:solidFill>
                  <a:schemeClr val="tx1"/>
                </a:solidFill>
              </a:rPr>
              <a:t>steensmuren</a:t>
            </a:r>
            <a:endParaRPr lang="nl-NL" altLang="nl-NL" sz="2900" b="1" dirty="0">
              <a:solidFill>
                <a:schemeClr val="tx1"/>
              </a:solidFill>
            </a:endParaRPr>
          </a:p>
        </p:txBody>
      </p:sp>
      <p:sp>
        <p:nvSpPr>
          <p:cNvPr id="6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20484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D98384B-6125-4A72-9AD2-38D6F856ED83}" type="slidenum">
              <a:rPr lang="nl-NL" altLang="nl-NL" sz="900">
                <a:solidFill>
                  <a:schemeClr val="accent1"/>
                </a:solidFill>
              </a:rPr>
              <a:pPr algn="r"/>
              <a:t>10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0485" name="Freeform 3"/>
          <p:cNvSpPr>
            <a:spLocks/>
          </p:cNvSpPr>
          <p:nvPr/>
        </p:nvSpPr>
        <p:spPr bwMode="auto">
          <a:xfrm>
            <a:off x="820738" y="1168400"/>
            <a:ext cx="7845425" cy="20638"/>
          </a:xfrm>
          <a:custGeom>
            <a:avLst/>
            <a:gdLst>
              <a:gd name="T0" fmla="*/ 0 w 4942"/>
              <a:gd name="T1" fmla="*/ 19050 h 13"/>
              <a:gd name="T2" fmla="*/ 7843838 w 4942"/>
              <a:gd name="T3" fmla="*/ 19050 h 13"/>
              <a:gd name="T4" fmla="*/ 7843838 w 4942"/>
              <a:gd name="T5" fmla="*/ 0 h 13"/>
              <a:gd name="T6" fmla="*/ 0 w 4942"/>
              <a:gd name="T7" fmla="*/ 0 h 13"/>
              <a:gd name="T8" fmla="*/ 0 w 4942"/>
              <a:gd name="T9" fmla="*/ 1905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2" h="13">
                <a:moveTo>
                  <a:pt x="0" y="12"/>
                </a:moveTo>
                <a:lnTo>
                  <a:pt x="4941" y="12"/>
                </a:lnTo>
                <a:lnTo>
                  <a:pt x="4941" y="0"/>
                </a:ln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486" name="Freeform 4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7885113 w 4968"/>
              <a:gd name="T3" fmla="*/ 63500 h 41"/>
              <a:gd name="T4" fmla="*/ 7885113 w 4968"/>
              <a:gd name="T5" fmla="*/ 0 h 41"/>
              <a:gd name="T6" fmla="*/ 7864475 w 4968"/>
              <a:gd name="T7" fmla="*/ 22225 h 41"/>
              <a:gd name="T8" fmla="*/ 7864475 w 4968"/>
              <a:gd name="T9" fmla="*/ 4127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4967" y="40"/>
                </a:lnTo>
                <a:lnTo>
                  <a:pt x="4967" y="0"/>
                </a:lnTo>
                <a:lnTo>
                  <a:pt x="4954" y="14"/>
                </a:lnTo>
                <a:lnTo>
                  <a:pt x="4954" y="26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487" name="Freeform 5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0 w 4968"/>
              <a:gd name="T3" fmla="*/ 0 h 41"/>
              <a:gd name="T4" fmla="*/ 7885113 w 4968"/>
              <a:gd name="T5" fmla="*/ 0 h 41"/>
              <a:gd name="T6" fmla="*/ 7864475 w 4968"/>
              <a:gd name="T7" fmla="*/ 22225 h 41"/>
              <a:gd name="T8" fmla="*/ 20638 w 4968"/>
              <a:gd name="T9" fmla="*/ 2222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0" y="0"/>
                </a:lnTo>
                <a:lnTo>
                  <a:pt x="4967" y="0"/>
                </a:lnTo>
                <a:lnTo>
                  <a:pt x="4954" y="14"/>
                </a:lnTo>
                <a:lnTo>
                  <a:pt x="13" y="14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866775" y="1509713"/>
            <a:ext cx="7753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Kruisverband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762000" y="1981200"/>
            <a:ext cx="7713663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454025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5683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6826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7969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2541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7113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1685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6257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Strekkenlagen verspringen een kop</a:t>
            </a:r>
          </a:p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Koppenlagen liggen boven elkaar</a:t>
            </a:r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539750" y="5270500"/>
            <a:ext cx="6951663" cy="349250"/>
            <a:chOff x="336" y="3213"/>
            <a:chExt cx="4379" cy="220"/>
          </a:xfrm>
        </p:grpSpPr>
        <p:sp>
          <p:nvSpPr>
            <p:cNvPr id="20536" name="Freeform 35"/>
            <p:cNvSpPr>
              <a:spLocks/>
            </p:cNvSpPr>
            <p:nvPr/>
          </p:nvSpPr>
          <p:spPr bwMode="auto">
            <a:xfrm>
              <a:off x="336" y="3216"/>
              <a:ext cx="670" cy="216"/>
            </a:xfrm>
            <a:custGeom>
              <a:avLst/>
              <a:gdLst>
                <a:gd name="T0" fmla="*/ 0 w 670"/>
                <a:gd name="T1" fmla="*/ 0 h 216"/>
                <a:gd name="T2" fmla="*/ 669 w 670"/>
                <a:gd name="T3" fmla="*/ 0 h 216"/>
                <a:gd name="T4" fmla="*/ 669 w 670"/>
                <a:gd name="T5" fmla="*/ 215 h 216"/>
                <a:gd name="T6" fmla="*/ 0 w 670"/>
                <a:gd name="T7" fmla="*/ 215 h 216"/>
                <a:gd name="T8" fmla="*/ 0 w 670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216">
                  <a:moveTo>
                    <a:pt x="0" y="0"/>
                  </a:moveTo>
                  <a:lnTo>
                    <a:pt x="669" y="0"/>
                  </a:lnTo>
                  <a:lnTo>
                    <a:pt x="669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7" name="Freeform 36"/>
            <p:cNvSpPr>
              <a:spLocks/>
            </p:cNvSpPr>
            <p:nvPr/>
          </p:nvSpPr>
          <p:spPr bwMode="auto">
            <a:xfrm>
              <a:off x="1029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8" name="Freeform 37"/>
            <p:cNvSpPr>
              <a:spLocks/>
            </p:cNvSpPr>
            <p:nvPr/>
          </p:nvSpPr>
          <p:spPr bwMode="auto">
            <a:xfrm>
              <a:off x="1956" y="3213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9" name="Freeform 38"/>
            <p:cNvSpPr>
              <a:spLocks/>
            </p:cNvSpPr>
            <p:nvPr/>
          </p:nvSpPr>
          <p:spPr bwMode="auto">
            <a:xfrm>
              <a:off x="2882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0" name="Freeform 39"/>
            <p:cNvSpPr>
              <a:spLocks/>
            </p:cNvSpPr>
            <p:nvPr/>
          </p:nvSpPr>
          <p:spPr bwMode="auto">
            <a:xfrm>
              <a:off x="3809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1" name="Freeform 41"/>
            <p:cNvSpPr>
              <a:spLocks/>
            </p:cNvSpPr>
            <p:nvPr/>
          </p:nvSpPr>
          <p:spPr bwMode="auto">
            <a:xfrm>
              <a:off x="336" y="3216"/>
              <a:ext cx="669" cy="217"/>
            </a:xfrm>
            <a:custGeom>
              <a:avLst/>
              <a:gdLst>
                <a:gd name="T0" fmla="*/ 0 w 669"/>
                <a:gd name="T1" fmla="*/ 0 h 217"/>
                <a:gd name="T2" fmla="*/ 668 w 669"/>
                <a:gd name="T3" fmla="*/ 0 h 217"/>
                <a:gd name="T4" fmla="*/ 668 w 669"/>
                <a:gd name="T5" fmla="*/ 216 h 217"/>
                <a:gd name="T6" fmla="*/ 0 w 669"/>
                <a:gd name="T7" fmla="*/ 216 h 217"/>
                <a:gd name="T8" fmla="*/ 0 w 669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7">
                  <a:moveTo>
                    <a:pt x="0" y="0"/>
                  </a:moveTo>
                  <a:lnTo>
                    <a:pt x="668" y="0"/>
                  </a:lnTo>
                  <a:lnTo>
                    <a:pt x="668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2" name="Freeform 42"/>
            <p:cNvSpPr>
              <a:spLocks/>
            </p:cNvSpPr>
            <p:nvPr/>
          </p:nvSpPr>
          <p:spPr bwMode="auto">
            <a:xfrm>
              <a:off x="1029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3" name="Freeform 43"/>
            <p:cNvSpPr>
              <a:spLocks/>
            </p:cNvSpPr>
            <p:nvPr/>
          </p:nvSpPr>
          <p:spPr bwMode="auto">
            <a:xfrm>
              <a:off x="1956" y="3213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4" name="Freeform 44"/>
            <p:cNvSpPr>
              <a:spLocks/>
            </p:cNvSpPr>
            <p:nvPr/>
          </p:nvSpPr>
          <p:spPr bwMode="auto">
            <a:xfrm>
              <a:off x="2882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45" name="Freeform 45"/>
            <p:cNvSpPr>
              <a:spLocks/>
            </p:cNvSpPr>
            <p:nvPr/>
          </p:nvSpPr>
          <p:spPr bwMode="auto">
            <a:xfrm>
              <a:off x="3809" y="321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16472" name="AutoShape 8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16482" name="Group 98"/>
          <p:cNvGrpSpPr>
            <a:grpSpLocks/>
          </p:cNvGrpSpPr>
          <p:nvPr/>
        </p:nvGrpSpPr>
        <p:grpSpPr bwMode="auto">
          <a:xfrm>
            <a:off x="539750" y="4894263"/>
            <a:ext cx="6604000" cy="344487"/>
            <a:chOff x="336" y="2976"/>
            <a:chExt cx="4160" cy="217"/>
          </a:xfrm>
        </p:grpSpPr>
        <p:sp>
          <p:nvSpPr>
            <p:cNvPr id="20527" name="Freeform 50"/>
            <p:cNvSpPr>
              <a:spLocks/>
            </p:cNvSpPr>
            <p:nvPr/>
          </p:nvSpPr>
          <p:spPr bwMode="auto">
            <a:xfrm>
              <a:off x="336" y="2976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8" name="Freeform 51"/>
            <p:cNvSpPr>
              <a:spLocks/>
            </p:cNvSpPr>
            <p:nvPr/>
          </p:nvSpPr>
          <p:spPr bwMode="auto">
            <a:xfrm>
              <a:off x="788" y="2976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9" name="Freeform 52"/>
            <p:cNvSpPr>
              <a:spLocks/>
            </p:cNvSpPr>
            <p:nvPr/>
          </p:nvSpPr>
          <p:spPr bwMode="auto">
            <a:xfrm>
              <a:off x="1241" y="297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0" name="Freeform 53"/>
            <p:cNvSpPr>
              <a:spLocks/>
            </p:cNvSpPr>
            <p:nvPr/>
          </p:nvSpPr>
          <p:spPr bwMode="auto">
            <a:xfrm>
              <a:off x="1715" y="297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1" name="Freeform 54"/>
            <p:cNvSpPr>
              <a:spLocks/>
            </p:cNvSpPr>
            <p:nvPr/>
          </p:nvSpPr>
          <p:spPr bwMode="auto">
            <a:xfrm>
              <a:off x="2189" y="297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2" name="Freeform 55"/>
            <p:cNvSpPr>
              <a:spLocks/>
            </p:cNvSpPr>
            <p:nvPr/>
          </p:nvSpPr>
          <p:spPr bwMode="auto">
            <a:xfrm>
              <a:off x="2664" y="2976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3" name="Freeform 49"/>
            <p:cNvSpPr>
              <a:spLocks/>
            </p:cNvSpPr>
            <p:nvPr/>
          </p:nvSpPr>
          <p:spPr bwMode="auto">
            <a:xfrm>
              <a:off x="3115" y="2976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4" name="Freeform 56"/>
            <p:cNvSpPr>
              <a:spLocks/>
            </p:cNvSpPr>
            <p:nvPr/>
          </p:nvSpPr>
          <p:spPr bwMode="auto">
            <a:xfrm>
              <a:off x="3568" y="297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35" name="Freeform 57"/>
            <p:cNvSpPr>
              <a:spLocks/>
            </p:cNvSpPr>
            <p:nvPr/>
          </p:nvSpPr>
          <p:spPr bwMode="auto">
            <a:xfrm>
              <a:off x="4042" y="297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6483" name="Group 99"/>
          <p:cNvGrpSpPr>
            <a:grpSpLocks/>
          </p:cNvGrpSpPr>
          <p:nvPr/>
        </p:nvGrpSpPr>
        <p:grpSpPr bwMode="auto">
          <a:xfrm>
            <a:off x="539750" y="4516438"/>
            <a:ext cx="6232525" cy="346075"/>
            <a:chOff x="336" y="2738"/>
            <a:chExt cx="3926" cy="218"/>
          </a:xfrm>
        </p:grpSpPr>
        <p:sp>
          <p:nvSpPr>
            <p:cNvPr id="20522" name="Freeform 62"/>
            <p:cNvSpPr>
              <a:spLocks/>
            </p:cNvSpPr>
            <p:nvPr/>
          </p:nvSpPr>
          <p:spPr bwMode="auto">
            <a:xfrm>
              <a:off x="336" y="2739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3" name="Freeform 67"/>
            <p:cNvSpPr>
              <a:spLocks/>
            </p:cNvSpPr>
            <p:nvPr/>
          </p:nvSpPr>
          <p:spPr bwMode="auto">
            <a:xfrm>
              <a:off x="1028" y="2739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4" name="Freeform 63"/>
            <p:cNvSpPr>
              <a:spLocks/>
            </p:cNvSpPr>
            <p:nvPr/>
          </p:nvSpPr>
          <p:spPr bwMode="auto">
            <a:xfrm>
              <a:off x="1502" y="2738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5" name="Freeform 64"/>
            <p:cNvSpPr>
              <a:spLocks/>
            </p:cNvSpPr>
            <p:nvPr/>
          </p:nvSpPr>
          <p:spPr bwMode="auto">
            <a:xfrm>
              <a:off x="2430" y="2738"/>
              <a:ext cx="905" cy="217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16 h 217"/>
                <a:gd name="T6" fmla="*/ 0 w 905"/>
                <a:gd name="T7" fmla="*/ 216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6" name="Freeform 65"/>
            <p:cNvSpPr>
              <a:spLocks/>
            </p:cNvSpPr>
            <p:nvPr/>
          </p:nvSpPr>
          <p:spPr bwMode="auto">
            <a:xfrm>
              <a:off x="3356" y="2738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533400" y="4141788"/>
            <a:ext cx="6604000" cy="344487"/>
            <a:chOff x="324" y="2502"/>
            <a:chExt cx="4160" cy="217"/>
          </a:xfrm>
        </p:grpSpPr>
        <p:sp>
          <p:nvSpPr>
            <p:cNvPr id="20513" name="Freeform 70"/>
            <p:cNvSpPr>
              <a:spLocks/>
            </p:cNvSpPr>
            <p:nvPr/>
          </p:nvSpPr>
          <p:spPr bwMode="auto">
            <a:xfrm>
              <a:off x="324" y="250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4" name="Freeform 71"/>
            <p:cNvSpPr>
              <a:spLocks/>
            </p:cNvSpPr>
            <p:nvPr/>
          </p:nvSpPr>
          <p:spPr bwMode="auto">
            <a:xfrm>
              <a:off x="776" y="250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5" name="Freeform 72"/>
            <p:cNvSpPr>
              <a:spLocks/>
            </p:cNvSpPr>
            <p:nvPr/>
          </p:nvSpPr>
          <p:spPr bwMode="auto">
            <a:xfrm>
              <a:off x="1229" y="250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6" name="Freeform 73"/>
            <p:cNvSpPr>
              <a:spLocks/>
            </p:cNvSpPr>
            <p:nvPr/>
          </p:nvSpPr>
          <p:spPr bwMode="auto">
            <a:xfrm>
              <a:off x="1703" y="250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7" name="Freeform 74"/>
            <p:cNvSpPr>
              <a:spLocks/>
            </p:cNvSpPr>
            <p:nvPr/>
          </p:nvSpPr>
          <p:spPr bwMode="auto">
            <a:xfrm>
              <a:off x="2177" y="250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8" name="Freeform 75"/>
            <p:cNvSpPr>
              <a:spLocks/>
            </p:cNvSpPr>
            <p:nvPr/>
          </p:nvSpPr>
          <p:spPr bwMode="auto">
            <a:xfrm>
              <a:off x="2652" y="2502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9" name="Freeform 76"/>
            <p:cNvSpPr>
              <a:spLocks/>
            </p:cNvSpPr>
            <p:nvPr/>
          </p:nvSpPr>
          <p:spPr bwMode="auto">
            <a:xfrm>
              <a:off x="3103" y="250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0" name="Freeform 77"/>
            <p:cNvSpPr>
              <a:spLocks/>
            </p:cNvSpPr>
            <p:nvPr/>
          </p:nvSpPr>
          <p:spPr bwMode="auto">
            <a:xfrm>
              <a:off x="3556" y="250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21" name="Freeform 78"/>
            <p:cNvSpPr>
              <a:spLocks/>
            </p:cNvSpPr>
            <p:nvPr/>
          </p:nvSpPr>
          <p:spPr bwMode="auto">
            <a:xfrm>
              <a:off x="4030" y="250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6477" name="Group 93"/>
          <p:cNvGrpSpPr>
            <a:grpSpLocks/>
          </p:cNvGrpSpPr>
          <p:nvPr/>
        </p:nvGrpSpPr>
        <p:grpSpPr bwMode="auto">
          <a:xfrm>
            <a:off x="541338" y="3763963"/>
            <a:ext cx="6951662" cy="344487"/>
            <a:chOff x="321" y="2264"/>
            <a:chExt cx="4379" cy="217"/>
          </a:xfrm>
        </p:grpSpPr>
        <p:sp>
          <p:nvSpPr>
            <p:cNvPr id="20508" name="Freeform 8"/>
            <p:cNvSpPr>
              <a:spLocks/>
            </p:cNvSpPr>
            <p:nvPr/>
          </p:nvSpPr>
          <p:spPr bwMode="auto">
            <a:xfrm>
              <a:off x="321" y="2265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9" name="Freeform 9"/>
            <p:cNvSpPr>
              <a:spLocks/>
            </p:cNvSpPr>
            <p:nvPr/>
          </p:nvSpPr>
          <p:spPr bwMode="auto">
            <a:xfrm>
              <a:off x="1014" y="226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0" name="Freeform 10"/>
            <p:cNvSpPr>
              <a:spLocks/>
            </p:cNvSpPr>
            <p:nvPr/>
          </p:nvSpPr>
          <p:spPr bwMode="auto">
            <a:xfrm>
              <a:off x="1941" y="2264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1" name="Freeform 11"/>
            <p:cNvSpPr>
              <a:spLocks/>
            </p:cNvSpPr>
            <p:nvPr/>
          </p:nvSpPr>
          <p:spPr bwMode="auto">
            <a:xfrm>
              <a:off x="2867" y="226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12" name="Freeform 12"/>
            <p:cNvSpPr>
              <a:spLocks/>
            </p:cNvSpPr>
            <p:nvPr/>
          </p:nvSpPr>
          <p:spPr bwMode="auto">
            <a:xfrm>
              <a:off x="3794" y="2264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6478" name="Group 94"/>
          <p:cNvGrpSpPr>
            <a:grpSpLocks/>
          </p:cNvGrpSpPr>
          <p:nvPr/>
        </p:nvGrpSpPr>
        <p:grpSpPr bwMode="auto">
          <a:xfrm>
            <a:off x="533400" y="3389313"/>
            <a:ext cx="6604000" cy="344487"/>
            <a:chOff x="324" y="2028"/>
            <a:chExt cx="4160" cy="217"/>
          </a:xfrm>
        </p:grpSpPr>
        <p:sp>
          <p:nvSpPr>
            <p:cNvPr id="20499" name="Freeform 15"/>
            <p:cNvSpPr>
              <a:spLocks/>
            </p:cNvSpPr>
            <p:nvPr/>
          </p:nvSpPr>
          <p:spPr bwMode="auto">
            <a:xfrm>
              <a:off x="324" y="202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0" name="Freeform 16"/>
            <p:cNvSpPr>
              <a:spLocks/>
            </p:cNvSpPr>
            <p:nvPr/>
          </p:nvSpPr>
          <p:spPr bwMode="auto">
            <a:xfrm>
              <a:off x="776" y="202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1" name="Freeform 17"/>
            <p:cNvSpPr>
              <a:spLocks/>
            </p:cNvSpPr>
            <p:nvPr/>
          </p:nvSpPr>
          <p:spPr bwMode="auto">
            <a:xfrm>
              <a:off x="1229" y="202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2" name="Freeform 18"/>
            <p:cNvSpPr>
              <a:spLocks/>
            </p:cNvSpPr>
            <p:nvPr/>
          </p:nvSpPr>
          <p:spPr bwMode="auto">
            <a:xfrm>
              <a:off x="1703" y="202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3" name="Freeform 19"/>
            <p:cNvSpPr>
              <a:spLocks/>
            </p:cNvSpPr>
            <p:nvPr/>
          </p:nvSpPr>
          <p:spPr bwMode="auto">
            <a:xfrm>
              <a:off x="2177" y="202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4" name="Freeform 20"/>
            <p:cNvSpPr>
              <a:spLocks/>
            </p:cNvSpPr>
            <p:nvPr/>
          </p:nvSpPr>
          <p:spPr bwMode="auto">
            <a:xfrm>
              <a:off x="2652" y="2028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5" name="Freeform 21"/>
            <p:cNvSpPr>
              <a:spLocks/>
            </p:cNvSpPr>
            <p:nvPr/>
          </p:nvSpPr>
          <p:spPr bwMode="auto">
            <a:xfrm>
              <a:off x="3103" y="202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6" name="Freeform 22"/>
            <p:cNvSpPr>
              <a:spLocks/>
            </p:cNvSpPr>
            <p:nvPr/>
          </p:nvSpPr>
          <p:spPr bwMode="auto">
            <a:xfrm>
              <a:off x="3556" y="202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0507" name="Freeform 23"/>
            <p:cNvSpPr>
              <a:spLocks/>
            </p:cNvSpPr>
            <p:nvPr/>
          </p:nvSpPr>
          <p:spPr bwMode="auto">
            <a:xfrm>
              <a:off x="4030" y="202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16471" name="AutoShape 87"/>
          <p:cNvSpPr>
            <a:spLocks noChangeArrowheads="1"/>
          </p:cNvSpPr>
          <p:nvPr/>
        </p:nvSpPr>
        <p:spPr bwMode="auto">
          <a:xfrm>
            <a:off x="2819400" y="3998913"/>
            <a:ext cx="2057400" cy="838200"/>
          </a:xfrm>
          <a:prstGeom prst="wedgeRoundRectCallout">
            <a:avLst>
              <a:gd name="adj1" fmla="val -92282"/>
              <a:gd name="adj2" fmla="val 33144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De tweede strekken laag begint met drieklezoor-kop</a:t>
            </a:r>
          </a:p>
        </p:txBody>
      </p:sp>
      <p:sp>
        <p:nvSpPr>
          <p:cNvPr id="16466" name="AutoShape 82"/>
          <p:cNvSpPr>
            <a:spLocks noChangeArrowheads="1"/>
          </p:cNvSpPr>
          <p:nvPr/>
        </p:nvSpPr>
        <p:spPr bwMode="auto">
          <a:xfrm>
            <a:off x="1752600" y="5281613"/>
            <a:ext cx="2057400" cy="838200"/>
          </a:xfrm>
          <a:prstGeom prst="wedgeRoundRectCallout">
            <a:avLst>
              <a:gd name="adj1" fmla="val -64583"/>
              <a:gd name="adj2" fmla="val -57199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De eerste strekkenlaag begint met een drieklezoor</a:t>
            </a:r>
          </a:p>
        </p:txBody>
      </p:sp>
    </p:spTree>
    <p:extLst>
      <p:ext uri="{BB962C8B-B14F-4D97-AF65-F5344CB8AC3E}">
        <p14:creationId xmlns:p14="http://schemas.microsoft.com/office/powerpoint/2010/main" val="29838357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utoUpdateAnimBg="0"/>
      <p:bldP spid="16472" grpId="0" animBg="1"/>
      <p:bldP spid="16471" grpId="0" animBg="1" autoUpdateAnimBg="0"/>
      <p:bldP spid="1646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95325"/>
            <a:ext cx="7629525" cy="414338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900" b="1" dirty="0">
                <a:solidFill>
                  <a:schemeClr val="tx1"/>
                </a:solidFill>
              </a:rPr>
              <a:t>Metselverbanden voor </a:t>
            </a:r>
            <a:r>
              <a:rPr lang="nl-NL" altLang="nl-NL" sz="2900" b="1" dirty="0" err="1">
                <a:solidFill>
                  <a:schemeClr val="tx1"/>
                </a:solidFill>
              </a:rPr>
              <a:t>steensmuren</a:t>
            </a:r>
            <a:endParaRPr lang="nl-NL" altLang="nl-NL" sz="2900" b="1" dirty="0">
              <a:solidFill>
                <a:schemeClr val="tx1"/>
              </a:solidFill>
            </a:endParaRPr>
          </a:p>
        </p:txBody>
      </p:sp>
      <p:sp>
        <p:nvSpPr>
          <p:cNvPr id="6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2253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F016349-FE8D-43B5-A183-230AE38D2E68}" type="slidenum">
              <a:rPr lang="nl-NL" altLang="nl-NL" sz="900">
                <a:solidFill>
                  <a:schemeClr val="accent1"/>
                </a:solidFill>
              </a:rPr>
              <a:pPr algn="r"/>
              <a:t>11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2533" name="Freeform 3"/>
          <p:cNvSpPr>
            <a:spLocks/>
          </p:cNvSpPr>
          <p:nvPr/>
        </p:nvSpPr>
        <p:spPr bwMode="auto">
          <a:xfrm>
            <a:off x="820738" y="1168400"/>
            <a:ext cx="7845425" cy="20638"/>
          </a:xfrm>
          <a:custGeom>
            <a:avLst/>
            <a:gdLst>
              <a:gd name="T0" fmla="*/ 0 w 4942"/>
              <a:gd name="T1" fmla="*/ 19050 h 13"/>
              <a:gd name="T2" fmla="*/ 7843838 w 4942"/>
              <a:gd name="T3" fmla="*/ 19050 h 13"/>
              <a:gd name="T4" fmla="*/ 7843838 w 4942"/>
              <a:gd name="T5" fmla="*/ 0 h 13"/>
              <a:gd name="T6" fmla="*/ 0 w 4942"/>
              <a:gd name="T7" fmla="*/ 0 h 13"/>
              <a:gd name="T8" fmla="*/ 0 w 4942"/>
              <a:gd name="T9" fmla="*/ 1905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2" h="13">
                <a:moveTo>
                  <a:pt x="0" y="12"/>
                </a:moveTo>
                <a:lnTo>
                  <a:pt x="4941" y="12"/>
                </a:lnTo>
                <a:lnTo>
                  <a:pt x="4941" y="0"/>
                </a:ln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4" name="Freeform 4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7885113 w 4968"/>
              <a:gd name="T3" fmla="*/ 63500 h 41"/>
              <a:gd name="T4" fmla="*/ 7885113 w 4968"/>
              <a:gd name="T5" fmla="*/ 0 h 41"/>
              <a:gd name="T6" fmla="*/ 7864475 w 4968"/>
              <a:gd name="T7" fmla="*/ 22225 h 41"/>
              <a:gd name="T8" fmla="*/ 7864475 w 4968"/>
              <a:gd name="T9" fmla="*/ 4127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4967" y="40"/>
                </a:lnTo>
                <a:lnTo>
                  <a:pt x="4967" y="0"/>
                </a:lnTo>
                <a:lnTo>
                  <a:pt x="4954" y="14"/>
                </a:lnTo>
                <a:lnTo>
                  <a:pt x="4954" y="26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5" name="Freeform 5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0 w 4968"/>
              <a:gd name="T3" fmla="*/ 0 h 41"/>
              <a:gd name="T4" fmla="*/ 7885113 w 4968"/>
              <a:gd name="T5" fmla="*/ 0 h 41"/>
              <a:gd name="T6" fmla="*/ 7864475 w 4968"/>
              <a:gd name="T7" fmla="*/ 22225 h 41"/>
              <a:gd name="T8" fmla="*/ 20638 w 4968"/>
              <a:gd name="T9" fmla="*/ 2222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0" y="0"/>
                </a:lnTo>
                <a:lnTo>
                  <a:pt x="4967" y="0"/>
                </a:lnTo>
                <a:lnTo>
                  <a:pt x="4954" y="14"/>
                </a:lnTo>
                <a:lnTo>
                  <a:pt x="13" y="14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866775" y="1509713"/>
            <a:ext cx="7753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Staandverband</a:t>
            </a: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585788" y="5441950"/>
            <a:ext cx="6948487" cy="346075"/>
            <a:chOff x="383" y="3589"/>
            <a:chExt cx="4377" cy="218"/>
          </a:xfrm>
        </p:grpSpPr>
        <p:sp>
          <p:nvSpPr>
            <p:cNvPr id="22586" name="Freeform 7"/>
            <p:cNvSpPr>
              <a:spLocks/>
            </p:cNvSpPr>
            <p:nvPr/>
          </p:nvSpPr>
          <p:spPr bwMode="auto">
            <a:xfrm>
              <a:off x="383" y="3590"/>
              <a:ext cx="670" cy="217"/>
            </a:xfrm>
            <a:custGeom>
              <a:avLst/>
              <a:gdLst>
                <a:gd name="T0" fmla="*/ 0 w 670"/>
                <a:gd name="T1" fmla="*/ 0 h 217"/>
                <a:gd name="T2" fmla="*/ 669 w 670"/>
                <a:gd name="T3" fmla="*/ 0 h 217"/>
                <a:gd name="T4" fmla="*/ 669 w 670"/>
                <a:gd name="T5" fmla="*/ 216 h 217"/>
                <a:gd name="T6" fmla="*/ 0 w 670"/>
                <a:gd name="T7" fmla="*/ 216 h 217"/>
                <a:gd name="T8" fmla="*/ 0 w 670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217">
                  <a:moveTo>
                    <a:pt x="0" y="0"/>
                  </a:moveTo>
                  <a:lnTo>
                    <a:pt x="669" y="0"/>
                  </a:lnTo>
                  <a:lnTo>
                    <a:pt x="669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7" name="Freeform 8"/>
            <p:cNvSpPr>
              <a:spLocks/>
            </p:cNvSpPr>
            <p:nvPr/>
          </p:nvSpPr>
          <p:spPr bwMode="auto">
            <a:xfrm>
              <a:off x="1074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8" name="Freeform 9"/>
            <p:cNvSpPr>
              <a:spLocks/>
            </p:cNvSpPr>
            <p:nvPr/>
          </p:nvSpPr>
          <p:spPr bwMode="auto">
            <a:xfrm>
              <a:off x="2001" y="3589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9" name="Freeform 10"/>
            <p:cNvSpPr>
              <a:spLocks/>
            </p:cNvSpPr>
            <p:nvPr/>
          </p:nvSpPr>
          <p:spPr bwMode="auto">
            <a:xfrm>
              <a:off x="2927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0" name="Freeform 11"/>
            <p:cNvSpPr>
              <a:spLocks/>
            </p:cNvSpPr>
            <p:nvPr/>
          </p:nvSpPr>
          <p:spPr bwMode="auto">
            <a:xfrm>
              <a:off x="3854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1" name="Freeform 12"/>
            <p:cNvSpPr>
              <a:spLocks/>
            </p:cNvSpPr>
            <p:nvPr/>
          </p:nvSpPr>
          <p:spPr bwMode="auto">
            <a:xfrm>
              <a:off x="383" y="3590"/>
              <a:ext cx="669" cy="217"/>
            </a:xfrm>
            <a:custGeom>
              <a:avLst/>
              <a:gdLst>
                <a:gd name="T0" fmla="*/ 0 w 669"/>
                <a:gd name="T1" fmla="*/ 0 h 217"/>
                <a:gd name="T2" fmla="*/ 668 w 669"/>
                <a:gd name="T3" fmla="*/ 0 h 217"/>
                <a:gd name="T4" fmla="*/ 668 w 669"/>
                <a:gd name="T5" fmla="*/ 216 h 217"/>
                <a:gd name="T6" fmla="*/ 0 w 669"/>
                <a:gd name="T7" fmla="*/ 216 h 217"/>
                <a:gd name="T8" fmla="*/ 0 w 669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7">
                  <a:moveTo>
                    <a:pt x="0" y="0"/>
                  </a:moveTo>
                  <a:lnTo>
                    <a:pt x="668" y="0"/>
                  </a:lnTo>
                  <a:lnTo>
                    <a:pt x="668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2" name="Freeform 13"/>
            <p:cNvSpPr>
              <a:spLocks/>
            </p:cNvSpPr>
            <p:nvPr/>
          </p:nvSpPr>
          <p:spPr bwMode="auto">
            <a:xfrm>
              <a:off x="1074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3" name="Freeform 14"/>
            <p:cNvSpPr>
              <a:spLocks/>
            </p:cNvSpPr>
            <p:nvPr/>
          </p:nvSpPr>
          <p:spPr bwMode="auto">
            <a:xfrm>
              <a:off x="2001" y="3589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4" name="Freeform 15"/>
            <p:cNvSpPr>
              <a:spLocks/>
            </p:cNvSpPr>
            <p:nvPr/>
          </p:nvSpPr>
          <p:spPr bwMode="auto">
            <a:xfrm>
              <a:off x="2927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95" name="Freeform 16"/>
            <p:cNvSpPr>
              <a:spLocks/>
            </p:cNvSpPr>
            <p:nvPr/>
          </p:nvSpPr>
          <p:spPr bwMode="auto">
            <a:xfrm>
              <a:off x="3854" y="3589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588963" y="5065713"/>
            <a:ext cx="7356475" cy="344487"/>
            <a:chOff x="385" y="3352"/>
            <a:chExt cx="4634" cy="217"/>
          </a:xfrm>
        </p:grpSpPr>
        <p:sp>
          <p:nvSpPr>
            <p:cNvPr id="22576" name="Freeform 17"/>
            <p:cNvSpPr>
              <a:spLocks/>
            </p:cNvSpPr>
            <p:nvPr/>
          </p:nvSpPr>
          <p:spPr bwMode="auto">
            <a:xfrm>
              <a:off x="385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7" name="Freeform 18"/>
            <p:cNvSpPr>
              <a:spLocks/>
            </p:cNvSpPr>
            <p:nvPr/>
          </p:nvSpPr>
          <p:spPr bwMode="auto">
            <a:xfrm>
              <a:off x="837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8" name="Freeform 19"/>
            <p:cNvSpPr>
              <a:spLocks/>
            </p:cNvSpPr>
            <p:nvPr/>
          </p:nvSpPr>
          <p:spPr bwMode="auto">
            <a:xfrm>
              <a:off x="1290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9" name="Freeform 20"/>
            <p:cNvSpPr>
              <a:spLocks/>
            </p:cNvSpPr>
            <p:nvPr/>
          </p:nvSpPr>
          <p:spPr bwMode="auto">
            <a:xfrm>
              <a:off x="1764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0" name="Freeform 21"/>
            <p:cNvSpPr>
              <a:spLocks/>
            </p:cNvSpPr>
            <p:nvPr/>
          </p:nvSpPr>
          <p:spPr bwMode="auto">
            <a:xfrm>
              <a:off x="2238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1" name="Freeform 22"/>
            <p:cNvSpPr>
              <a:spLocks/>
            </p:cNvSpPr>
            <p:nvPr/>
          </p:nvSpPr>
          <p:spPr bwMode="auto">
            <a:xfrm>
              <a:off x="2713" y="3352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2" name="Freeform 23"/>
            <p:cNvSpPr>
              <a:spLocks/>
            </p:cNvSpPr>
            <p:nvPr/>
          </p:nvSpPr>
          <p:spPr bwMode="auto">
            <a:xfrm>
              <a:off x="3164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3" name="Freeform 24"/>
            <p:cNvSpPr>
              <a:spLocks/>
            </p:cNvSpPr>
            <p:nvPr/>
          </p:nvSpPr>
          <p:spPr bwMode="auto">
            <a:xfrm>
              <a:off x="3617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4" name="Freeform 25"/>
            <p:cNvSpPr>
              <a:spLocks/>
            </p:cNvSpPr>
            <p:nvPr/>
          </p:nvSpPr>
          <p:spPr bwMode="auto">
            <a:xfrm>
              <a:off x="4091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85" name="Freeform 26"/>
            <p:cNvSpPr>
              <a:spLocks/>
            </p:cNvSpPr>
            <p:nvPr/>
          </p:nvSpPr>
          <p:spPr bwMode="auto">
            <a:xfrm>
              <a:off x="4565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585788" y="4687888"/>
            <a:ext cx="6950075" cy="344487"/>
            <a:chOff x="383" y="3114"/>
            <a:chExt cx="4378" cy="217"/>
          </a:xfrm>
        </p:grpSpPr>
        <p:sp>
          <p:nvSpPr>
            <p:cNvPr id="22571" name="Freeform 27"/>
            <p:cNvSpPr>
              <a:spLocks/>
            </p:cNvSpPr>
            <p:nvPr/>
          </p:nvSpPr>
          <p:spPr bwMode="auto">
            <a:xfrm>
              <a:off x="383" y="3115"/>
              <a:ext cx="670" cy="216"/>
            </a:xfrm>
            <a:custGeom>
              <a:avLst/>
              <a:gdLst>
                <a:gd name="T0" fmla="*/ 0 w 670"/>
                <a:gd name="T1" fmla="*/ 0 h 216"/>
                <a:gd name="T2" fmla="*/ 669 w 670"/>
                <a:gd name="T3" fmla="*/ 0 h 216"/>
                <a:gd name="T4" fmla="*/ 669 w 670"/>
                <a:gd name="T5" fmla="*/ 215 h 216"/>
                <a:gd name="T6" fmla="*/ 0 w 670"/>
                <a:gd name="T7" fmla="*/ 215 h 216"/>
                <a:gd name="T8" fmla="*/ 0 w 670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216">
                  <a:moveTo>
                    <a:pt x="0" y="0"/>
                  </a:moveTo>
                  <a:lnTo>
                    <a:pt x="669" y="0"/>
                  </a:lnTo>
                  <a:lnTo>
                    <a:pt x="669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2" name="Freeform 28"/>
            <p:cNvSpPr>
              <a:spLocks/>
            </p:cNvSpPr>
            <p:nvPr/>
          </p:nvSpPr>
          <p:spPr bwMode="auto">
            <a:xfrm>
              <a:off x="1074" y="311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3" name="Freeform 29"/>
            <p:cNvSpPr>
              <a:spLocks/>
            </p:cNvSpPr>
            <p:nvPr/>
          </p:nvSpPr>
          <p:spPr bwMode="auto">
            <a:xfrm>
              <a:off x="2001" y="3114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4" name="Freeform 30"/>
            <p:cNvSpPr>
              <a:spLocks/>
            </p:cNvSpPr>
            <p:nvPr/>
          </p:nvSpPr>
          <p:spPr bwMode="auto">
            <a:xfrm>
              <a:off x="2927" y="311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5" name="Freeform 31"/>
            <p:cNvSpPr>
              <a:spLocks/>
            </p:cNvSpPr>
            <p:nvPr/>
          </p:nvSpPr>
          <p:spPr bwMode="auto">
            <a:xfrm>
              <a:off x="3854" y="311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588963" y="4313238"/>
            <a:ext cx="7356475" cy="344487"/>
            <a:chOff x="385" y="2878"/>
            <a:chExt cx="4634" cy="217"/>
          </a:xfrm>
        </p:grpSpPr>
        <p:sp>
          <p:nvSpPr>
            <p:cNvPr id="22561" name="Freeform 32"/>
            <p:cNvSpPr>
              <a:spLocks/>
            </p:cNvSpPr>
            <p:nvPr/>
          </p:nvSpPr>
          <p:spPr bwMode="auto">
            <a:xfrm>
              <a:off x="385" y="287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2" name="Freeform 33"/>
            <p:cNvSpPr>
              <a:spLocks/>
            </p:cNvSpPr>
            <p:nvPr/>
          </p:nvSpPr>
          <p:spPr bwMode="auto">
            <a:xfrm>
              <a:off x="837" y="287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3" name="Freeform 34"/>
            <p:cNvSpPr>
              <a:spLocks/>
            </p:cNvSpPr>
            <p:nvPr/>
          </p:nvSpPr>
          <p:spPr bwMode="auto">
            <a:xfrm>
              <a:off x="1290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4" name="Freeform 35"/>
            <p:cNvSpPr>
              <a:spLocks/>
            </p:cNvSpPr>
            <p:nvPr/>
          </p:nvSpPr>
          <p:spPr bwMode="auto">
            <a:xfrm>
              <a:off x="1764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5" name="Freeform 36"/>
            <p:cNvSpPr>
              <a:spLocks/>
            </p:cNvSpPr>
            <p:nvPr/>
          </p:nvSpPr>
          <p:spPr bwMode="auto">
            <a:xfrm>
              <a:off x="2238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6" name="Freeform 37"/>
            <p:cNvSpPr>
              <a:spLocks/>
            </p:cNvSpPr>
            <p:nvPr/>
          </p:nvSpPr>
          <p:spPr bwMode="auto">
            <a:xfrm>
              <a:off x="2713" y="2878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7" name="Freeform 38"/>
            <p:cNvSpPr>
              <a:spLocks/>
            </p:cNvSpPr>
            <p:nvPr/>
          </p:nvSpPr>
          <p:spPr bwMode="auto">
            <a:xfrm>
              <a:off x="3164" y="2878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8" name="Freeform 39"/>
            <p:cNvSpPr>
              <a:spLocks/>
            </p:cNvSpPr>
            <p:nvPr/>
          </p:nvSpPr>
          <p:spPr bwMode="auto">
            <a:xfrm>
              <a:off x="3617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9" name="Freeform 40"/>
            <p:cNvSpPr>
              <a:spLocks/>
            </p:cNvSpPr>
            <p:nvPr/>
          </p:nvSpPr>
          <p:spPr bwMode="auto">
            <a:xfrm>
              <a:off x="4091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70" name="Freeform 41"/>
            <p:cNvSpPr>
              <a:spLocks/>
            </p:cNvSpPr>
            <p:nvPr/>
          </p:nvSpPr>
          <p:spPr bwMode="auto">
            <a:xfrm>
              <a:off x="4565" y="287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8496" name="Group 64"/>
          <p:cNvGrpSpPr>
            <a:grpSpLocks/>
          </p:cNvGrpSpPr>
          <p:nvPr/>
        </p:nvGrpSpPr>
        <p:grpSpPr bwMode="auto">
          <a:xfrm>
            <a:off x="587375" y="3935413"/>
            <a:ext cx="6948488" cy="344487"/>
            <a:chOff x="384" y="2640"/>
            <a:chExt cx="4377" cy="217"/>
          </a:xfrm>
        </p:grpSpPr>
        <p:sp>
          <p:nvSpPr>
            <p:cNvPr id="22556" name="Freeform 42"/>
            <p:cNvSpPr>
              <a:spLocks/>
            </p:cNvSpPr>
            <p:nvPr/>
          </p:nvSpPr>
          <p:spPr bwMode="auto">
            <a:xfrm>
              <a:off x="384" y="2641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7" name="Freeform 43"/>
            <p:cNvSpPr>
              <a:spLocks/>
            </p:cNvSpPr>
            <p:nvPr/>
          </p:nvSpPr>
          <p:spPr bwMode="auto">
            <a:xfrm>
              <a:off x="1075" y="2640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8" name="Freeform 44"/>
            <p:cNvSpPr>
              <a:spLocks/>
            </p:cNvSpPr>
            <p:nvPr/>
          </p:nvSpPr>
          <p:spPr bwMode="auto">
            <a:xfrm>
              <a:off x="2002" y="264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9" name="Freeform 45"/>
            <p:cNvSpPr>
              <a:spLocks/>
            </p:cNvSpPr>
            <p:nvPr/>
          </p:nvSpPr>
          <p:spPr bwMode="auto">
            <a:xfrm>
              <a:off x="2928" y="2640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60" name="Freeform 46"/>
            <p:cNvSpPr>
              <a:spLocks/>
            </p:cNvSpPr>
            <p:nvPr/>
          </p:nvSpPr>
          <p:spPr bwMode="auto">
            <a:xfrm>
              <a:off x="3855" y="264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588963" y="3560763"/>
            <a:ext cx="7356475" cy="344487"/>
            <a:chOff x="385" y="2404"/>
            <a:chExt cx="4634" cy="217"/>
          </a:xfrm>
        </p:grpSpPr>
        <p:sp>
          <p:nvSpPr>
            <p:cNvPr id="22546" name="Freeform 47"/>
            <p:cNvSpPr>
              <a:spLocks/>
            </p:cNvSpPr>
            <p:nvPr/>
          </p:nvSpPr>
          <p:spPr bwMode="auto">
            <a:xfrm>
              <a:off x="385" y="2404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47" name="Freeform 48"/>
            <p:cNvSpPr>
              <a:spLocks/>
            </p:cNvSpPr>
            <p:nvPr/>
          </p:nvSpPr>
          <p:spPr bwMode="auto">
            <a:xfrm>
              <a:off x="837" y="2404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48" name="Freeform 49"/>
            <p:cNvSpPr>
              <a:spLocks/>
            </p:cNvSpPr>
            <p:nvPr/>
          </p:nvSpPr>
          <p:spPr bwMode="auto">
            <a:xfrm>
              <a:off x="1290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49" name="Freeform 50"/>
            <p:cNvSpPr>
              <a:spLocks/>
            </p:cNvSpPr>
            <p:nvPr/>
          </p:nvSpPr>
          <p:spPr bwMode="auto">
            <a:xfrm>
              <a:off x="1764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0" name="Freeform 51"/>
            <p:cNvSpPr>
              <a:spLocks/>
            </p:cNvSpPr>
            <p:nvPr/>
          </p:nvSpPr>
          <p:spPr bwMode="auto">
            <a:xfrm>
              <a:off x="2238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1" name="Freeform 52"/>
            <p:cNvSpPr>
              <a:spLocks/>
            </p:cNvSpPr>
            <p:nvPr/>
          </p:nvSpPr>
          <p:spPr bwMode="auto">
            <a:xfrm>
              <a:off x="2713" y="2404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2" name="Freeform 53"/>
            <p:cNvSpPr>
              <a:spLocks/>
            </p:cNvSpPr>
            <p:nvPr/>
          </p:nvSpPr>
          <p:spPr bwMode="auto">
            <a:xfrm>
              <a:off x="3164" y="2404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3" name="Freeform 54"/>
            <p:cNvSpPr>
              <a:spLocks/>
            </p:cNvSpPr>
            <p:nvPr/>
          </p:nvSpPr>
          <p:spPr bwMode="auto">
            <a:xfrm>
              <a:off x="3617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4" name="Freeform 55"/>
            <p:cNvSpPr>
              <a:spLocks/>
            </p:cNvSpPr>
            <p:nvPr/>
          </p:nvSpPr>
          <p:spPr bwMode="auto">
            <a:xfrm>
              <a:off x="4091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2555" name="Freeform 56"/>
            <p:cNvSpPr>
              <a:spLocks/>
            </p:cNvSpPr>
            <p:nvPr/>
          </p:nvSpPr>
          <p:spPr bwMode="auto">
            <a:xfrm>
              <a:off x="4565" y="2404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609600" y="1981200"/>
            <a:ext cx="7712075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454025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5683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6826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796925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2541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7113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1685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625725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Alle strekkenlagen liggen boven elkaar</a:t>
            </a:r>
          </a:p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Alle koppenlagen liggen boven elkaar</a:t>
            </a:r>
          </a:p>
        </p:txBody>
      </p:sp>
      <p:sp>
        <p:nvSpPr>
          <p:cNvPr id="18498" name="AutoShape 6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2035175" y="4621213"/>
            <a:ext cx="1828800" cy="838200"/>
          </a:xfrm>
          <a:prstGeom prst="wedgeRoundRectCallout">
            <a:avLst>
              <a:gd name="adj1" fmla="val -83074"/>
              <a:gd name="adj2" fmla="val 60986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Strekkenlagen beginnen met een drieklezoor</a:t>
            </a:r>
          </a:p>
        </p:txBody>
      </p:sp>
    </p:spTree>
    <p:extLst>
      <p:ext uri="{BB962C8B-B14F-4D97-AF65-F5344CB8AC3E}">
        <p14:creationId xmlns:p14="http://schemas.microsoft.com/office/powerpoint/2010/main" val="39352219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9" grpId="0" autoUpdateAnimBg="0"/>
      <p:bldP spid="18498" grpId="0" animBg="1"/>
      <p:bldP spid="1849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95325"/>
            <a:ext cx="7629525" cy="414338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900" b="1" dirty="0">
                <a:solidFill>
                  <a:schemeClr val="tx1"/>
                </a:solidFill>
              </a:rPr>
              <a:t>Metselverbanden voor </a:t>
            </a:r>
            <a:r>
              <a:rPr lang="nl-NL" altLang="nl-NL" sz="2900" b="1" dirty="0" err="1">
                <a:solidFill>
                  <a:schemeClr val="tx1"/>
                </a:solidFill>
              </a:rPr>
              <a:t>steensmuren</a:t>
            </a:r>
            <a:endParaRPr lang="nl-NL" altLang="nl-NL" sz="2900" b="1" dirty="0">
              <a:solidFill>
                <a:schemeClr val="tx1"/>
              </a:solidFill>
            </a:endParaRPr>
          </a:p>
        </p:txBody>
      </p:sp>
      <p:sp>
        <p:nvSpPr>
          <p:cNvPr id="6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2458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59B2428-7CD5-4FBA-8139-49C2B4581269}" type="slidenum">
              <a:rPr lang="nl-NL" altLang="nl-NL" sz="900">
                <a:solidFill>
                  <a:schemeClr val="accent1"/>
                </a:solidFill>
              </a:rPr>
              <a:pPr algn="r"/>
              <a:t>12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4581" name="Freeform 3"/>
          <p:cNvSpPr>
            <a:spLocks/>
          </p:cNvSpPr>
          <p:nvPr/>
        </p:nvSpPr>
        <p:spPr bwMode="auto">
          <a:xfrm>
            <a:off x="820738" y="1168400"/>
            <a:ext cx="7845425" cy="20638"/>
          </a:xfrm>
          <a:custGeom>
            <a:avLst/>
            <a:gdLst>
              <a:gd name="T0" fmla="*/ 0 w 4942"/>
              <a:gd name="T1" fmla="*/ 19050 h 13"/>
              <a:gd name="T2" fmla="*/ 7843838 w 4942"/>
              <a:gd name="T3" fmla="*/ 19050 h 13"/>
              <a:gd name="T4" fmla="*/ 7843838 w 4942"/>
              <a:gd name="T5" fmla="*/ 0 h 13"/>
              <a:gd name="T6" fmla="*/ 0 w 4942"/>
              <a:gd name="T7" fmla="*/ 0 h 13"/>
              <a:gd name="T8" fmla="*/ 0 w 4942"/>
              <a:gd name="T9" fmla="*/ 1905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2" h="13">
                <a:moveTo>
                  <a:pt x="0" y="12"/>
                </a:moveTo>
                <a:lnTo>
                  <a:pt x="4941" y="12"/>
                </a:lnTo>
                <a:lnTo>
                  <a:pt x="4941" y="0"/>
                </a:ln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2" name="Freeform 4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7885113 w 4968"/>
              <a:gd name="T3" fmla="*/ 63500 h 41"/>
              <a:gd name="T4" fmla="*/ 7885113 w 4968"/>
              <a:gd name="T5" fmla="*/ 0 h 41"/>
              <a:gd name="T6" fmla="*/ 7864475 w 4968"/>
              <a:gd name="T7" fmla="*/ 22225 h 41"/>
              <a:gd name="T8" fmla="*/ 7864475 w 4968"/>
              <a:gd name="T9" fmla="*/ 4127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4967" y="40"/>
                </a:lnTo>
                <a:lnTo>
                  <a:pt x="4967" y="0"/>
                </a:lnTo>
                <a:lnTo>
                  <a:pt x="4954" y="14"/>
                </a:lnTo>
                <a:lnTo>
                  <a:pt x="4954" y="26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3" name="Freeform 5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0 w 4968"/>
              <a:gd name="T3" fmla="*/ 0 h 41"/>
              <a:gd name="T4" fmla="*/ 7885113 w 4968"/>
              <a:gd name="T5" fmla="*/ 0 h 41"/>
              <a:gd name="T6" fmla="*/ 7864475 w 4968"/>
              <a:gd name="T7" fmla="*/ 22225 h 41"/>
              <a:gd name="T8" fmla="*/ 20638 w 4968"/>
              <a:gd name="T9" fmla="*/ 2222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0" y="0"/>
                </a:lnTo>
                <a:lnTo>
                  <a:pt x="4967" y="0"/>
                </a:lnTo>
                <a:lnTo>
                  <a:pt x="4954" y="14"/>
                </a:lnTo>
                <a:lnTo>
                  <a:pt x="13" y="14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866775" y="1509713"/>
            <a:ext cx="7753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Patijtsverband</a:t>
            </a:r>
          </a:p>
        </p:txBody>
      </p:sp>
      <p:grpSp>
        <p:nvGrpSpPr>
          <p:cNvPr id="20549" name="Group 69"/>
          <p:cNvGrpSpPr>
            <a:grpSpLocks/>
          </p:cNvGrpSpPr>
          <p:nvPr/>
        </p:nvGrpSpPr>
        <p:grpSpPr bwMode="auto">
          <a:xfrm>
            <a:off x="363538" y="5321300"/>
            <a:ext cx="7356475" cy="344488"/>
            <a:chOff x="229" y="3352"/>
            <a:chExt cx="4634" cy="217"/>
          </a:xfrm>
        </p:grpSpPr>
        <p:sp>
          <p:nvSpPr>
            <p:cNvPr id="24631" name="Freeform 7"/>
            <p:cNvSpPr>
              <a:spLocks/>
            </p:cNvSpPr>
            <p:nvPr/>
          </p:nvSpPr>
          <p:spPr bwMode="auto">
            <a:xfrm>
              <a:off x="229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2" name="Freeform 8"/>
            <p:cNvSpPr>
              <a:spLocks/>
            </p:cNvSpPr>
            <p:nvPr/>
          </p:nvSpPr>
          <p:spPr bwMode="auto">
            <a:xfrm>
              <a:off x="681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3" name="Freeform 9"/>
            <p:cNvSpPr>
              <a:spLocks/>
            </p:cNvSpPr>
            <p:nvPr/>
          </p:nvSpPr>
          <p:spPr bwMode="auto">
            <a:xfrm>
              <a:off x="1134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4" name="Freeform 10"/>
            <p:cNvSpPr>
              <a:spLocks/>
            </p:cNvSpPr>
            <p:nvPr/>
          </p:nvSpPr>
          <p:spPr bwMode="auto">
            <a:xfrm>
              <a:off x="1608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5" name="Freeform 11"/>
            <p:cNvSpPr>
              <a:spLocks/>
            </p:cNvSpPr>
            <p:nvPr/>
          </p:nvSpPr>
          <p:spPr bwMode="auto">
            <a:xfrm>
              <a:off x="2082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6" name="Freeform 12"/>
            <p:cNvSpPr>
              <a:spLocks/>
            </p:cNvSpPr>
            <p:nvPr/>
          </p:nvSpPr>
          <p:spPr bwMode="auto">
            <a:xfrm>
              <a:off x="2557" y="3352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7" name="Freeform 13"/>
            <p:cNvSpPr>
              <a:spLocks/>
            </p:cNvSpPr>
            <p:nvPr/>
          </p:nvSpPr>
          <p:spPr bwMode="auto">
            <a:xfrm>
              <a:off x="3008" y="3352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8" name="Freeform 14"/>
            <p:cNvSpPr>
              <a:spLocks/>
            </p:cNvSpPr>
            <p:nvPr/>
          </p:nvSpPr>
          <p:spPr bwMode="auto">
            <a:xfrm>
              <a:off x="3461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9" name="Freeform 15"/>
            <p:cNvSpPr>
              <a:spLocks/>
            </p:cNvSpPr>
            <p:nvPr/>
          </p:nvSpPr>
          <p:spPr bwMode="auto">
            <a:xfrm>
              <a:off x="3935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40" name="Freeform 16"/>
            <p:cNvSpPr>
              <a:spLocks/>
            </p:cNvSpPr>
            <p:nvPr/>
          </p:nvSpPr>
          <p:spPr bwMode="auto">
            <a:xfrm>
              <a:off x="4409" y="3352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838200" y="2057400"/>
            <a:ext cx="7356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 Alle lagen zijn koppenlagen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Koppenlagen, verspringen een klezoor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endParaRPr lang="nl-NL" altLang="nl-NL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550" name="Group 70"/>
          <p:cNvGrpSpPr>
            <a:grpSpLocks/>
          </p:cNvGrpSpPr>
          <p:nvPr/>
        </p:nvGrpSpPr>
        <p:grpSpPr bwMode="auto">
          <a:xfrm>
            <a:off x="361950" y="4941888"/>
            <a:ext cx="6948488" cy="344487"/>
            <a:chOff x="228" y="3113"/>
            <a:chExt cx="4377" cy="217"/>
          </a:xfrm>
        </p:grpSpPr>
        <p:sp>
          <p:nvSpPr>
            <p:cNvPr id="24622" name="Freeform 27"/>
            <p:cNvSpPr>
              <a:spLocks/>
            </p:cNvSpPr>
            <p:nvPr/>
          </p:nvSpPr>
          <p:spPr bwMode="auto">
            <a:xfrm>
              <a:off x="228" y="3113"/>
              <a:ext cx="669" cy="217"/>
            </a:xfrm>
            <a:custGeom>
              <a:avLst/>
              <a:gdLst>
                <a:gd name="T0" fmla="*/ 0 w 669"/>
                <a:gd name="T1" fmla="*/ 0 h 217"/>
                <a:gd name="T2" fmla="*/ 668 w 669"/>
                <a:gd name="T3" fmla="*/ 0 h 217"/>
                <a:gd name="T4" fmla="*/ 668 w 669"/>
                <a:gd name="T5" fmla="*/ 216 h 217"/>
                <a:gd name="T6" fmla="*/ 0 w 669"/>
                <a:gd name="T7" fmla="*/ 216 h 217"/>
                <a:gd name="T8" fmla="*/ 0 w 669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7">
                  <a:moveTo>
                    <a:pt x="0" y="0"/>
                  </a:moveTo>
                  <a:lnTo>
                    <a:pt x="668" y="0"/>
                  </a:lnTo>
                  <a:lnTo>
                    <a:pt x="668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3" name="Freeform 18"/>
            <p:cNvSpPr>
              <a:spLocks/>
            </p:cNvSpPr>
            <p:nvPr/>
          </p:nvSpPr>
          <p:spPr bwMode="auto">
            <a:xfrm>
              <a:off x="918" y="3114"/>
              <a:ext cx="433" cy="216"/>
            </a:xfrm>
            <a:custGeom>
              <a:avLst/>
              <a:gdLst>
                <a:gd name="T0" fmla="*/ 0 w 433"/>
                <a:gd name="T1" fmla="*/ 0 h 216"/>
                <a:gd name="T2" fmla="*/ 432 w 433"/>
                <a:gd name="T3" fmla="*/ 0 h 216"/>
                <a:gd name="T4" fmla="*/ 432 w 433"/>
                <a:gd name="T5" fmla="*/ 215 h 216"/>
                <a:gd name="T6" fmla="*/ 0 w 433"/>
                <a:gd name="T7" fmla="*/ 215 h 216"/>
                <a:gd name="T8" fmla="*/ 0 w 43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3" h="216">
                  <a:moveTo>
                    <a:pt x="0" y="0"/>
                  </a:moveTo>
                  <a:lnTo>
                    <a:pt x="432" y="0"/>
                  </a:lnTo>
                  <a:lnTo>
                    <a:pt x="43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4" name="Freeform 19"/>
            <p:cNvSpPr>
              <a:spLocks/>
            </p:cNvSpPr>
            <p:nvPr/>
          </p:nvSpPr>
          <p:spPr bwMode="auto">
            <a:xfrm>
              <a:off x="1371" y="3114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5" name="Freeform 20"/>
            <p:cNvSpPr>
              <a:spLocks/>
            </p:cNvSpPr>
            <p:nvPr/>
          </p:nvSpPr>
          <p:spPr bwMode="auto">
            <a:xfrm>
              <a:off x="1824" y="3114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6" name="Freeform 21"/>
            <p:cNvSpPr>
              <a:spLocks/>
            </p:cNvSpPr>
            <p:nvPr/>
          </p:nvSpPr>
          <p:spPr bwMode="auto">
            <a:xfrm>
              <a:off x="2298" y="3114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7" name="Freeform 22"/>
            <p:cNvSpPr>
              <a:spLocks/>
            </p:cNvSpPr>
            <p:nvPr/>
          </p:nvSpPr>
          <p:spPr bwMode="auto">
            <a:xfrm>
              <a:off x="2771" y="3114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8" name="Freeform 23"/>
            <p:cNvSpPr>
              <a:spLocks/>
            </p:cNvSpPr>
            <p:nvPr/>
          </p:nvSpPr>
          <p:spPr bwMode="auto">
            <a:xfrm>
              <a:off x="3245" y="3114"/>
              <a:ext cx="433" cy="216"/>
            </a:xfrm>
            <a:custGeom>
              <a:avLst/>
              <a:gdLst>
                <a:gd name="T0" fmla="*/ 0 w 433"/>
                <a:gd name="T1" fmla="*/ 0 h 216"/>
                <a:gd name="T2" fmla="*/ 432 w 433"/>
                <a:gd name="T3" fmla="*/ 0 h 216"/>
                <a:gd name="T4" fmla="*/ 432 w 433"/>
                <a:gd name="T5" fmla="*/ 215 h 216"/>
                <a:gd name="T6" fmla="*/ 0 w 433"/>
                <a:gd name="T7" fmla="*/ 215 h 216"/>
                <a:gd name="T8" fmla="*/ 0 w 43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3" h="216">
                  <a:moveTo>
                    <a:pt x="0" y="0"/>
                  </a:moveTo>
                  <a:lnTo>
                    <a:pt x="432" y="0"/>
                  </a:lnTo>
                  <a:lnTo>
                    <a:pt x="43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9" name="Freeform 24"/>
            <p:cNvSpPr>
              <a:spLocks/>
            </p:cNvSpPr>
            <p:nvPr/>
          </p:nvSpPr>
          <p:spPr bwMode="auto">
            <a:xfrm>
              <a:off x="3698" y="3114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30" name="Freeform 25"/>
            <p:cNvSpPr>
              <a:spLocks/>
            </p:cNvSpPr>
            <p:nvPr/>
          </p:nvSpPr>
          <p:spPr bwMode="auto">
            <a:xfrm>
              <a:off x="4151" y="3114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0551" name="Group 71"/>
          <p:cNvGrpSpPr>
            <a:grpSpLocks/>
          </p:cNvGrpSpPr>
          <p:nvPr/>
        </p:nvGrpSpPr>
        <p:grpSpPr bwMode="auto">
          <a:xfrm>
            <a:off x="363538" y="4568825"/>
            <a:ext cx="7356475" cy="342900"/>
            <a:chOff x="229" y="2878"/>
            <a:chExt cx="4634" cy="216"/>
          </a:xfrm>
        </p:grpSpPr>
        <p:sp>
          <p:nvSpPr>
            <p:cNvPr id="24612" name="Freeform 28"/>
            <p:cNvSpPr>
              <a:spLocks/>
            </p:cNvSpPr>
            <p:nvPr/>
          </p:nvSpPr>
          <p:spPr bwMode="auto">
            <a:xfrm>
              <a:off x="229" y="2878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3" name="Freeform 29"/>
            <p:cNvSpPr>
              <a:spLocks/>
            </p:cNvSpPr>
            <p:nvPr/>
          </p:nvSpPr>
          <p:spPr bwMode="auto">
            <a:xfrm>
              <a:off x="681" y="2878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4" name="Freeform 30"/>
            <p:cNvSpPr>
              <a:spLocks/>
            </p:cNvSpPr>
            <p:nvPr/>
          </p:nvSpPr>
          <p:spPr bwMode="auto">
            <a:xfrm>
              <a:off x="1134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5" name="Freeform 31"/>
            <p:cNvSpPr>
              <a:spLocks/>
            </p:cNvSpPr>
            <p:nvPr/>
          </p:nvSpPr>
          <p:spPr bwMode="auto">
            <a:xfrm>
              <a:off x="1608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6" name="Freeform 32"/>
            <p:cNvSpPr>
              <a:spLocks/>
            </p:cNvSpPr>
            <p:nvPr/>
          </p:nvSpPr>
          <p:spPr bwMode="auto">
            <a:xfrm>
              <a:off x="2082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7" name="Freeform 33"/>
            <p:cNvSpPr>
              <a:spLocks/>
            </p:cNvSpPr>
            <p:nvPr/>
          </p:nvSpPr>
          <p:spPr bwMode="auto">
            <a:xfrm>
              <a:off x="2557" y="2878"/>
              <a:ext cx="431" cy="216"/>
            </a:xfrm>
            <a:custGeom>
              <a:avLst/>
              <a:gdLst>
                <a:gd name="T0" fmla="*/ 0 w 431"/>
                <a:gd name="T1" fmla="*/ 0 h 216"/>
                <a:gd name="T2" fmla="*/ 430 w 431"/>
                <a:gd name="T3" fmla="*/ 0 h 216"/>
                <a:gd name="T4" fmla="*/ 430 w 431"/>
                <a:gd name="T5" fmla="*/ 215 h 216"/>
                <a:gd name="T6" fmla="*/ 0 w 431"/>
                <a:gd name="T7" fmla="*/ 215 h 216"/>
                <a:gd name="T8" fmla="*/ 0 w 431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6">
                  <a:moveTo>
                    <a:pt x="0" y="0"/>
                  </a:moveTo>
                  <a:lnTo>
                    <a:pt x="430" y="0"/>
                  </a:lnTo>
                  <a:lnTo>
                    <a:pt x="430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8" name="Freeform 34"/>
            <p:cNvSpPr>
              <a:spLocks/>
            </p:cNvSpPr>
            <p:nvPr/>
          </p:nvSpPr>
          <p:spPr bwMode="auto">
            <a:xfrm>
              <a:off x="3008" y="2878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9" name="Freeform 35"/>
            <p:cNvSpPr>
              <a:spLocks/>
            </p:cNvSpPr>
            <p:nvPr/>
          </p:nvSpPr>
          <p:spPr bwMode="auto">
            <a:xfrm>
              <a:off x="3461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0" name="Freeform 36"/>
            <p:cNvSpPr>
              <a:spLocks/>
            </p:cNvSpPr>
            <p:nvPr/>
          </p:nvSpPr>
          <p:spPr bwMode="auto">
            <a:xfrm>
              <a:off x="3935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21" name="Freeform 37"/>
            <p:cNvSpPr>
              <a:spLocks/>
            </p:cNvSpPr>
            <p:nvPr/>
          </p:nvSpPr>
          <p:spPr bwMode="auto">
            <a:xfrm>
              <a:off x="4409" y="2878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0552" name="Group 72"/>
          <p:cNvGrpSpPr>
            <a:grpSpLocks/>
          </p:cNvGrpSpPr>
          <p:nvPr/>
        </p:nvGrpSpPr>
        <p:grpSpPr bwMode="auto">
          <a:xfrm>
            <a:off x="361950" y="4189413"/>
            <a:ext cx="6948488" cy="344487"/>
            <a:chOff x="228" y="2639"/>
            <a:chExt cx="4377" cy="217"/>
          </a:xfrm>
        </p:grpSpPr>
        <p:sp>
          <p:nvSpPr>
            <p:cNvPr id="24603" name="Freeform 39"/>
            <p:cNvSpPr>
              <a:spLocks/>
            </p:cNvSpPr>
            <p:nvPr/>
          </p:nvSpPr>
          <p:spPr bwMode="auto">
            <a:xfrm>
              <a:off x="228" y="2639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4" name="Freeform 40"/>
            <p:cNvSpPr>
              <a:spLocks/>
            </p:cNvSpPr>
            <p:nvPr/>
          </p:nvSpPr>
          <p:spPr bwMode="auto">
            <a:xfrm>
              <a:off x="918" y="2640"/>
              <a:ext cx="433" cy="216"/>
            </a:xfrm>
            <a:custGeom>
              <a:avLst/>
              <a:gdLst>
                <a:gd name="T0" fmla="*/ 0 w 433"/>
                <a:gd name="T1" fmla="*/ 0 h 216"/>
                <a:gd name="T2" fmla="*/ 432 w 433"/>
                <a:gd name="T3" fmla="*/ 0 h 216"/>
                <a:gd name="T4" fmla="*/ 432 w 433"/>
                <a:gd name="T5" fmla="*/ 215 h 216"/>
                <a:gd name="T6" fmla="*/ 0 w 433"/>
                <a:gd name="T7" fmla="*/ 215 h 216"/>
                <a:gd name="T8" fmla="*/ 0 w 43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3" h="216">
                  <a:moveTo>
                    <a:pt x="0" y="0"/>
                  </a:moveTo>
                  <a:lnTo>
                    <a:pt x="432" y="0"/>
                  </a:lnTo>
                  <a:lnTo>
                    <a:pt x="43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5" name="Freeform 41"/>
            <p:cNvSpPr>
              <a:spLocks/>
            </p:cNvSpPr>
            <p:nvPr/>
          </p:nvSpPr>
          <p:spPr bwMode="auto">
            <a:xfrm>
              <a:off x="1371" y="2640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6" name="Freeform 42"/>
            <p:cNvSpPr>
              <a:spLocks/>
            </p:cNvSpPr>
            <p:nvPr/>
          </p:nvSpPr>
          <p:spPr bwMode="auto">
            <a:xfrm>
              <a:off x="1824" y="2640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7" name="Freeform 43"/>
            <p:cNvSpPr>
              <a:spLocks/>
            </p:cNvSpPr>
            <p:nvPr/>
          </p:nvSpPr>
          <p:spPr bwMode="auto">
            <a:xfrm>
              <a:off x="2298" y="2640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8" name="Freeform 44"/>
            <p:cNvSpPr>
              <a:spLocks/>
            </p:cNvSpPr>
            <p:nvPr/>
          </p:nvSpPr>
          <p:spPr bwMode="auto">
            <a:xfrm>
              <a:off x="2771" y="2640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9" name="Freeform 45"/>
            <p:cNvSpPr>
              <a:spLocks/>
            </p:cNvSpPr>
            <p:nvPr/>
          </p:nvSpPr>
          <p:spPr bwMode="auto">
            <a:xfrm>
              <a:off x="3245" y="2640"/>
              <a:ext cx="433" cy="216"/>
            </a:xfrm>
            <a:custGeom>
              <a:avLst/>
              <a:gdLst>
                <a:gd name="T0" fmla="*/ 0 w 433"/>
                <a:gd name="T1" fmla="*/ 0 h 216"/>
                <a:gd name="T2" fmla="*/ 432 w 433"/>
                <a:gd name="T3" fmla="*/ 0 h 216"/>
                <a:gd name="T4" fmla="*/ 432 w 433"/>
                <a:gd name="T5" fmla="*/ 215 h 216"/>
                <a:gd name="T6" fmla="*/ 0 w 433"/>
                <a:gd name="T7" fmla="*/ 215 h 216"/>
                <a:gd name="T8" fmla="*/ 0 w 43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3" h="216">
                  <a:moveTo>
                    <a:pt x="0" y="0"/>
                  </a:moveTo>
                  <a:lnTo>
                    <a:pt x="432" y="0"/>
                  </a:lnTo>
                  <a:lnTo>
                    <a:pt x="43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0" name="Freeform 46"/>
            <p:cNvSpPr>
              <a:spLocks/>
            </p:cNvSpPr>
            <p:nvPr/>
          </p:nvSpPr>
          <p:spPr bwMode="auto">
            <a:xfrm>
              <a:off x="3698" y="2640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11" name="Freeform 47"/>
            <p:cNvSpPr>
              <a:spLocks/>
            </p:cNvSpPr>
            <p:nvPr/>
          </p:nvSpPr>
          <p:spPr bwMode="auto">
            <a:xfrm>
              <a:off x="4151" y="2640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0553" name="Group 73"/>
          <p:cNvGrpSpPr>
            <a:grpSpLocks/>
          </p:cNvGrpSpPr>
          <p:nvPr/>
        </p:nvGrpSpPr>
        <p:grpSpPr bwMode="auto">
          <a:xfrm>
            <a:off x="363538" y="3814763"/>
            <a:ext cx="7356475" cy="344487"/>
            <a:chOff x="229" y="2403"/>
            <a:chExt cx="4634" cy="217"/>
          </a:xfrm>
        </p:grpSpPr>
        <p:sp>
          <p:nvSpPr>
            <p:cNvPr id="24593" name="Freeform 49"/>
            <p:cNvSpPr>
              <a:spLocks/>
            </p:cNvSpPr>
            <p:nvPr/>
          </p:nvSpPr>
          <p:spPr bwMode="auto">
            <a:xfrm>
              <a:off x="229" y="2403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4" name="Freeform 50"/>
            <p:cNvSpPr>
              <a:spLocks/>
            </p:cNvSpPr>
            <p:nvPr/>
          </p:nvSpPr>
          <p:spPr bwMode="auto">
            <a:xfrm>
              <a:off x="681" y="2403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5" name="Freeform 51"/>
            <p:cNvSpPr>
              <a:spLocks/>
            </p:cNvSpPr>
            <p:nvPr/>
          </p:nvSpPr>
          <p:spPr bwMode="auto">
            <a:xfrm>
              <a:off x="1134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6" name="Freeform 52"/>
            <p:cNvSpPr>
              <a:spLocks/>
            </p:cNvSpPr>
            <p:nvPr/>
          </p:nvSpPr>
          <p:spPr bwMode="auto">
            <a:xfrm>
              <a:off x="1608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7" name="Freeform 53"/>
            <p:cNvSpPr>
              <a:spLocks/>
            </p:cNvSpPr>
            <p:nvPr/>
          </p:nvSpPr>
          <p:spPr bwMode="auto">
            <a:xfrm>
              <a:off x="2082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8" name="Freeform 54"/>
            <p:cNvSpPr>
              <a:spLocks/>
            </p:cNvSpPr>
            <p:nvPr/>
          </p:nvSpPr>
          <p:spPr bwMode="auto">
            <a:xfrm>
              <a:off x="2557" y="2403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599" name="Freeform 55"/>
            <p:cNvSpPr>
              <a:spLocks/>
            </p:cNvSpPr>
            <p:nvPr/>
          </p:nvSpPr>
          <p:spPr bwMode="auto">
            <a:xfrm>
              <a:off x="3008" y="2403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0" name="Freeform 56"/>
            <p:cNvSpPr>
              <a:spLocks/>
            </p:cNvSpPr>
            <p:nvPr/>
          </p:nvSpPr>
          <p:spPr bwMode="auto">
            <a:xfrm>
              <a:off x="3461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1" name="Freeform 57"/>
            <p:cNvSpPr>
              <a:spLocks/>
            </p:cNvSpPr>
            <p:nvPr/>
          </p:nvSpPr>
          <p:spPr bwMode="auto">
            <a:xfrm>
              <a:off x="3935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4602" name="Freeform 58"/>
            <p:cNvSpPr>
              <a:spLocks/>
            </p:cNvSpPr>
            <p:nvPr/>
          </p:nvSpPr>
          <p:spPr bwMode="auto">
            <a:xfrm>
              <a:off x="4409" y="240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20541" name="AutoShape 61"/>
          <p:cNvSpPr>
            <a:spLocks noChangeArrowheads="1"/>
          </p:cNvSpPr>
          <p:nvPr/>
        </p:nvSpPr>
        <p:spPr bwMode="auto">
          <a:xfrm>
            <a:off x="1295400" y="4038600"/>
            <a:ext cx="2133600" cy="838200"/>
          </a:xfrm>
          <a:prstGeom prst="wedgeRoundRectCallout">
            <a:avLst>
              <a:gd name="adj1" fmla="val -65477"/>
              <a:gd name="adj2" fmla="val 75759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De tweede koppenlaag begint met een drieklezoor</a:t>
            </a:r>
          </a:p>
        </p:txBody>
      </p:sp>
      <p:sp>
        <p:nvSpPr>
          <p:cNvPr id="20554" name="AutoShape 7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70744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7" grpId="0" autoUpdateAnimBg="0"/>
      <p:bldP spid="20541" grpId="0" animBg="1" autoUpdateAnimBg="0"/>
      <p:bldP spid="205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95325"/>
            <a:ext cx="7629525" cy="414338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900" b="1" dirty="0">
                <a:solidFill>
                  <a:schemeClr val="tx1"/>
                </a:solidFill>
              </a:rPr>
              <a:t>Metselverbanden voor </a:t>
            </a:r>
            <a:r>
              <a:rPr lang="nl-NL" altLang="nl-NL" sz="2900" b="1" dirty="0" err="1">
                <a:solidFill>
                  <a:schemeClr val="tx1"/>
                </a:solidFill>
              </a:rPr>
              <a:t>steensmuren</a:t>
            </a:r>
            <a:endParaRPr lang="nl-NL" altLang="nl-NL" sz="2900" b="1" dirty="0">
              <a:solidFill>
                <a:schemeClr val="tx1"/>
              </a:solidFill>
            </a:endParaRPr>
          </a:p>
        </p:txBody>
      </p:sp>
      <p:sp>
        <p:nvSpPr>
          <p:cNvPr id="5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2662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E51A0B0-13FF-439D-9BA8-A0C14A9239ED}" type="slidenum">
              <a:rPr lang="nl-NL" altLang="nl-NL" sz="900">
                <a:solidFill>
                  <a:schemeClr val="accent1"/>
                </a:solidFill>
              </a:rPr>
              <a:pPr algn="r"/>
              <a:t>13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6629" name="Freeform 3"/>
          <p:cNvSpPr>
            <a:spLocks/>
          </p:cNvSpPr>
          <p:nvPr/>
        </p:nvSpPr>
        <p:spPr bwMode="auto">
          <a:xfrm>
            <a:off x="820738" y="1168400"/>
            <a:ext cx="7845425" cy="20638"/>
          </a:xfrm>
          <a:custGeom>
            <a:avLst/>
            <a:gdLst>
              <a:gd name="T0" fmla="*/ 0 w 4942"/>
              <a:gd name="T1" fmla="*/ 19050 h 13"/>
              <a:gd name="T2" fmla="*/ 7843838 w 4942"/>
              <a:gd name="T3" fmla="*/ 19050 h 13"/>
              <a:gd name="T4" fmla="*/ 7843838 w 4942"/>
              <a:gd name="T5" fmla="*/ 0 h 13"/>
              <a:gd name="T6" fmla="*/ 0 w 4942"/>
              <a:gd name="T7" fmla="*/ 0 h 13"/>
              <a:gd name="T8" fmla="*/ 0 w 4942"/>
              <a:gd name="T9" fmla="*/ 1905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2" h="13">
                <a:moveTo>
                  <a:pt x="0" y="12"/>
                </a:moveTo>
                <a:lnTo>
                  <a:pt x="4941" y="12"/>
                </a:lnTo>
                <a:lnTo>
                  <a:pt x="4941" y="0"/>
                </a:ln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630" name="Freeform 4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7885113 w 4968"/>
              <a:gd name="T3" fmla="*/ 63500 h 41"/>
              <a:gd name="T4" fmla="*/ 7885113 w 4968"/>
              <a:gd name="T5" fmla="*/ 0 h 41"/>
              <a:gd name="T6" fmla="*/ 7864475 w 4968"/>
              <a:gd name="T7" fmla="*/ 22225 h 41"/>
              <a:gd name="T8" fmla="*/ 7864475 w 4968"/>
              <a:gd name="T9" fmla="*/ 4127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4967" y="40"/>
                </a:lnTo>
                <a:lnTo>
                  <a:pt x="4967" y="0"/>
                </a:lnTo>
                <a:lnTo>
                  <a:pt x="4954" y="14"/>
                </a:lnTo>
                <a:lnTo>
                  <a:pt x="4954" y="26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631" name="Freeform 5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0 w 4968"/>
              <a:gd name="T3" fmla="*/ 0 h 41"/>
              <a:gd name="T4" fmla="*/ 7885113 w 4968"/>
              <a:gd name="T5" fmla="*/ 0 h 41"/>
              <a:gd name="T6" fmla="*/ 7864475 w 4968"/>
              <a:gd name="T7" fmla="*/ 22225 h 41"/>
              <a:gd name="T8" fmla="*/ 20638 w 4968"/>
              <a:gd name="T9" fmla="*/ 2222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0" y="0"/>
                </a:lnTo>
                <a:lnTo>
                  <a:pt x="4967" y="0"/>
                </a:lnTo>
                <a:lnTo>
                  <a:pt x="4954" y="14"/>
                </a:lnTo>
                <a:lnTo>
                  <a:pt x="13" y="14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866775" y="1509713"/>
            <a:ext cx="7753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Vlaamsverband</a:t>
            </a: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1000125" y="1946275"/>
            <a:ext cx="787082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Alle lagen bestaan uit: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- kop-strek-kop-strek enz.</a:t>
            </a:r>
          </a:p>
        </p:txBody>
      </p:sp>
      <p:sp>
        <p:nvSpPr>
          <p:cNvPr id="22583" name="AutoShape 5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22588" name="Group 60"/>
          <p:cNvGrpSpPr>
            <a:grpSpLocks/>
          </p:cNvGrpSpPr>
          <p:nvPr/>
        </p:nvGrpSpPr>
        <p:grpSpPr bwMode="auto">
          <a:xfrm>
            <a:off x="915988" y="4937125"/>
            <a:ext cx="7323137" cy="344488"/>
            <a:chOff x="577" y="3110"/>
            <a:chExt cx="4613" cy="217"/>
          </a:xfrm>
        </p:grpSpPr>
        <p:sp>
          <p:nvSpPr>
            <p:cNvPr id="26673" name="Freeform 7"/>
            <p:cNvSpPr>
              <a:spLocks/>
            </p:cNvSpPr>
            <p:nvPr/>
          </p:nvSpPr>
          <p:spPr bwMode="auto">
            <a:xfrm>
              <a:off x="1051" y="3110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4" name="Freeform 14"/>
            <p:cNvSpPr>
              <a:spLocks/>
            </p:cNvSpPr>
            <p:nvPr/>
          </p:nvSpPr>
          <p:spPr bwMode="auto">
            <a:xfrm>
              <a:off x="577" y="3111"/>
              <a:ext cx="454" cy="216"/>
            </a:xfrm>
            <a:custGeom>
              <a:avLst/>
              <a:gdLst>
                <a:gd name="T0" fmla="*/ 0 w 454"/>
                <a:gd name="T1" fmla="*/ 0 h 216"/>
                <a:gd name="T2" fmla="*/ 453 w 454"/>
                <a:gd name="T3" fmla="*/ 0 h 216"/>
                <a:gd name="T4" fmla="*/ 453 w 454"/>
                <a:gd name="T5" fmla="*/ 215 h 216"/>
                <a:gd name="T6" fmla="*/ 0 w 454"/>
                <a:gd name="T7" fmla="*/ 215 h 216"/>
                <a:gd name="T8" fmla="*/ 0 w 454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6">
                  <a:moveTo>
                    <a:pt x="0" y="0"/>
                  </a:moveTo>
                  <a:lnTo>
                    <a:pt x="453" y="0"/>
                  </a:lnTo>
                  <a:lnTo>
                    <a:pt x="453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5" name="Freeform 9"/>
            <p:cNvSpPr>
              <a:spLocks/>
            </p:cNvSpPr>
            <p:nvPr/>
          </p:nvSpPr>
          <p:spPr bwMode="auto">
            <a:xfrm>
              <a:off x="1051" y="3110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6" name="Freeform 11"/>
            <p:cNvSpPr>
              <a:spLocks/>
            </p:cNvSpPr>
            <p:nvPr/>
          </p:nvSpPr>
          <p:spPr bwMode="auto">
            <a:xfrm>
              <a:off x="1978" y="3111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7" name="Freeform 10"/>
            <p:cNvSpPr>
              <a:spLocks/>
            </p:cNvSpPr>
            <p:nvPr/>
          </p:nvSpPr>
          <p:spPr bwMode="auto">
            <a:xfrm>
              <a:off x="2431" y="3110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8" name="Freeform 12"/>
            <p:cNvSpPr>
              <a:spLocks/>
            </p:cNvSpPr>
            <p:nvPr/>
          </p:nvSpPr>
          <p:spPr bwMode="auto">
            <a:xfrm>
              <a:off x="3357" y="3111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9" name="Freeform 8"/>
            <p:cNvSpPr>
              <a:spLocks/>
            </p:cNvSpPr>
            <p:nvPr/>
          </p:nvSpPr>
          <p:spPr bwMode="auto">
            <a:xfrm>
              <a:off x="3809" y="3110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80" name="Freeform 13"/>
            <p:cNvSpPr>
              <a:spLocks/>
            </p:cNvSpPr>
            <p:nvPr/>
          </p:nvSpPr>
          <p:spPr bwMode="auto">
            <a:xfrm>
              <a:off x="4737" y="3111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2587" name="Group 59"/>
          <p:cNvGrpSpPr>
            <a:grpSpLocks/>
          </p:cNvGrpSpPr>
          <p:nvPr/>
        </p:nvGrpSpPr>
        <p:grpSpPr bwMode="auto">
          <a:xfrm>
            <a:off x="914400" y="4560888"/>
            <a:ext cx="7666038" cy="344487"/>
            <a:chOff x="576" y="2873"/>
            <a:chExt cx="4829" cy="217"/>
          </a:xfrm>
        </p:grpSpPr>
        <p:sp>
          <p:nvSpPr>
            <p:cNvPr id="26665" name="Freeform 16"/>
            <p:cNvSpPr>
              <a:spLocks/>
            </p:cNvSpPr>
            <p:nvPr/>
          </p:nvSpPr>
          <p:spPr bwMode="auto">
            <a:xfrm>
              <a:off x="1741" y="287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6" name="Freeform 15"/>
            <p:cNvSpPr>
              <a:spLocks/>
            </p:cNvSpPr>
            <p:nvPr/>
          </p:nvSpPr>
          <p:spPr bwMode="auto">
            <a:xfrm>
              <a:off x="576" y="2873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7" name="Freeform 22"/>
            <p:cNvSpPr>
              <a:spLocks/>
            </p:cNvSpPr>
            <p:nvPr/>
          </p:nvSpPr>
          <p:spPr bwMode="auto">
            <a:xfrm>
              <a:off x="1267" y="2873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8" name="Freeform 18"/>
            <p:cNvSpPr>
              <a:spLocks/>
            </p:cNvSpPr>
            <p:nvPr/>
          </p:nvSpPr>
          <p:spPr bwMode="auto">
            <a:xfrm>
              <a:off x="1741" y="287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9" name="Freeform 20"/>
            <p:cNvSpPr>
              <a:spLocks/>
            </p:cNvSpPr>
            <p:nvPr/>
          </p:nvSpPr>
          <p:spPr bwMode="auto">
            <a:xfrm>
              <a:off x="2668" y="2873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0" name="Freeform 19"/>
            <p:cNvSpPr>
              <a:spLocks/>
            </p:cNvSpPr>
            <p:nvPr/>
          </p:nvSpPr>
          <p:spPr bwMode="auto">
            <a:xfrm>
              <a:off x="3119" y="2873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1" name="Freeform 21"/>
            <p:cNvSpPr>
              <a:spLocks/>
            </p:cNvSpPr>
            <p:nvPr/>
          </p:nvSpPr>
          <p:spPr bwMode="auto">
            <a:xfrm>
              <a:off x="4047" y="2873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72" name="Freeform 17"/>
            <p:cNvSpPr>
              <a:spLocks/>
            </p:cNvSpPr>
            <p:nvPr/>
          </p:nvSpPr>
          <p:spPr bwMode="auto">
            <a:xfrm>
              <a:off x="4499" y="287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2586" name="Group 58"/>
          <p:cNvGrpSpPr>
            <a:grpSpLocks/>
          </p:cNvGrpSpPr>
          <p:nvPr/>
        </p:nvGrpSpPr>
        <p:grpSpPr bwMode="auto">
          <a:xfrm>
            <a:off x="915988" y="4183063"/>
            <a:ext cx="7323137" cy="346075"/>
            <a:chOff x="577" y="2635"/>
            <a:chExt cx="4613" cy="218"/>
          </a:xfrm>
        </p:grpSpPr>
        <p:sp>
          <p:nvSpPr>
            <p:cNvPr id="26657" name="Freeform 23"/>
            <p:cNvSpPr>
              <a:spLocks/>
            </p:cNvSpPr>
            <p:nvPr/>
          </p:nvSpPr>
          <p:spPr bwMode="auto">
            <a:xfrm>
              <a:off x="1051" y="263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8" name="Freeform 30"/>
            <p:cNvSpPr>
              <a:spLocks/>
            </p:cNvSpPr>
            <p:nvPr/>
          </p:nvSpPr>
          <p:spPr bwMode="auto">
            <a:xfrm>
              <a:off x="577" y="2636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9" name="Freeform 25"/>
            <p:cNvSpPr>
              <a:spLocks/>
            </p:cNvSpPr>
            <p:nvPr/>
          </p:nvSpPr>
          <p:spPr bwMode="auto">
            <a:xfrm>
              <a:off x="1051" y="263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0" name="Freeform 27"/>
            <p:cNvSpPr>
              <a:spLocks/>
            </p:cNvSpPr>
            <p:nvPr/>
          </p:nvSpPr>
          <p:spPr bwMode="auto">
            <a:xfrm>
              <a:off x="1978" y="2636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1" name="Freeform 26"/>
            <p:cNvSpPr>
              <a:spLocks/>
            </p:cNvSpPr>
            <p:nvPr/>
          </p:nvSpPr>
          <p:spPr bwMode="auto">
            <a:xfrm>
              <a:off x="2431" y="2635"/>
              <a:ext cx="905" cy="217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16 h 217"/>
                <a:gd name="T6" fmla="*/ 0 w 905"/>
                <a:gd name="T7" fmla="*/ 216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2" name="Freeform 28"/>
            <p:cNvSpPr>
              <a:spLocks/>
            </p:cNvSpPr>
            <p:nvPr/>
          </p:nvSpPr>
          <p:spPr bwMode="auto">
            <a:xfrm>
              <a:off x="3357" y="2636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3" name="Freeform 24"/>
            <p:cNvSpPr>
              <a:spLocks/>
            </p:cNvSpPr>
            <p:nvPr/>
          </p:nvSpPr>
          <p:spPr bwMode="auto">
            <a:xfrm>
              <a:off x="3809" y="263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64" name="Freeform 29"/>
            <p:cNvSpPr>
              <a:spLocks/>
            </p:cNvSpPr>
            <p:nvPr/>
          </p:nvSpPr>
          <p:spPr bwMode="auto">
            <a:xfrm>
              <a:off x="4737" y="2636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2585" name="Group 57"/>
          <p:cNvGrpSpPr>
            <a:grpSpLocks/>
          </p:cNvGrpSpPr>
          <p:nvPr/>
        </p:nvGrpSpPr>
        <p:grpSpPr bwMode="auto">
          <a:xfrm>
            <a:off x="914400" y="3806825"/>
            <a:ext cx="7666038" cy="346075"/>
            <a:chOff x="576" y="2398"/>
            <a:chExt cx="4829" cy="218"/>
          </a:xfrm>
        </p:grpSpPr>
        <p:sp>
          <p:nvSpPr>
            <p:cNvPr id="26649" name="Freeform 32"/>
            <p:cNvSpPr>
              <a:spLocks/>
            </p:cNvSpPr>
            <p:nvPr/>
          </p:nvSpPr>
          <p:spPr bwMode="auto">
            <a:xfrm>
              <a:off x="1741" y="2398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0" name="Freeform 31"/>
            <p:cNvSpPr>
              <a:spLocks/>
            </p:cNvSpPr>
            <p:nvPr/>
          </p:nvSpPr>
          <p:spPr bwMode="auto">
            <a:xfrm>
              <a:off x="576" y="2398"/>
              <a:ext cx="669" cy="217"/>
            </a:xfrm>
            <a:custGeom>
              <a:avLst/>
              <a:gdLst>
                <a:gd name="T0" fmla="*/ 0 w 669"/>
                <a:gd name="T1" fmla="*/ 0 h 217"/>
                <a:gd name="T2" fmla="*/ 668 w 669"/>
                <a:gd name="T3" fmla="*/ 0 h 217"/>
                <a:gd name="T4" fmla="*/ 668 w 669"/>
                <a:gd name="T5" fmla="*/ 216 h 217"/>
                <a:gd name="T6" fmla="*/ 0 w 669"/>
                <a:gd name="T7" fmla="*/ 216 h 217"/>
                <a:gd name="T8" fmla="*/ 0 w 669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7">
                  <a:moveTo>
                    <a:pt x="0" y="0"/>
                  </a:moveTo>
                  <a:lnTo>
                    <a:pt x="668" y="0"/>
                  </a:lnTo>
                  <a:lnTo>
                    <a:pt x="668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1" name="Freeform 38"/>
            <p:cNvSpPr>
              <a:spLocks/>
            </p:cNvSpPr>
            <p:nvPr/>
          </p:nvSpPr>
          <p:spPr bwMode="auto">
            <a:xfrm>
              <a:off x="1267" y="2399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2" name="Freeform 34"/>
            <p:cNvSpPr>
              <a:spLocks/>
            </p:cNvSpPr>
            <p:nvPr/>
          </p:nvSpPr>
          <p:spPr bwMode="auto">
            <a:xfrm>
              <a:off x="1741" y="2398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3" name="Freeform 36"/>
            <p:cNvSpPr>
              <a:spLocks/>
            </p:cNvSpPr>
            <p:nvPr/>
          </p:nvSpPr>
          <p:spPr bwMode="auto">
            <a:xfrm>
              <a:off x="2668" y="2399"/>
              <a:ext cx="431" cy="217"/>
            </a:xfrm>
            <a:custGeom>
              <a:avLst/>
              <a:gdLst>
                <a:gd name="T0" fmla="*/ 0 w 431"/>
                <a:gd name="T1" fmla="*/ 0 h 217"/>
                <a:gd name="T2" fmla="*/ 430 w 431"/>
                <a:gd name="T3" fmla="*/ 0 h 217"/>
                <a:gd name="T4" fmla="*/ 430 w 431"/>
                <a:gd name="T5" fmla="*/ 216 h 217"/>
                <a:gd name="T6" fmla="*/ 0 w 431"/>
                <a:gd name="T7" fmla="*/ 216 h 217"/>
                <a:gd name="T8" fmla="*/ 0 w 431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1" h="217">
                  <a:moveTo>
                    <a:pt x="0" y="0"/>
                  </a:moveTo>
                  <a:lnTo>
                    <a:pt x="430" y="0"/>
                  </a:lnTo>
                  <a:lnTo>
                    <a:pt x="430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4" name="Freeform 35"/>
            <p:cNvSpPr>
              <a:spLocks/>
            </p:cNvSpPr>
            <p:nvPr/>
          </p:nvSpPr>
          <p:spPr bwMode="auto">
            <a:xfrm>
              <a:off x="3119" y="2398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5" name="Freeform 37"/>
            <p:cNvSpPr>
              <a:spLocks/>
            </p:cNvSpPr>
            <p:nvPr/>
          </p:nvSpPr>
          <p:spPr bwMode="auto">
            <a:xfrm>
              <a:off x="4047" y="2399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56" name="Freeform 33"/>
            <p:cNvSpPr>
              <a:spLocks/>
            </p:cNvSpPr>
            <p:nvPr/>
          </p:nvSpPr>
          <p:spPr bwMode="auto">
            <a:xfrm>
              <a:off x="4499" y="2398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22584" name="Group 56"/>
          <p:cNvGrpSpPr>
            <a:grpSpLocks/>
          </p:cNvGrpSpPr>
          <p:nvPr/>
        </p:nvGrpSpPr>
        <p:grpSpPr bwMode="auto">
          <a:xfrm>
            <a:off x="915988" y="3429000"/>
            <a:ext cx="7323137" cy="346075"/>
            <a:chOff x="577" y="2160"/>
            <a:chExt cx="4613" cy="218"/>
          </a:xfrm>
        </p:grpSpPr>
        <p:sp>
          <p:nvSpPr>
            <p:cNvPr id="26641" name="Freeform 39"/>
            <p:cNvSpPr>
              <a:spLocks/>
            </p:cNvSpPr>
            <p:nvPr/>
          </p:nvSpPr>
          <p:spPr bwMode="auto">
            <a:xfrm>
              <a:off x="1051" y="2161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2" name="Freeform 46"/>
            <p:cNvSpPr>
              <a:spLocks/>
            </p:cNvSpPr>
            <p:nvPr/>
          </p:nvSpPr>
          <p:spPr bwMode="auto">
            <a:xfrm>
              <a:off x="577" y="2160"/>
              <a:ext cx="454" cy="211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0 h 217"/>
                <a:gd name="T6" fmla="*/ 0 w 454"/>
                <a:gd name="T7" fmla="*/ 210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3" name="Freeform 41"/>
            <p:cNvSpPr>
              <a:spLocks/>
            </p:cNvSpPr>
            <p:nvPr/>
          </p:nvSpPr>
          <p:spPr bwMode="auto">
            <a:xfrm>
              <a:off x="1051" y="2161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4" name="Freeform 43"/>
            <p:cNvSpPr>
              <a:spLocks/>
            </p:cNvSpPr>
            <p:nvPr/>
          </p:nvSpPr>
          <p:spPr bwMode="auto">
            <a:xfrm>
              <a:off x="1978" y="2160"/>
              <a:ext cx="432" cy="211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0 h 217"/>
                <a:gd name="T6" fmla="*/ 0 w 432"/>
                <a:gd name="T7" fmla="*/ 210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5" name="Freeform 42"/>
            <p:cNvSpPr>
              <a:spLocks/>
            </p:cNvSpPr>
            <p:nvPr/>
          </p:nvSpPr>
          <p:spPr bwMode="auto">
            <a:xfrm>
              <a:off x="2431" y="2161"/>
              <a:ext cx="905" cy="209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08 h 217"/>
                <a:gd name="T6" fmla="*/ 0 w 905"/>
                <a:gd name="T7" fmla="*/ 208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6" name="Freeform 44"/>
            <p:cNvSpPr>
              <a:spLocks/>
            </p:cNvSpPr>
            <p:nvPr/>
          </p:nvSpPr>
          <p:spPr bwMode="auto">
            <a:xfrm>
              <a:off x="3357" y="2160"/>
              <a:ext cx="432" cy="211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0 h 217"/>
                <a:gd name="T6" fmla="*/ 0 w 432"/>
                <a:gd name="T7" fmla="*/ 210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7" name="Freeform 40"/>
            <p:cNvSpPr>
              <a:spLocks/>
            </p:cNvSpPr>
            <p:nvPr/>
          </p:nvSpPr>
          <p:spPr bwMode="auto">
            <a:xfrm>
              <a:off x="3809" y="2161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6648" name="Freeform 45"/>
            <p:cNvSpPr>
              <a:spLocks/>
            </p:cNvSpPr>
            <p:nvPr/>
          </p:nvSpPr>
          <p:spPr bwMode="auto">
            <a:xfrm>
              <a:off x="4737" y="2161"/>
              <a:ext cx="453" cy="211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0 h 217"/>
                <a:gd name="T6" fmla="*/ 0 w 453"/>
                <a:gd name="T7" fmla="*/ 210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1981200" y="3733800"/>
            <a:ext cx="1676400" cy="838200"/>
          </a:xfrm>
          <a:prstGeom prst="wedgeRoundRectCallout">
            <a:avLst>
              <a:gd name="adj1" fmla="val -87500"/>
              <a:gd name="adj2" fmla="val 64583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De tweede laag begint met een drieklezoor</a:t>
            </a:r>
          </a:p>
        </p:txBody>
      </p:sp>
    </p:spTree>
    <p:extLst>
      <p:ext uri="{BB962C8B-B14F-4D97-AF65-F5344CB8AC3E}">
        <p14:creationId xmlns:p14="http://schemas.microsoft.com/office/powerpoint/2010/main" val="8184277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5" grpId="0" autoUpdateAnimBg="0"/>
      <p:bldP spid="22583" grpId="0" animBg="1"/>
      <p:bldP spid="2257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95325"/>
            <a:ext cx="7629525" cy="414338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900" b="1" dirty="0">
                <a:solidFill>
                  <a:schemeClr val="tx1"/>
                </a:solidFill>
              </a:rPr>
              <a:t>Metselverbanden voor </a:t>
            </a:r>
            <a:r>
              <a:rPr lang="nl-NL" altLang="nl-NL" sz="2900" b="1" dirty="0" err="1">
                <a:solidFill>
                  <a:schemeClr val="tx1"/>
                </a:solidFill>
              </a:rPr>
              <a:t>steensmuren</a:t>
            </a:r>
            <a:endParaRPr lang="nl-NL" altLang="nl-NL" sz="2900" b="1" dirty="0">
              <a:solidFill>
                <a:schemeClr val="tx1"/>
              </a:solidFill>
            </a:endParaRPr>
          </a:p>
        </p:txBody>
      </p:sp>
      <p:sp>
        <p:nvSpPr>
          <p:cNvPr id="62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2867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85C5036-75FE-4219-BECB-36B28226D59A}" type="slidenum">
              <a:rPr lang="nl-NL" altLang="nl-NL" sz="900">
                <a:solidFill>
                  <a:schemeClr val="accent1"/>
                </a:solidFill>
              </a:rPr>
              <a:pPr algn="r"/>
              <a:t>14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8677" name="Freeform 3"/>
          <p:cNvSpPr>
            <a:spLocks/>
          </p:cNvSpPr>
          <p:nvPr/>
        </p:nvSpPr>
        <p:spPr bwMode="auto">
          <a:xfrm>
            <a:off x="820738" y="1168400"/>
            <a:ext cx="7845425" cy="20638"/>
          </a:xfrm>
          <a:custGeom>
            <a:avLst/>
            <a:gdLst>
              <a:gd name="T0" fmla="*/ 0 w 4942"/>
              <a:gd name="T1" fmla="*/ 19050 h 13"/>
              <a:gd name="T2" fmla="*/ 7843838 w 4942"/>
              <a:gd name="T3" fmla="*/ 19050 h 13"/>
              <a:gd name="T4" fmla="*/ 7843838 w 4942"/>
              <a:gd name="T5" fmla="*/ 0 h 13"/>
              <a:gd name="T6" fmla="*/ 0 w 4942"/>
              <a:gd name="T7" fmla="*/ 0 h 13"/>
              <a:gd name="T8" fmla="*/ 0 w 4942"/>
              <a:gd name="T9" fmla="*/ 1905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2" h="13">
                <a:moveTo>
                  <a:pt x="0" y="12"/>
                </a:moveTo>
                <a:lnTo>
                  <a:pt x="4941" y="12"/>
                </a:lnTo>
                <a:lnTo>
                  <a:pt x="4941" y="0"/>
                </a:ln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678" name="Freeform 4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7885113 w 4968"/>
              <a:gd name="T3" fmla="*/ 63500 h 41"/>
              <a:gd name="T4" fmla="*/ 7885113 w 4968"/>
              <a:gd name="T5" fmla="*/ 0 h 41"/>
              <a:gd name="T6" fmla="*/ 7864475 w 4968"/>
              <a:gd name="T7" fmla="*/ 22225 h 41"/>
              <a:gd name="T8" fmla="*/ 7864475 w 4968"/>
              <a:gd name="T9" fmla="*/ 4127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4967" y="40"/>
                </a:lnTo>
                <a:lnTo>
                  <a:pt x="4967" y="0"/>
                </a:lnTo>
                <a:lnTo>
                  <a:pt x="4954" y="14"/>
                </a:lnTo>
                <a:lnTo>
                  <a:pt x="4954" y="26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679" name="Freeform 5"/>
          <p:cNvSpPr>
            <a:spLocks/>
          </p:cNvSpPr>
          <p:nvPr/>
        </p:nvSpPr>
        <p:spPr bwMode="auto">
          <a:xfrm>
            <a:off x="800100" y="1146175"/>
            <a:ext cx="7886700" cy="65088"/>
          </a:xfrm>
          <a:custGeom>
            <a:avLst/>
            <a:gdLst>
              <a:gd name="T0" fmla="*/ 0 w 4968"/>
              <a:gd name="T1" fmla="*/ 63500 h 41"/>
              <a:gd name="T2" fmla="*/ 0 w 4968"/>
              <a:gd name="T3" fmla="*/ 0 h 41"/>
              <a:gd name="T4" fmla="*/ 7885113 w 4968"/>
              <a:gd name="T5" fmla="*/ 0 h 41"/>
              <a:gd name="T6" fmla="*/ 7864475 w 4968"/>
              <a:gd name="T7" fmla="*/ 22225 h 41"/>
              <a:gd name="T8" fmla="*/ 20638 w 4968"/>
              <a:gd name="T9" fmla="*/ 22225 h 41"/>
              <a:gd name="T10" fmla="*/ 20638 w 4968"/>
              <a:gd name="T11" fmla="*/ 41275 h 41"/>
              <a:gd name="T12" fmla="*/ 0 w 4968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8" h="41">
                <a:moveTo>
                  <a:pt x="0" y="40"/>
                </a:moveTo>
                <a:lnTo>
                  <a:pt x="0" y="0"/>
                </a:lnTo>
                <a:lnTo>
                  <a:pt x="4967" y="0"/>
                </a:lnTo>
                <a:lnTo>
                  <a:pt x="4954" y="14"/>
                </a:lnTo>
                <a:lnTo>
                  <a:pt x="13" y="14"/>
                </a:lnTo>
                <a:lnTo>
                  <a:pt x="13" y="26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866775" y="1509713"/>
            <a:ext cx="7753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Noorsverband</a:t>
            </a:r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1039813" y="2016125"/>
            <a:ext cx="78009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Alle lagen bestaan uit: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kop-2xstrek-kop-2xstrek enz</a:t>
            </a:r>
          </a:p>
        </p:txBody>
      </p:sp>
      <p:sp>
        <p:nvSpPr>
          <p:cNvPr id="24647" name="AutoShape 7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28683" name="Group 87"/>
          <p:cNvGrpSpPr>
            <a:grpSpLocks/>
          </p:cNvGrpSpPr>
          <p:nvPr/>
        </p:nvGrpSpPr>
        <p:grpSpPr bwMode="auto">
          <a:xfrm>
            <a:off x="1116013" y="4508500"/>
            <a:ext cx="6985000" cy="1065213"/>
            <a:chOff x="703" y="2883"/>
            <a:chExt cx="4400" cy="671"/>
          </a:xfrm>
        </p:grpSpPr>
        <p:grpSp>
          <p:nvGrpSpPr>
            <p:cNvPr id="28707" name="Group 84"/>
            <p:cNvGrpSpPr>
              <a:grpSpLocks/>
            </p:cNvGrpSpPr>
            <p:nvPr/>
          </p:nvGrpSpPr>
          <p:grpSpPr bwMode="auto">
            <a:xfrm>
              <a:off x="703" y="3336"/>
              <a:ext cx="4168" cy="218"/>
              <a:chOff x="732" y="3336"/>
              <a:chExt cx="4139" cy="218"/>
            </a:xfrm>
          </p:grpSpPr>
          <p:sp>
            <p:nvSpPr>
              <p:cNvPr id="28724" name="Freeform 7"/>
              <p:cNvSpPr>
                <a:spLocks/>
              </p:cNvSpPr>
              <p:nvPr/>
            </p:nvSpPr>
            <p:spPr bwMode="auto">
              <a:xfrm>
                <a:off x="732" y="3336"/>
                <a:ext cx="907" cy="217"/>
              </a:xfrm>
              <a:custGeom>
                <a:avLst/>
                <a:gdLst>
                  <a:gd name="T0" fmla="*/ 0 w 907"/>
                  <a:gd name="T1" fmla="*/ 0 h 217"/>
                  <a:gd name="T2" fmla="*/ 906 w 907"/>
                  <a:gd name="T3" fmla="*/ 0 h 217"/>
                  <a:gd name="T4" fmla="*/ 906 w 907"/>
                  <a:gd name="T5" fmla="*/ 216 h 217"/>
                  <a:gd name="T6" fmla="*/ 0 w 907"/>
                  <a:gd name="T7" fmla="*/ 216 h 217"/>
                  <a:gd name="T8" fmla="*/ 0 w 907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7" h="217">
                    <a:moveTo>
                      <a:pt x="0" y="0"/>
                    </a:moveTo>
                    <a:lnTo>
                      <a:pt x="906" y="0"/>
                    </a:lnTo>
                    <a:lnTo>
                      <a:pt x="906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25" name="Freeform 8"/>
              <p:cNvSpPr>
                <a:spLocks/>
              </p:cNvSpPr>
              <p:nvPr/>
            </p:nvSpPr>
            <p:spPr bwMode="auto">
              <a:xfrm>
                <a:off x="3038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26" name="Freeform 9"/>
              <p:cNvSpPr>
                <a:spLocks/>
              </p:cNvSpPr>
              <p:nvPr/>
            </p:nvSpPr>
            <p:spPr bwMode="auto">
              <a:xfrm>
                <a:off x="732" y="3336"/>
                <a:ext cx="907" cy="217"/>
              </a:xfrm>
              <a:custGeom>
                <a:avLst/>
                <a:gdLst>
                  <a:gd name="T0" fmla="*/ 0 w 907"/>
                  <a:gd name="T1" fmla="*/ 0 h 217"/>
                  <a:gd name="T2" fmla="*/ 906 w 907"/>
                  <a:gd name="T3" fmla="*/ 0 h 217"/>
                  <a:gd name="T4" fmla="*/ 906 w 907"/>
                  <a:gd name="T5" fmla="*/ 216 h 217"/>
                  <a:gd name="T6" fmla="*/ 0 w 907"/>
                  <a:gd name="T7" fmla="*/ 216 h 217"/>
                  <a:gd name="T8" fmla="*/ 0 w 907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7" h="217">
                    <a:moveTo>
                      <a:pt x="0" y="0"/>
                    </a:moveTo>
                    <a:lnTo>
                      <a:pt x="906" y="0"/>
                    </a:lnTo>
                    <a:lnTo>
                      <a:pt x="906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27" name="Freeform 10"/>
              <p:cNvSpPr>
                <a:spLocks/>
              </p:cNvSpPr>
              <p:nvPr/>
            </p:nvSpPr>
            <p:spPr bwMode="auto">
              <a:xfrm>
                <a:off x="1659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28" name="Freeform 11"/>
              <p:cNvSpPr>
                <a:spLocks/>
              </p:cNvSpPr>
              <p:nvPr/>
            </p:nvSpPr>
            <p:spPr bwMode="auto">
              <a:xfrm>
                <a:off x="2586" y="3337"/>
                <a:ext cx="432" cy="217"/>
              </a:xfrm>
              <a:custGeom>
                <a:avLst/>
                <a:gdLst>
                  <a:gd name="T0" fmla="*/ 0 w 432"/>
                  <a:gd name="T1" fmla="*/ 0 h 217"/>
                  <a:gd name="T2" fmla="*/ 431 w 432"/>
                  <a:gd name="T3" fmla="*/ 0 h 217"/>
                  <a:gd name="T4" fmla="*/ 431 w 432"/>
                  <a:gd name="T5" fmla="*/ 216 h 217"/>
                  <a:gd name="T6" fmla="*/ 0 w 432"/>
                  <a:gd name="T7" fmla="*/ 216 h 217"/>
                  <a:gd name="T8" fmla="*/ 0 w 4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2" h="217">
                    <a:moveTo>
                      <a:pt x="0" y="0"/>
                    </a:moveTo>
                    <a:lnTo>
                      <a:pt x="431" y="0"/>
                    </a:lnTo>
                    <a:lnTo>
                      <a:pt x="431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29" name="Freeform 14"/>
              <p:cNvSpPr>
                <a:spLocks/>
              </p:cNvSpPr>
              <p:nvPr/>
            </p:nvSpPr>
            <p:spPr bwMode="auto">
              <a:xfrm>
                <a:off x="3965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0" name="Freeform 15"/>
              <p:cNvSpPr>
                <a:spLocks/>
              </p:cNvSpPr>
              <p:nvPr/>
            </p:nvSpPr>
            <p:spPr bwMode="auto">
              <a:xfrm>
                <a:off x="732" y="3336"/>
                <a:ext cx="907" cy="217"/>
              </a:xfrm>
              <a:custGeom>
                <a:avLst/>
                <a:gdLst>
                  <a:gd name="T0" fmla="*/ 0 w 907"/>
                  <a:gd name="T1" fmla="*/ 0 h 217"/>
                  <a:gd name="T2" fmla="*/ 906 w 907"/>
                  <a:gd name="T3" fmla="*/ 0 h 217"/>
                  <a:gd name="T4" fmla="*/ 906 w 907"/>
                  <a:gd name="T5" fmla="*/ 216 h 217"/>
                  <a:gd name="T6" fmla="*/ 0 w 907"/>
                  <a:gd name="T7" fmla="*/ 216 h 217"/>
                  <a:gd name="T8" fmla="*/ 0 w 907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7" h="217">
                    <a:moveTo>
                      <a:pt x="0" y="0"/>
                    </a:moveTo>
                    <a:lnTo>
                      <a:pt x="906" y="0"/>
                    </a:lnTo>
                    <a:lnTo>
                      <a:pt x="906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1" name="Freeform 17"/>
              <p:cNvSpPr>
                <a:spLocks/>
              </p:cNvSpPr>
              <p:nvPr/>
            </p:nvSpPr>
            <p:spPr bwMode="auto">
              <a:xfrm>
                <a:off x="732" y="3336"/>
                <a:ext cx="907" cy="217"/>
              </a:xfrm>
              <a:custGeom>
                <a:avLst/>
                <a:gdLst>
                  <a:gd name="T0" fmla="*/ 0 w 907"/>
                  <a:gd name="T1" fmla="*/ 0 h 217"/>
                  <a:gd name="T2" fmla="*/ 906 w 907"/>
                  <a:gd name="T3" fmla="*/ 0 h 217"/>
                  <a:gd name="T4" fmla="*/ 906 w 907"/>
                  <a:gd name="T5" fmla="*/ 216 h 217"/>
                  <a:gd name="T6" fmla="*/ 0 w 907"/>
                  <a:gd name="T7" fmla="*/ 216 h 217"/>
                  <a:gd name="T8" fmla="*/ 0 w 907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7" h="217">
                    <a:moveTo>
                      <a:pt x="0" y="0"/>
                    </a:moveTo>
                    <a:lnTo>
                      <a:pt x="906" y="0"/>
                    </a:lnTo>
                    <a:lnTo>
                      <a:pt x="906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2" name="Freeform 18"/>
              <p:cNvSpPr>
                <a:spLocks/>
              </p:cNvSpPr>
              <p:nvPr/>
            </p:nvSpPr>
            <p:spPr bwMode="auto">
              <a:xfrm>
                <a:off x="1659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3" name="Freeform 19"/>
              <p:cNvSpPr>
                <a:spLocks/>
              </p:cNvSpPr>
              <p:nvPr/>
            </p:nvSpPr>
            <p:spPr bwMode="auto">
              <a:xfrm>
                <a:off x="2586" y="3337"/>
                <a:ext cx="432" cy="217"/>
              </a:xfrm>
              <a:custGeom>
                <a:avLst/>
                <a:gdLst>
                  <a:gd name="T0" fmla="*/ 0 w 432"/>
                  <a:gd name="T1" fmla="*/ 0 h 217"/>
                  <a:gd name="T2" fmla="*/ 431 w 432"/>
                  <a:gd name="T3" fmla="*/ 0 h 217"/>
                  <a:gd name="T4" fmla="*/ 431 w 432"/>
                  <a:gd name="T5" fmla="*/ 216 h 217"/>
                  <a:gd name="T6" fmla="*/ 0 w 432"/>
                  <a:gd name="T7" fmla="*/ 216 h 217"/>
                  <a:gd name="T8" fmla="*/ 0 w 4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2" h="217">
                    <a:moveTo>
                      <a:pt x="0" y="0"/>
                    </a:moveTo>
                    <a:lnTo>
                      <a:pt x="431" y="0"/>
                    </a:lnTo>
                    <a:lnTo>
                      <a:pt x="431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4" name="Freeform 16"/>
              <p:cNvSpPr>
                <a:spLocks/>
              </p:cNvSpPr>
              <p:nvPr/>
            </p:nvSpPr>
            <p:spPr bwMode="auto">
              <a:xfrm>
                <a:off x="3038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28735" name="Freeform 22"/>
              <p:cNvSpPr>
                <a:spLocks/>
              </p:cNvSpPr>
              <p:nvPr/>
            </p:nvSpPr>
            <p:spPr bwMode="auto">
              <a:xfrm>
                <a:off x="3965" y="3336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</p:grpSp>
        <p:grpSp>
          <p:nvGrpSpPr>
            <p:cNvPr id="28708" name="Group 86"/>
            <p:cNvGrpSpPr>
              <a:grpSpLocks/>
            </p:cNvGrpSpPr>
            <p:nvPr/>
          </p:nvGrpSpPr>
          <p:grpSpPr bwMode="auto">
            <a:xfrm>
              <a:off x="703" y="2883"/>
              <a:ext cx="4400" cy="447"/>
              <a:chOff x="703" y="2883"/>
              <a:chExt cx="4400" cy="447"/>
            </a:xfrm>
          </p:grpSpPr>
          <p:grpSp>
            <p:nvGrpSpPr>
              <p:cNvPr id="28709" name="Group 79"/>
              <p:cNvGrpSpPr>
                <a:grpSpLocks/>
              </p:cNvGrpSpPr>
              <p:nvPr/>
            </p:nvGrpSpPr>
            <p:grpSpPr bwMode="auto">
              <a:xfrm>
                <a:off x="703" y="3113"/>
                <a:ext cx="4400" cy="217"/>
                <a:chOff x="195" y="3111"/>
                <a:chExt cx="4377" cy="217"/>
              </a:xfrm>
            </p:grpSpPr>
            <p:sp>
              <p:nvSpPr>
                <p:cNvPr id="28717" name="Freeform 24"/>
                <p:cNvSpPr>
                  <a:spLocks/>
                </p:cNvSpPr>
                <p:nvPr/>
              </p:nvSpPr>
              <p:spPr bwMode="auto">
                <a:xfrm>
                  <a:off x="1361" y="3111"/>
                  <a:ext cx="906" cy="217"/>
                </a:xfrm>
                <a:custGeom>
                  <a:avLst/>
                  <a:gdLst>
                    <a:gd name="T0" fmla="*/ 0 w 906"/>
                    <a:gd name="T1" fmla="*/ 0 h 217"/>
                    <a:gd name="T2" fmla="*/ 905 w 906"/>
                    <a:gd name="T3" fmla="*/ 0 h 217"/>
                    <a:gd name="T4" fmla="*/ 905 w 906"/>
                    <a:gd name="T5" fmla="*/ 216 h 217"/>
                    <a:gd name="T6" fmla="*/ 0 w 906"/>
                    <a:gd name="T7" fmla="*/ 216 h 217"/>
                    <a:gd name="T8" fmla="*/ 0 w 906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6" h="217">
                      <a:moveTo>
                        <a:pt x="0" y="0"/>
                      </a:moveTo>
                      <a:lnTo>
                        <a:pt x="905" y="0"/>
                      </a:lnTo>
                      <a:lnTo>
                        <a:pt x="905" y="216"/>
                      </a:lnTo>
                      <a:lnTo>
                        <a:pt x="0" y="216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8" name="Freeform 23"/>
                <p:cNvSpPr>
                  <a:spLocks/>
                </p:cNvSpPr>
                <p:nvPr/>
              </p:nvSpPr>
              <p:spPr bwMode="auto">
                <a:xfrm>
                  <a:off x="195" y="3111"/>
                  <a:ext cx="669" cy="217"/>
                </a:xfrm>
                <a:custGeom>
                  <a:avLst/>
                  <a:gdLst>
                    <a:gd name="T0" fmla="*/ 0 w 669"/>
                    <a:gd name="T1" fmla="*/ 0 h 217"/>
                    <a:gd name="T2" fmla="*/ 668 w 669"/>
                    <a:gd name="T3" fmla="*/ 0 h 217"/>
                    <a:gd name="T4" fmla="*/ 668 w 669"/>
                    <a:gd name="T5" fmla="*/ 216 h 217"/>
                    <a:gd name="T6" fmla="*/ 0 w 669"/>
                    <a:gd name="T7" fmla="*/ 216 h 217"/>
                    <a:gd name="T8" fmla="*/ 0 w 669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69" h="217">
                      <a:moveTo>
                        <a:pt x="0" y="0"/>
                      </a:moveTo>
                      <a:lnTo>
                        <a:pt x="668" y="0"/>
                      </a:lnTo>
                      <a:lnTo>
                        <a:pt x="668" y="216"/>
                      </a:lnTo>
                      <a:lnTo>
                        <a:pt x="0" y="216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9" name="Freeform 29"/>
                <p:cNvSpPr>
                  <a:spLocks/>
                </p:cNvSpPr>
                <p:nvPr/>
              </p:nvSpPr>
              <p:spPr bwMode="auto">
                <a:xfrm>
                  <a:off x="887" y="3112"/>
                  <a:ext cx="454" cy="216"/>
                </a:xfrm>
                <a:custGeom>
                  <a:avLst/>
                  <a:gdLst>
                    <a:gd name="T0" fmla="*/ 0 w 454"/>
                    <a:gd name="T1" fmla="*/ 0 h 216"/>
                    <a:gd name="T2" fmla="*/ 453 w 454"/>
                    <a:gd name="T3" fmla="*/ 0 h 216"/>
                    <a:gd name="T4" fmla="*/ 453 w 454"/>
                    <a:gd name="T5" fmla="*/ 215 h 216"/>
                    <a:gd name="T6" fmla="*/ 0 w 454"/>
                    <a:gd name="T7" fmla="*/ 215 h 216"/>
                    <a:gd name="T8" fmla="*/ 0 w 454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4" h="216">
                      <a:moveTo>
                        <a:pt x="0" y="0"/>
                      </a:moveTo>
                      <a:lnTo>
                        <a:pt x="453" y="0"/>
                      </a:lnTo>
                      <a:lnTo>
                        <a:pt x="453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20" name="Freeform 26"/>
                <p:cNvSpPr>
                  <a:spLocks/>
                </p:cNvSpPr>
                <p:nvPr/>
              </p:nvSpPr>
              <p:spPr bwMode="auto">
                <a:xfrm>
                  <a:off x="1361" y="3111"/>
                  <a:ext cx="906" cy="217"/>
                </a:xfrm>
                <a:custGeom>
                  <a:avLst/>
                  <a:gdLst>
                    <a:gd name="T0" fmla="*/ 0 w 906"/>
                    <a:gd name="T1" fmla="*/ 0 h 217"/>
                    <a:gd name="T2" fmla="*/ 905 w 906"/>
                    <a:gd name="T3" fmla="*/ 0 h 217"/>
                    <a:gd name="T4" fmla="*/ 905 w 906"/>
                    <a:gd name="T5" fmla="*/ 216 h 217"/>
                    <a:gd name="T6" fmla="*/ 0 w 906"/>
                    <a:gd name="T7" fmla="*/ 216 h 217"/>
                    <a:gd name="T8" fmla="*/ 0 w 906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6" h="217">
                      <a:moveTo>
                        <a:pt x="0" y="0"/>
                      </a:moveTo>
                      <a:lnTo>
                        <a:pt x="905" y="0"/>
                      </a:lnTo>
                      <a:lnTo>
                        <a:pt x="905" y="216"/>
                      </a:lnTo>
                      <a:lnTo>
                        <a:pt x="0" y="216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21" name="Freeform 27"/>
                <p:cNvSpPr>
                  <a:spLocks/>
                </p:cNvSpPr>
                <p:nvPr/>
              </p:nvSpPr>
              <p:spPr bwMode="auto">
                <a:xfrm>
                  <a:off x="2287" y="3111"/>
                  <a:ext cx="905" cy="217"/>
                </a:xfrm>
                <a:custGeom>
                  <a:avLst/>
                  <a:gdLst>
                    <a:gd name="T0" fmla="*/ 0 w 905"/>
                    <a:gd name="T1" fmla="*/ 0 h 217"/>
                    <a:gd name="T2" fmla="*/ 904 w 905"/>
                    <a:gd name="T3" fmla="*/ 0 h 217"/>
                    <a:gd name="T4" fmla="*/ 904 w 905"/>
                    <a:gd name="T5" fmla="*/ 216 h 217"/>
                    <a:gd name="T6" fmla="*/ 0 w 905"/>
                    <a:gd name="T7" fmla="*/ 216 h 217"/>
                    <a:gd name="T8" fmla="*/ 0 w 905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5" h="217">
                      <a:moveTo>
                        <a:pt x="0" y="0"/>
                      </a:moveTo>
                      <a:lnTo>
                        <a:pt x="904" y="0"/>
                      </a:lnTo>
                      <a:lnTo>
                        <a:pt x="904" y="216"/>
                      </a:lnTo>
                      <a:lnTo>
                        <a:pt x="0" y="216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22" name="Freeform 28"/>
                <p:cNvSpPr>
                  <a:spLocks/>
                </p:cNvSpPr>
                <p:nvPr/>
              </p:nvSpPr>
              <p:spPr bwMode="auto">
                <a:xfrm>
                  <a:off x="3213" y="3112"/>
                  <a:ext cx="432" cy="216"/>
                </a:xfrm>
                <a:custGeom>
                  <a:avLst/>
                  <a:gdLst>
                    <a:gd name="T0" fmla="*/ 0 w 432"/>
                    <a:gd name="T1" fmla="*/ 0 h 216"/>
                    <a:gd name="T2" fmla="*/ 431 w 432"/>
                    <a:gd name="T3" fmla="*/ 0 h 216"/>
                    <a:gd name="T4" fmla="*/ 431 w 432"/>
                    <a:gd name="T5" fmla="*/ 215 h 216"/>
                    <a:gd name="T6" fmla="*/ 0 w 432"/>
                    <a:gd name="T7" fmla="*/ 215 h 216"/>
                    <a:gd name="T8" fmla="*/ 0 w 432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32" h="216">
                      <a:moveTo>
                        <a:pt x="0" y="0"/>
                      </a:moveTo>
                      <a:lnTo>
                        <a:pt x="431" y="0"/>
                      </a:lnTo>
                      <a:lnTo>
                        <a:pt x="431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23" name="Freeform 25"/>
                <p:cNvSpPr>
                  <a:spLocks/>
                </p:cNvSpPr>
                <p:nvPr/>
              </p:nvSpPr>
              <p:spPr bwMode="auto">
                <a:xfrm>
                  <a:off x="3665" y="3111"/>
                  <a:ext cx="907" cy="217"/>
                </a:xfrm>
                <a:custGeom>
                  <a:avLst/>
                  <a:gdLst>
                    <a:gd name="T0" fmla="*/ 0 w 907"/>
                    <a:gd name="T1" fmla="*/ 0 h 217"/>
                    <a:gd name="T2" fmla="*/ 906 w 907"/>
                    <a:gd name="T3" fmla="*/ 0 h 217"/>
                    <a:gd name="T4" fmla="*/ 906 w 907"/>
                    <a:gd name="T5" fmla="*/ 216 h 217"/>
                    <a:gd name="T6" fmla="*/ 0 w 907"/>
                    <a:gd name="T7" fmla="*/ 216 h 217"/>
                    <a:gd name="T8" fmla="*/ 0 w 907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7" h="217">
                      <a:moveTo>
                        <a:pt x="0" y="0"/>
                      </a:moveTo>
                      <a:lnTo>
                        <a:pt x="906" y="0"/>
                      </a:lnTo>
                      <a:lnTo>
                        <a:pt x="906" y="216"/>
                      </a:lnTo>
                      <a:lnTo>
                        <a:pt x="0" y="216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</p:grpSp>
          <p:grpSp>
            <p:nvGrpSpPr>
              <p:cNvPr id="28710" name="Group 85"/>
              <p:cNvGrpSpPr>
                <a:grpSpLocks/>
              </p:cNvGrpSpPr>
              <p:nvPr/>
            </p:nvGrpSpPr>
            <p:grpSpPr bwMode="auto">
              <a:xfrm>
                <a:off x="703" y="2883"/>
                <a:ext cx="4168" cy="217"/>
                <a:chOff x="703" y="2883"/>
                <a:chExt cx="4168" cy="217"/>
              </a:xfrm>
            </p:grpSpPr>
            <p:sp>
              <p:nvSpPr>
                <p:cNvPr id="28711" name="Freeform 31"/>
                <p:cNvSpPr>
                  <a:spLocks/>
                </p:cNvSpPr>
                <p:nvPr/>
              </p:nvSpPr>
              <p:spPr bwMode="auto">
                <a:xfrm>
                  <a:off x="732" y="2883"/>
                  <a:ext cx="907" cy="216"/>
                </a:xfrm>
                <a:custGeom>
                  <a:avLst/>
                  <a:gdLst>
                    <a:gd name="T0" fmla="*/ 0 w 907"/>
                    <a:gd name="T1" fmla="*/ 0 h 216"/>
                    <a:gd name="T2" fmla="*/ 906 w 907"/>
                    <a:gd name="T3" fmla="*/ 0 h 216"/>
                    <a:gd name="T4" fmla="*/ 906 w 907"/>
                    <a:gd name="T5" fmla="*/ 215 h 216"/>
                    <a:gd name="T6" fmla="*/ 0 w 907"/>
                    <a:gd name="T7" fmla="*/ 215 h 216"/>
                    <a:gd name="T8" fmla="*/ 0 w 907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7" h="216">
                      <a:moveTo>
                        <a:pt x="0" y="0"/>
                      </a:moveTo>
                      <a:lnTo>
                        <a:pt x="906" y="0"/>
                      </a:lnTo>
                      <a:lnTo>
                        <a:pt x="906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2" name="Freeform 33"/>
                <p:cNvSpPr>
                  <a:spLocks/>
                </p:cNvSpPr>
                <p:nvPr/>
              </p:nvSpPr>
              <p:spPr bwMode="auto">
                <a:xfrm>
                  <a:off x="703" y="2883"/>
                  <a:ext cx="936" cy="216"/>
                </a:xfrm>
                <a:custGeom>
                  <a:avLst/>
                  <a:gdLst>
                    <a:gd name="T0" fmla="*/ 0 w 907"/>
                    <a:gd name="T1" fmla="*/ 0 h 216"/>
                    <a:gd name="T2" fmla="*/ 935 w 907"/>
                    <a:gd name="T3" fmla="*/ 0 h 216"/>
                    <a:gd name="T4" fmla="*/ 935 w 907"/>
                    <a:gd name="T5" fmla="*/ 215 h 216"/>
                    <a:gd name="T6" fmla="*/ 0 w 907"/>
                    <a:gd name="T7" fmla="*/ 215 h 216"/>
                    <a:gd name="T8" fmla="*/ 0 w 907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7" h="216">
                      <a:moveTo>
                        <a:pt x="0" y="0"/>
                      </a:moveTo>
                      <a:lnTo>
                        <a:pt x="906" y="0"/>
                      </a:lnTo>
                      <a:lnTo>
                        <a:pt x="906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3" name="Freeform 34"/>
                <p:cNvSpPr>
                  <a:spLocks/>
                </p:cNvSpPr>
                <p:nvPr/>
              </p:nvSpPr>
              <p:spPr bwMode="auto">
                <a:xfrm>
                  <a:off x="1659" y="2883"/>
                  <a:ext cx="906" cy="216"/>
                </a:xfrm>
                <a:custGeom>
                  <a:avLst/>
                  <a:gdLst>
                    <a:gd name="T0" fmla="*/ 0 w 906"/>
                    <a:gd name="T1" fmla="*/ 0 h 216"/>
                    <a:gd name="T2" fmla="*/ 905 w 906"/>
                    <a:gd name="T3" fmla="*/ 0 h 216"/>
                    <a:gd name="T4" fmla="*/ 905 w 906"/>
                    <a:gd name="T5" fmla="*/ 215 h 216"/>
                    <a:gd name="T6" fmla="*/ 0 w 906"/>
                    <a:gd name="T7" fmla="*/ 215 h 216"/>
                    <a:gd name="T8" fmla="*/ 0 w 906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6" h="216">
                      <a:moveTo>
                        <a:pt x="0" y="0"/>
                      </a:moveTo>
                      <a:lnTo>
                        <a:pt x="905" y="0"/>
                      </a:lnTo>
                      <a:lnTo>
                        <a:pt x="905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4" name="Freeform 35"/>
                <p:cNvSpPr>
                  <a:spLocks/>
                </p:cNvSpPr>
                <p:nvPr/>
              </p:nvSpPr>
              <p:spPr bwMode="auto">
                <a:xfrm>
                  <a:off x="2586" y="2884"/>
                  <a:ext cx="432" cy="216"/>
                </a:xfrm>
                <a:custGeom>
                  <a:avLst/>
                  <a:gdLst>
                    <a:gd name="T0" fmla="*/ 0 w 432"/>
                    <a:gd name="T1" fmla="*/ 0 h 216"/>
                    <a:gd name="T2" fmla="*/ 431 w 432"/>
                    <a:gd name="T3" fmla="*/ 0 h 216"/>
                    <a:gd name="T4" fmla="*/ 431 w 432"/>
                    <a:gd name="T5" fmla="*/ 215 h 216"/>
                    <a:gd name="T6" fmla="*/ 0 w 432"/>
                    <a:gd name="T7" fmla="*/ 215 h 216"/>
                    <a:gd name="T8" fmla="*/ 0 w 432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32" h="216">
                      <a:moveTo>
                        <a:pt x="0" y="0"/>
                      </a:moveTo>
                      <a:lnTo>
                        <a:pt x="431" y="0"/>
                      </a:lnTo>
                      <a:lnTo>
                        <a:pt x="431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5" name="Freeform 32"/>
                <p:cNvSpPr>
                  <a:spLocks/>
                </p:cNvSpPr>
                <p:nvPr/>
              </p:nvSpPr>
              <p:spPr bwMode="auto">
                <a:xfrm>
                  <a:off x="3038" y="2883"/>
                  <a:ext cx="906" cy="216"/>
                </a:xfrm>
                <a:custGeom>
                  <a:avLst/>
                  <a:gdLst>
                    <a:gd name="T0" fmla="*/ 0 w 906"/>
                    <a:gd name="T1" fmla="*/ 0 h 216"/>
                    <a:gd name="T2" fmla="*/ 905 w 906"/>
                    <a:gd name="T3" fmla="*/ 0 h 216"/>
                    <a:gd name="T4" fmla="*/ 905 w 906"/>
                    <a:gd name="T5" fmla="*/ 215 h 216"/>
                    <a:gd name="T6" fmla="*/ 0 w 906"/>
                    <a:gd name="T7" fmla="*/ 215 h 216"/>
                    <a:gd name="T8" fmla="*/ 0 w 906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6" h="216">
                      <a:moveTo>
                        <a:pt x="0" y="0"/>
                      </a:moveTo>
                      <a:lnTo>
                        <a:pt x="905" y="0"/>
                      </a:lnTo>
                      <a:lnTo>
                        <a:pt x="905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  <p:sp>
              <p:nvSpPr>
                <p:cNvPr id="28716" name="Freeform 38"/>
                <p:cNvSpPr>
                  <a:spLocks/>
                </p:cNvSpPr>
                <p:nvPr/>
              </p:nvSpPr>
              <p:spPr bwMode="auto">
                <a:xfrm>
                  <a:off x="3965" y="2883"/>
                  <a:ext cx="906" cy="216"/>
                </a:xfrm>
                <a:custGeom>
                  <a:avLst/>
                  <a:gdLst>
                    <a:gd name="T0" fmla="*/ 0 w 906"/>
                    <a:gd name="T1" fmla="*/ 0 h 216"/>
                    <a:gd name="T2" fmla="*/ 905 w 906"/>
                    <a:gd name="T3" fmla="*/ 0 h 216"/>
                    <a:gd name="T4" fmla="*/ 905 w 906"/>
                    <a:gd name="T5" fmla="*/ 215 h 216"/>
                    <a:gd name="T6" fmla="*/ 0 w 906"/>
                    <a:gd name="T7" fmla="*/ 215 h 216"/>
                    <a:gd name="T8" fmla="*/ 0 w 906"/>
                    <a:gd name="T9" fmla="*/ 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6" h="216">
                      <a:moveTo>
                        <a:pt x="0" y="0"/>
                      </a:moveTo>
                      <a:lnTo>
                        <a:pt x="905" y="0"/>
                      </a:lnTo>
                      <a:lnTo>
                        <a:pt x="905" y="215"/>
                      </a:lnTo>
                      <a:lnTo>
                        <a:pt x="0" y="215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78677"/>
                    </a:gs>
                    <a:gs pos="100000">
                      <a:srgbClr val="E0B090"/>
                    </a:gs>
                  </a:gsLst>
                  <a:path path="rect">
                    <a:fillToRect l="100000" b="100000"/>
                  </a:path>
                </a:gra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78677"/>
                  </a:extrusionClr>
                  <a:contourClr>
                    <a:srgbClr val="F78677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nl-NL"/>
                </a:p>
              </p:txBody>
            </p:sp>
          </p:grpSp>
        </p:grpSp>
      </p:grpSp>
      <p:grpSp>
        <p:nvGrpSpPr>
          <p:cNvPr id="24656" name="Group 80"/>
          <p:cNvGrpSpPr>
            <a:grpSpLocks/>
          </p:cNvGrpSpPr>
          <p:nvPr/>
        </p:nvGrpSpPr>
        <p:grpSpPr bwMode="auto">
          <a:xfrm>
            <a:off x="1116013" y="4149725"/>
            <a:ext cx="6948487" cy="344488"/>
            <a:chOff x="195" y="2637"/>
            <a:chExt cx="4377" cy="217"/>
          </a:xfrm>
        </p:grpSpPr>
        <p:sp>
          <p:nvSpPr>
            <p:cNvPr id="28700" name="Freeform 40"/>
            <p:cNvSpPr>
              <a:spLocks/>
            </p:cNvSpPr>
            <p:nvPr/>
          </p:nvSpPr>
          <p:spPr bwMode="auto">
            <a:xfrm>
              <a:off x="1361" y="2637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1" name="Freeform 39"/>
            <p:cNvSpPr>
              <a:spLocks/>
            </p:cNvSpPr>
            <p:nvPr/>
          </p:nvSpPr>
          <p:spPr bwMode="auto">
            <a:xfrm>
              <a:off x="195" y="2637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2" name="Freeform 45"/>
            <p:cNvSpPr>
              <a:spLocks/>
            </p:cNvSpPr>
            <p:nvPr/>
          </p:nvSpPr>
          <p:spPr bwMode="auto">
            <a:xfrm>
              <a:off x="888" y="2638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3" name="Freeform 42"/>
            <p:cNvSpPr>
              <a:spLocks/>
            </p:cNvSpPr>
            <p:nvPr/>
          </p:nvSpPr>
          <p:spPr bwMode="auto">
            <a:xfrm>
              <a:off x="1361" y="2637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4" name="Freeform 43"/>
            <p:cNvSpPr>
              <a:spLocks/>
            </p:cNvSpPr>
            <p:nvPr/>
          </p:nvSpPr>
          <p:spPr bwMode="auto">
            <a:xfrm>
              <a:off x="2287" y="2637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5" name="Freeform 44"/>
            <p:cNvSpPr>
              <a:spLocks/>
            </p:cNvSpPr>
            <p:nvPr/>
          </p:nvSpPr>
          <p:spPr bwMode="auto">
            <a:xfrm>
              <a:off x="3214" y="2638"/>
              <a:ext cx="432" cy="216"/>
            </a:xfrm>
            <a:custGeom>
              <a:avLst/>
              <a:gdLst>
                <a:gd name="T0" fmla="*/ 0 w 432"/>
                <a:gd name="T1" fmla="*/ 0 h 216"/>
                <a:gd name="T2" fmla="*/ 431 w 432"/>
                <a:gd name="T3" fmla="*/ 0 h 216"/>
                <a:gd name="T4" fmla="*/ 431 w 432"/>
                <a:gd name="T5" fmla="*/ 215 h 216"/>
                <a:gd name="T6" fmla="*/ 0 w 432"/>
                <a:gd name="T7" fmla="*/ 215 h 216"/>
                <a:gd name="T8" fmla="*/ 0 w 43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6">
                  <a:moveTo>
                    <a:pt x="0" y="0"/>
                  </a:moveTo>
                  <a:lnTo>
                    <a:pt x="431" y="0"/>
                  </a:lnTo>
                  <a:lnTo>
                    <a:pt x="431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706" name="Freeform 41"/>
            <p:cNvSpPr>
              <a:spLocks/>
            </p:cNvSpPr>
            <p:nvPr/>
          </p:nvSpPr>
          <p:spPr bwMode="auto">
            <a:xfrm>
              <a:off x="3666" y="2637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28685" name="Freeform 47"/>
          <p:cNvSpPr>
            <a:spLocks/>
          </p:cNvSpPr>
          <p:nvPr/>
        </p:nvSpPr>
        <p:spPr bwMode="auto">
          <a:xfrm>
            <a:off x="1147763" y="3789363"/>
            <a:ext cx="1439862" cy="342900"/>
          </a:xfrm>
          <a:custGeom>
            <a:avLst/>
            <a:gdLst>
              <a:gd name="T0" fmla="*/ 0 w 907"/>
              <a:gd name="T1" fmla="*/ 0 h 216"/>
              <a:gd name="T2" fmla="*/ 1438275 w 907"/>
              <a:gd name="T3" fmla="*/ 0 h 216"/>
              <a:gd name="T4" fmla="*/ 1438275 w 907"/>
              <a:gd name="T5" fmla="*/ 341313 h 216"/>
              <a:gd name="T6" fmla="*/ 0 w 907"/>
              <a:gd name="T7" fmla="*/ 341313 h 216"/>
              <a:gd name="T8" fmla="*/ 0 w 907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6">
                <a:moveTo>
                  <a:pt x="0" y="0"/>
                </a:moveTo>
                <a:lnTo>
                  <a:pt x="906" y="0"/>
                </a:lnTo>
                <a:lnTo>
                  <a:pt x="906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28686" name="Freeform 49"/>
          <p:cNvSpPr>
            <a:spLocks/>
          </p:cNvSpPr>
          <p:nvPr/>
        </p:nvSpPr>
        <p:spPr bwMode="auto">
          <a:xfrm>
            <a:off x="1147763" y="3789363"/>
            <a:ext cx="1439862" cy="342900"/>
          </a:xfrm>
          <a:custGeom>
            <a:avLst/>
            <a:gdLst>
              <a:gd name="T0" fmla="*/ 0 w 907"/>
              <a:gd name="T1" fmla="*/ 0 h 216"/>
              <a:gd name="T2" fmla="*/ 1438275 w 907"/>
              <a:gd name="T3" fmla="*/ 0 h 216"/>
              <a:gd name="T4" fmla="*/ 1438275 w 907"/>
              <a:gd name="T5" fmla="*/ 341313 h 216"/>
              <a:gd name="T6" fmla="*/ 0 w 907"/>
              <a:gd name="T7" fmla="*/ 341313 h 216"/>
              <a:gd name="T8" fmla="*/ 0 w 907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6">
                <a:moveTo>
                  <a:pt x="0" y="0"/>
                </a:moveTo>
                <a:lnTo>
                  <a:pt x="906" y="0"/>
                </a:lnTo>
                <a:lnTo>
                  <a:pt x="906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28687" name="Freeform 50"/>
          <p:cNvSpPr>
            <a:spLocks/>
          </p:cNvSpPr>
          <p:nvPr/>
        </p:nvSpPr>
        <p:spPr bwMode="auto">
          <a:xfrm>
            <a:off x="2619375" y="3789363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28688" name="Freeform 51"/>
          <p:cNvSpPr>
            <a:spLocks/>
          </p:cNvSpPr>
          <p:nvPr/>
        </p:nvSpPr>
        <p:spPr bwMode="auto">
          <a:xfrm>
            <a:off x="4090988" y="3790950"/>
            <a:ext cx="685800" cy="342900"/>
          </a:xfrm>
          <a:custGeom>
            <a:avLst/>
            <a:gdLst>
              <a:gd name="T0" fmla="*/ 0 w 432"/>
              <a:gd name="T1" fmla="*/ 0 h 216"/>
              <a:gd name="T2" fmla="*/ 684213 w 432"/>
              <a:gd name="T3" fmla="*/ 0 h 216"/>
              <a:gd name="T4" fmla="*/ 684213 w 432"/>
              <a:gd name="T5" fmla="*/ 341313 h 216"/>
              <a:gd name="T6" fmla="*/ 0 w 432"/>
              <a:gd name="T7" fmla="*/ 341313 h 216"/>
              <a:gd name="T8" fmla="*/ 0 w 432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216">
                <a:moveTo>
                  <a:pt x="0" y="0"/>
                </a:moveTo>
                <a:lnTo>
                  <a:pt x="431" y="0"/>
                </a:lnTo>
                <a:lnTo>
                  <a:pt x="431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28689" name="Freeform 48"/>
          <p:cNvSpPr>
            <a:spLocks/>
          </p:cNvSpPr>
          <p:nvPr/>
        </p:nvSpPr>
        <p:spPr bwMode="auto">
          <a:xfrm>
            <a:off x="4808538" y="3789363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28690" name="Freeform 54"/>
          <p:cNvSpPr>
            <a:spLocks/>
          </p:cNvSpPr>
          <p:nvPr/>
        </p:nvSpPr>
        <p:spPr bwMode="auto">
          <a:xfrm>
            <a:off x="6280150" y="3789363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grpSp>
        <p:nvGrpSpPr>
          <p:cNvPr id="24658" name="Group 82"/>
          <p:cNvGrpSpPr>
            <a:grpSpLocks/>
          </p:cNvGrpSpPr>
          <p:nvPr/>
        </p:nvGrpSpPr>
        <p:grpSpPr bwMode="auto">
          <a:xfrm>
            <a:off x="1116013" y="3429000"/>
            <a:ext cx="6948487" cy="344488"/>
            <a:chOff x="195" y="2163"/>
            <a:chExt cx="4377" cy="217"/>
          </a:xfrm>
        </p:grpSpPr>
        <p:sp>
          <p:nvSpPr>
            <p:cNvPr id="28693" name="Freeform 56"/>
            <p:cNvSpPr>
              <a:spLocks/>
            </p:cNvSpPr>
            <p:nvPr/>
          </p:nvSpPr>
          <p:spPr bwMode="auto">
            <a:xfrm>
              <a:off x="1361" y="2163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4" name="Freeform 55"/>
            <p:cNvSpPr>
              <a:spLocks/>
            </p:cNvSpPr>
            <p:nvPr/>
          </p:nvSpPr>
          <p:spPr bwMode="auto">
            <a:xfrm>
              <a:off x="195" y="2163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5" name="Freeform 61"/>
            <p:cNvSpPr>
              <a:spLocks/>
            </p:cNvSpPr>
            <p:nvPr/>
          </p:nvSpPr>
          <p:spPr bwMode="auto">
            <a:xfrm>
              <a:off x="888" y="2163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6" name="Freeform 58"/>
            <p:cNvSpPr>
              <a:spLocks/>
            </p:cNvSpPr>
            <p:nvPr/>
          </p:nvSpPr>
          <p:spPr bwMode="auto">
            <a:xfrm>
              <a:off x="1361" y="2163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7" name="Freeform 59"/>
            <p:cNvSpPr>
              <a:spLocks/>
            </p:cNvSpPr>
            <p:nvPr/>
          </p:nvSpPr>
          <p:spPr bwMode="auto">
            <a:xfrm>
              <a:off x="2287" y="216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8" name="Freeform 60"/>
            <p:cNvSpPr>
              <a:spLocks/>
            </p:cNvSpPr>
            <p:nvPr/>
          </p:nvSpPr>
          <p:spPr bwMode="auto">
            <a:xfrm>
              <a:off x="3214" y="2163"/>
              <a:ext cx="432" cy="217"/>
            </a:xfrm>
            <a:custGeom>
              <a:avLst/>
              <a:gdLst>
                <a:gd name="T0" fmla="*/ 0 w 432"/>
                <a:gd name="T1" fmla="*/ 0 h 217"/>
                <a:gd name="T2" fmla="*/ 431 w 432"/>
                <a:gd name="T3" fmla="*/ 0 h 217"/>
                <a:gd name="T4" fmla="*/ 431 w 432"/>
                <a:gd name="T5" fmla="*/ 216 h 217"/>
                <a:gd name="T6" fmla="*/ 0 w 432"/>
                <a:gd name="T7" fmla="*/ 216 h 217"/>
                <a:gd name="T8" fmla="*/ 0 w 43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17">
                  <a:moveTo>
                    <a:pt x="0" y="0"/>
                  </a:moveTo>
                  <a:lnTo>
                    <a:pt x="431" y="0"/>
                  </a:lnTo>
                  <a:lnTo>
                    <a:pt x="43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28699" name="Freeform 57"/>
            <p:cNvSpPr>
              <a:spLocks/>
            </p:cNvSpPr>
            <p:nvPr/>
          </p:nvSpPr>
          <p:spPr bwMode="auto">
            <a:xfrm>
              <a:off x="3666" y="2163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24646" name="AutoShape 70"/>
          <p:cNvSpPr>
            <a:spLocks noChangeArrowheads="1"/>
          </p:cNvSpPr>
          <p:nvPr/>
        </p:nvSpPr>
        <p:spPr bwMode="auto">
          <a:xfrm>
            <a:off x="2051050" y="3716338"/>
            <a:ext cx="1676400" cy="838200"/>
          </a:xfrm>
          <a:prstGeom prst="wedgeRoundRectCallout">
            <a:avLst>
              <a:gd name="adj1" fmla="val -67898"/>
              <a:gd name="adj2" fmla="val 112310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 b="1"/>
              <a:t>De tweede laag begint met een drieklezoor</a:t>
            </a:r>
          </a:p>
        </p:txBody>
      </p:sp>
    </p:spTree>
    <p:extLst>
      <p:ext uri="{BB962C8B-B14F-4D97-AF65-F5344CB8AC3E}">
        <p14:creationId xmlns:p14="http://schemas.microsoft.com/office/powerpoint/2010/main" val="3191354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9" grpId="0" autoUpdateAnimBg="0"/>
      <p:bldP spid="24647" grpId="0" animBg="1"/>
      <p:bldP spid="2464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Ontmoetingen en hoeken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0724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628AC67-BE89-495A-94FC-B859E9A25B51}" type="slidenum">
              <a:rPr lang="nl-NL" altLang="nl-NL" sz="900">
                <a:solidFill>
                  <a:schemeClr val="accent1"/>
                </a:solidFill>
              </a:rPr>
              <a:pPr algn="r"/>
              <a:t>15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30725" name="Text Box 81"/>
          <p:cNvSpPr txBox="1">
            <a:spLocks noChangeArrowheads="1"/>
          </p:cNvSpPr>
          <p:nvPr/>
        </p:nvSpPr>
        <p:spPr bwMode="auto">
          <a:xfrm>
            <a:off x="304800" y="2133600"/>
            <a:ext cx="2209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Bij een hoek komen twee muren meestal loodrecht tegen elkaar</a:t>
            </a:r>
          </a:p>
        </p:txBody>
      </p:sp>
      <p:sp>
        <p:nvSpPr>
          <p:cNvPr id="30726" name="Text Box 82"/>
          <p:cNvSpPr txBox="1">
            <a:spLocks noChangeArrowheads="1"/>
          </p:cNvSpPr>
          <p:nvPr/>
        </p:nvSpPr>
        <p:spPr bwMode="auto">
          <a:xfrm>
            <a:off x="6705600" y="1981200"/>
            <a:ext cx="220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Bij een ontmoeting kruisen twee muren elkaar (meestal loodrecht)</a:t>
            </a:r>
          </a:p>
        </p:txBody>
      </p:sp>
      <p:sp>
        <p:nvSpPr>
          <p:cNvPr id="27732" name="AutoShape 8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pic>
        <p:nvPicPr>
          <p:cNvPr id="30728" name="Picture 89" descr="K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6425"/>
            <a:ext cx="41878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34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Hoeken in halfsteensmuren</a:t>
            </a:r>
          </a:p>
        </p:txBody>
      </p:sp>
      <p:sp>
        <p:nvSpPr>
          <p:cNvPr id="1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174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6D63A8D-3F85-408F-92B4-F9037B8C6A80}" type="slidenum">
              <a:rPr lang="nl-NL" altLang="nl-NL" sz="900">
                <a:solidFill>
                  <a:schemeClr val="accent1"/>
                </a:solidFill>
              </a:rPr>
              <a:pPr algn="r"/>
              <a:t>16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7210425" y="3000375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6543675" y="3676650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753225" y="3133725"/>
            <a:ext cx="1219200" cy="8763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793875" y="46863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155950" y="4683125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505325" y="46863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2438400" y="436245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5486400" y="4362450"/>
            <a:ext cx="12573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2819400" y="1981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Hoek in halfsteensverband</a:t>
            </a:r>
          </a:p>
        </p:txBody>
      </p:sp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4505325" y="46863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>
            <a:off x="5867400" y="4343400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6124575" y="3771900"/>
            <a:ext cx="1219200" cy="81915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3790950" y="436245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5143500" y="436245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93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8352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80" grpId="0" animBg="1"/>
      <p:bldP spid="32783" grpId="0" animBg="1"/>
      <p:bldP spid="32790" grpId="0" animBg="1"/>
      <p:bldP spid="32791" grpId="0" animBg="1"/>
      <p:bldP spid="32782" grpId="0" animBg="1"/>
      <p:bldP spid="32781" grpId="0" animBg="1"/>
      <p:bldP spid="32792" grpId="0" animBg="1"/>
      <p:bldP spid="327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Hoeken in halfsteensmuren</a:t>
            </a:r>
          </a:p>
        </p:txBody>
      </p:sp>
      <p:sp>
        <p:nvSpPr>
          <p:cNvPr id="22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277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20B34D4-23CA-482A-9DF4-349A663CA020}" type="slidenum">
              <a:rPr lang="nl-NL" altLang="nl-NL" sz="900">
                <a:solidFill>
                  <a:schemeClr val="accent1"/>
                </a:solidFill>
              </a:rPr>
              <a:pPr algn="r"/>
              <a:t>17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7026275" y="3194050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6362700" y="3848100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762750" y="3130550"/>
            <a:ext cx="1219200" cy="8763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1800225" y="4676775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155950" y="4683125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505325" y="46863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2771775" y="43561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5486400" y="4362450"/>
            <a:ext cx="12573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2781" name="Text Box 16"/>
          <p:cNvSpPr txBox="1">
            <a:spLocks noChangeArrowheads="1"/>
          </p:cNvSpPr>
          <p:nvPr/>
        </p:nvSpPr>
        <p:spPr bwMode="auto">
          <a:xfrm>
            <a:off x="2819400" y="1981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Hoek in klezorenverband</a:t>
            </a: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5857875" y="4495800"/>
            <a:ext cx="1066800" cy="762000"/>
          </a:xfrm>
          <a:prstGeom prst="cube">
            <a:avLst>
              <a:gd name="adj" fmla="val 608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6124575" y="3781425"/>
            <a:ext cx="1219200" cy="81915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6375400" y="3213100"/>
            <a:ext cx="1200150" cy="8763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4127500" y="4356100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5486400" y="4362450"/>
            <a:ext cx="12573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4502150" y="4029075"/>
            <a:ext cx="1600200" cy="571500"/>
          </a:xfrm>
          <a:prstGeom prst="cube">
            <a:avLst>
              <a:gd name="adj" fmla="val 4930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5857875" y="3835400"/>
            <a:ext cx="1079500" cy="762000"/>
          </a:xfrm>
          <a:prstGeom prst="cube">
            <a:avLst>
              <a:gd name="adj" fmla="val 6208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620000" y="4419600"/>
            <a:ext cx="1295400" cy="990600"/>
          </a:xfrm>
          <a:prstGeom prst="wedgeRoundRectCallout">
            <a:avLst>
              <a:gd name="adj1" fmla="val -120097"/>
              <a:gd name="adj2" fmla="val -48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Beginnen met een drieklezoor</a:t>
            </a: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4191000" y="5562600"/>
            <a:ext cx="1295400" cy="990600"/>
          </a:xfrm>
          <a:prstGeom prst="wedgeRoundRectCallout">
            <a:avLst>
              <a:gd name="adj1" fmla="val 99509"/>
              <a:gd name="adj2" fmla="val -13125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Beginnen met een drieklezoor</a:t>
            </a:r>
          </a:p>
        </p:txBody>
      </p:sp>
      <p:sp>
        <p:nvSpPr>
          <p:cNvPr id="29724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17470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  <p:bldP spid="29702" grpId="0" animBg="1"/>
      <p:bldP spid="29703" grpId="0" animBg="1"/>
      <p:bldP spid="29708" grpId="0" animBg="1"/>
      <p:bldP spid="29711" grpId="0" animBg="1"/>
      <p:bldP spid="29722" grpId="0" animBg="1"/>
      <p:bldP spid="29710" grpId="0" animBg="1"/>
      <p:bldP spid="29719" grpId="0" animBg="1"/>
      <p:bldP spid="29709" grpId="0" animBg="1"/>
      <p:bldP spid="29723" grpId="0" animBg="1"/>
      <p:bldP spid="29718" grpId="0" animBg="1"/>
      <p:bldP spid="29717" grpId="0" animBg="1"/>
      <p:bldP spid="29713" grpId="0" animBg="1" autoUpdateAnimBg="0"/>
      <p:bldP spid="29720" grpId="0" animBg="1" autoUpdateAnimBg="0"/>
      <p:bldP spid="297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Hoeken in steensmuren</a:t>
            </a:r>
          </a:p>
        </p:txBody>
      </p:sp>
      <p:sp>
        <p:nvSpPr>
          <p:cNvPr id="3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379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B7E6E8E-B5DA-4C6E-A756-76076C284084}" type="slidenum">
              <a:rPr lang="nl-NL" altLang="nl-NL" sz="900">
                <a:solidFill>
                  <a:schemeClr val="accent1"/>
                </a:solidFill>
              </a:rPr>
              <a:pPr algn="r"/>
              <a:t>18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28700" name="AutoShape 28"/>
          <p:cNvSpPr>
            <a:spLocks noChangeArrowheads="1"/>
          </p:cNvSpPr>
          <p:nvPr/>
        </p:nvSpPr>
        <p:spPr bwMode="auto">
          <a:xfrm>
            <a:off x="930275" y="4498975"/>
            <a:ext cx="1219200" cy="923925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1" name="AutoShape 29"/>
          <p:cNvSpPr>
            <a:spLocks noChangeArrowheads="1"/>
          </p:cNvSpPr>
          <p:nvPr/>
        </p:nvSpPr>
        <p:spPr bwMode="auto">
          <a:xfrm>
            <a:off x="1565275" y="4498975"/>
            <a:ext cx="1219200" cy="92075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2200275" y="4511675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9" name="AutoShape 27"/>
          <p:cNvSpPr>
            <a:spLocks noChangeArrowheads="1"/>
          </p:cNvSpPr>
          <p:nvPr/>
        </p:nvSpPr>
        <p:spPr bwMode="auto">
          <a:xfrm>
            <a:off x="2847975" y="4511675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6" name="AutoShape 24"/>
          <p:cNvSpPr>
            <a:spLocks noChangeArrowheads="1"/>
          </p:cNvSpPr>
          <p:nvPr/>
        </p:nvSpPr>
        <p:spPr bwMode="auto">
          <a:xfrm>
            <a:off x="3495675" y="4498975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5" name="AutoShape 23"/>
          <p:cNvSpPr>
            <a:spLocks noChangeArrowheads="1"/>
          </p:cNvSpPr>
          <p:nvPr/>
        </p:nvSpPr>
        <p:spPr bwMode="auto">
          <a:xfrm>
            <a:off x="4143375" y="4498975"/>
            <a:ext cx="1219200" cy="9144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6543675" y="2860675"/>
            <a:ext cx="1104900" cy="8382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5905500" y="3476625"/>
            <a:ext cx="1123950" cy="85725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5210175" y="4105275"/>
            <a:ext cx="1181100" cy="876300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>
            <a:off x="4791075" y="4721225"/>
            <a:ext cx="1003300" cy="692150"/>
          </a:xfrm>
          <a:prstGeom prst="cube">
            <a:avLst>
              <a:gd name="adj" fmla="val 5642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7115175" y="2851150"/>
            <a:ext cx="1190625" cy="898525"/>
          </a:xfrm>
          <a:prstGeom prst="cube">
            <a:avLst>
              <a:gd name="adj" fmla="val 682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496050" y="3486150"/>
            <a:ext cx="1171575" cy="885825"/>
          </a:xfrm>
          <a:prstGeom prst="cube">
            <a:avLst>
              <a:gd name="adj" fmla="val 6613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857875" y="4114800"/>
            <a:ext cx="1193800" cy="863600"/>
          </a:xfrm>
          <a:prstGeom prst="cube">
            <a:avLst>
              <a:gd name="adj" fmla="val 6599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3810" name="Text Box 16"/>
          <p:cNvSpPr txBox="1">
            <a:spLocks noChangeArrowheads="1"/>
          </p:cNvSpPr>
          <p:nvPr/>
        </p:nvSpPr>
        <p:spPr bwMode="auto">
          <a:xfrm>
            <a:off x="2819400" y="1981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Hoek in staandverband</a:t>
            </a:r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>
            <a:off x="5445125" y="4727575"/>
            <a:ext cx="1003300" cy="685800"/>
          </a:xfrm>
          <a:prstGeom prst="cube">
            <a:avLst>
              <a:gd name="adj" fmla="val 5648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1600200" y="4305300"/>
            <a:ext cx="1381125" cy="542925"/>
          </a:xfrm>
          <a:prstGeom prst="cube">
            <a:avLst>
              <a:gd name="adj" fmla="val 399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1323975" y="4562475"/>
            <a:ext cx="1438275" cy="523875"/>
          </a:xfrm>
          <a:prstGeom prst="cube">
            <a:avLst>
              <a:gd name="adj" fmla="val 399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2809875" y="4305300"/>
            <a:ext cx="1447800" cy="542925"/>
          </a:xfrm>
          <a:prstGeom prst="cube">
            <a:avLst>
              <a:gd name="adj" fmla="val 399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2581275" y="4562475"/>
            <a:ext cx="1438275" cy="523875"/>
          </a:xfrm>
          <a:prstGeom prst="cube">
            <a:avLst>
              <a:gd name="adj" fmla="val 399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6324600" y="3124200"/>
            <a:ext cx="1419225" cy="485775"/>
          </a:xfrm>
          <a:prstGeom prst="cube">
            <a:avLst>
              <a:gd name="adj" fmla="val 5098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12" name="AutoShape 40"/>
          <p:cNvSpPr>
            <a:spLocks noChangeArrowheads="1"/>
          </p:cNvSpPr>
          <p:nvPr/>
        </p:nvSpPr>
        <p:spPr bwMode="auto">
          <a:xfrm>
            <a:off x="6019800" y="3406775"/>
            <a:ext cx="1447800" cy="498475"/>
          </a:xfrm>
          <a:prstGeom prst="cube">
            <a:avLst>
              <a:gd name="adj" fmla="val 5305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11" name="AutoShape 39"/>
          <p:cNvSpPr>
            <a:spLocks noChangeArrowheads="1"/>
          </p:cNvSpPr>
          <p:nvPr/>
        </p:nvSpPr>
        <p:spPr bwMode="auto">
          <a:xfrm>
            <a:off x="5715000" y="3702050"/>
            <a:ext cx="1438275" cy="517525"/>
          </a:xfrm>
          <a:prstGeom prst="cube">
            <a:avLst>
              <a:gd name="adj" fmla="val 5305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5410200" y="4000500"/>
            <a:ext cx="1419225" cy="533400"/>
          </a:xfrm>
          <a:prstGeom prst="cube">
            <a:avLst>
              <a:gd name="adj" fmla="val 4940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>
            <a:off x="4067175" y="4295775"/>
            <a:ext cx="1552575" cy="542925"/>
          </a:xfrm>
          <a:prstGeom prst="cube">
            <a:avLst>
              <a:gd name="adj" fmla="val 4371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848100" y="4572000"/>
            <a:ext cx="1447800" cy="504825"/>
          </a:xfrm>
          <a:prstGeom prst="cube">
            <a:avLst>
              <a:gd name="adj" fmla="val 399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02" name="AutoShape 30"/>
          <p:cNvSpPr>
            <a:spLocks noChangeArrowheads="1"/>
          </p:cNvSpPr>
          <p:nvPr/>
        </p:nvSpPr>
        <p:spPr bwMode="auto">
          <a:xfrm>
            <a:off x="5435600" y="4302125"/>
            <a:ext cx="1095375" cy="504825"/>
          </a:xfrm>
          <a:prstGeom prst="cube">
            <a:avLst>
              <a:gd name="adj" fmla="val 4371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133975" y="4562475"/>
            <a:ext cx="1143000" cy="504825"/>
          </a:xfrm>
          <a:prstGeom prst="cube">
            <a:avLst>
              <a:gd name="adj" fmla="val 4371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8715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16589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0" grpId="0" animBg="1"/>
      <p:bldP spid="28701" grpId="0" animBg="1"/>
      <p:bldP spid="28698" grpId="0" animBg="1"/>
      <p:bldP spid="28699" grpId="0" animBg="1"/>
      <p:bldP spid="28696" grpId="0" animBg="1"/>
      <p:bldP spid="28695" grpId="0" animBg="1"/>
      <p:bldP spid="28690" grpId="0" animBg="1"/>
      <p:bldP spid="28691" grpId="0" animBg="1"/>
      <p:bldP spid="28692" grpId="0" animBg="1"/>
      <p:bldP spid="28693" grpId="0" animBg="1"/>
      <p:bldP spid="28689" grpId="0" animBg="1"/>
      <p:bldP spid="28674" grpId="0" animBg="1"/>
      <p:bldP spid="28675" grpId="0" animBg="1"/>
      <p:bldP spid="28697" grpId="0" animBg="1" autoUpdateAnimBg="0"/>
      <p:bldP spid="28707" grpId="0" animBg="1"/>
      <p:bldP spid="28708" grpId="0" animBg="1"/>
      <p:bldP spid="28705" grpId="0" animBg="1"/>
      <p:bldP spid="28706" grpId="0" animBg="1"/>
      <p:bldP spid="28713" grpId="0" animBg="1"/>
      <p:bldP spid="28712" grpId="0" animBg="1"/>
      <p:bldP spid="28711" grpId="0" animBg="1"/>
      <p:bldP spid="28710" grpId="0" animBg="1"/>
      <p:bldP spid="28704" grpId="0" animBg="1"/>
      <p:bldP spid="28679" grpId="0" animBg="1"/>
      <p:bldP spid="28702" grpId="0" animBg="1"/>
      <p:bldP spid="28678" grpId="0" animBg="1"/>
      <p:bldP spid="287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Hoeken in steensmuren</a:t>
            </a:r>
          </a:p>
        </p:txBody>
      </p:sp>
      <p:sp>
        <p:nvSpPr>
          <p:cNvPr id="5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482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20DA6AE-8617-4278-B2A0-23D7BAED3E72}" type="slidenum">
              <a:rPr lang="nl-NL" altLang="nl-NL" sz="900">
                <a:solidFill>
                  <a:schemeClr val="accent1"/>
                </a:solidFill>
              </a:rPr>
              <a:pPr algn="r"/>
              <a:t>19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34821" name="Text Box 18"/>
          <p:cNvSpPr txBox="1">
            <a:spLocks noChangeArrowheads="1"/>
          </p:cNvSpPr>
          <p:nvPr/>
        </p:nvSpPr>
        <p:spPr bwMode="auto">
          <a:xfrm>
            <a:off x="2819400" y="1981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Hoek in kruisverband</a:t>
            </a:r>
          </a:p>
        </p:txBody>
      </p:sp>
      <p:grpSp>
        <p:nvGrpSpPr>
          <p:cNvPr id="31778" name="Group 34"/>
          <p:cNvGrpSpPr>
            <a:grpSpLocks/>
          </p:cNvGrpSpPr>
          <p:nvPr/>
        </p:nvGrpSpPr>
        <p:grpSpPr bwMode="auto">
          <a:xfrm>
            <a:off x="1016000" y="3457575"/>
            <a:ext cx="7375525" cy="2587625"/>
            <a:chOff x="640" y="2178"/>
            <a:chExt cx="4646" cy="1630"/>
          </a:xfrm>
        </p:grpSpPr>
        <p:sp>
          <p:nvSpPr>
            <p:cNvPr id="34861" name="AutoShape 2"/>
            <p:cNvSpPr>
              <a:spLocks noChangeArrowheads="1"/>
            </p:cNvSpPr>
            <p:nvPr/>
          </p:nvSpPr>
          <p:spPr bwMode="auto">
            <a:xfrm>
              <a:off x="640" y="3224"/>
              <a:ext cx="768" cy="582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2" name="AutoShape 3"/>
            <p:cNvSpPr>
              <a:spLocks noChangeArrowheads="1"/>
            </p:cNvSpPr>
            <p:nvPr/>
          </p:nvSpPr>
          <p:spPr bwMode="auto">
            <a:xfrm>
              <a:off x="1040" y="3224"/>
              <a:ext cx="768" cy="580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3" name="AutoShape 4"/>
            <p:cNvSpPr>
              <a:spLocks noChangeArrowheads="1"/>
            </p:cNvSpPr>
            <p:nvPr/>
          </p:nvSpPr>
          <p:spPr bwMode="auto">
            <a:xfrm>
              <a:off x="1440" y="3232"/>
              <a:ext cx="768" cy="576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4" name="AutoShape 5"/>
            <p:cNvSpPr>
              <a:spLocks noChangeArrowheads="1"/>
            </p:cNvSpPr>
            <p:nvPr/>
          </p:nvSpPr>
          <p:spPr bwMode="auto">
            <a:xfrm>
              <a:off x="1848" y="3232"/>
              <a:ext cx="768" cy="576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5" name="AutoShape 6"/>
            <p:cNvSpPr>
              <a:spLocks noChangeArrowheads="1"/>
            </p:cNvSpPr>
            <p:nvPr/>
          </p:nvSpPr>
          <p:spPr bwMode="auto">
            <a:xfrm>
              <a:off x="2256" y="3224"/>
              <a:ext cx="768" cy="576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6" name="AutoShape 7"/>
            <p:cNvSpPr>
              <a:spLocks noChangeArrowheads="1"/>
            </p:cNvSpPr>
            <p:nvPr/>
          </p:nvSpPr>
          <p:spPr bwMode="auto">
            <a:xfrm>
              <a:off x="2664" y="3224"/>
              <a:ext cx="768" cy="576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7" name="AutoShape 8"/>
            <p:cNvSpPr>
              <a:spLocks noChangeArrowheads="1"/>
            </p:cNvSpPr>
            <p:nvPr/>
          </p:nvSpPr>
          <p:spPr bwMode="auto">
            <a:xfrm>
              <a:off x="4168" y="2192"/>
              <a:ext cx="696" cy="528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8" name="AutoShape 9"/>
            <p:cNvSpPr>
              <a:spLocks noChangeArrowheads="1"/>
            </p:cNvSpPr>
            <p:nvPr/>
          </p:nvSpPr>
          <p:spPr bwMode="auto">
            <a:xfrm>
              <a:off x="3774" y="2580"/>
              <a:ext cx="708" cy="540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9" name="AutoShape 10"/>
            <p:cNvSpPr>
              <a:spLocks noChangeArrowheads="1"/>
            </p:cNvSpPr>
            <p:nvPr/>
          </p:nvSpPr>
          <p:spPr bwMode="auto">
            <a:xfrm>
              <a:off x="3336" y="2976"/>
              <a:ext cx="744" cy="552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70" name="AutoShape 11"/>
            <p:cNvSpPr>
              <a:spLocks noChangeArrowheads="1"/>
            </p:cNvSpPr>
            <p:nvPr/>
          </p:nvSpPr>
          <p:spPr bwMode="auto">
            <a:xfrm>
              <a:off x="3072" y="3364"/>
              <a:ext cx="632" cy="436"/>
            </a:xfrm>
            <a:prstGeom prst="cube">
              <a:avLst>
                <a:gd name="adj" fmla="val 5642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71" name="AutoShape 12"/>
            <p:cNvSpPr>
              <a:spLocks noChangeArrowheads="1"/>
            </p:cNvSpPr>
            <p:nvPr/>
          </p:nvSpPr>
          <p:spPr bwMode="auto">
            <a:xfrm>
              <a:off x="4536" y="2178"/>
              <a:ext cx="750" cy="558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72" name="AutoShape 13"/>
            <p:cNvSpPr>
              <a:spLocks noChangeArrowheads="1"/>
            </p:cNvSpPr>
            <p:nvPr/>
          </p:nvSpPr>
          <p:spPr bwMode="auto">
            <a:xfrm>
              <a:off x="4146" y="2586"/>
              <a:ext cx="738" cy="558"/>
            </a:xfrm>
            <a:prstGeom prst="cube">
              <a:avLst>
                <a:gd name="adj" fmla="val 6613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73" name="AutoShape 14"/>
            <p:cNvSpPr>
              <a:spLocks noChangeArrowheads="1"/>
            </p:cNvSpPr>
            <p:nvPr/>
          </p:nvSpPr>
          <p:spPr bwMode="auto">
            <a:xfrm>
              <a:off x="3736" y="2982"/>
              <a:ext cx="752" cy="544"/>
            </a:xfrm>
            <a:prstGeom prst="cube">
              <a:avLst>
                <a:gd name="adj" fmla="val 6599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74" name="AutoShape 19"/>
            <p:cNvSpPr>
              <a:spLocks noChangeArrowheads="1"/>
            </p:cNvSpPr>
            <p:nvPr/>
          </p:nvSpPr>
          <p:spPr bwMode="auto">
            <a:xfrm>
              <a:off x="3484" y="3368"/>
              <a:ext cx="632" cy="432"/>
            </a:xfrm>
            <a:prstGeom prst="cube">
              <a:avLst>
                <a:gd name="adj" fmla="val 5648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grpSp>
        <p:nvGrpSpPr>
          <p:cNvPr id="31797" name="Group 53"/>
          <p:cNvGrpSpPr>
            <a:grpSpLocks/>
          </p:cNvGrpSpPr>
          <p:nvPr/>
        </p:nvGrpSpPr>
        <p:grpSpPr bwMode="auto">
          <a:xfrm>
            <a:off x="1419225" y="3648075"/>
            <a:ext cx="6496050" cy="2047875"/>
            <a:chOff x="882" y="2298"/>
            <a:chExt cx="4092" cy="1290"/>
          </a:xfrm>
        </p:grpSpPr>
        <p:sp>
          <p:nvSpPr>
            <p:cNvPr id="34849" name="AutoShape 24"/>
            <p:cNvSpPr>
              <a:spLocks noChangeArrowheads="1"/>
            </p:cNvSpPr>
            <p:nvPr/>
          </p:nvSpPr>
          <p:spPr bwMode="auto">
            <a:xfrm>
              <a:off x="4104" y="2298"/>
              <a:ext cx="870" cy="324"/>
            </a:xfrm>
            <a:prstGeom prst="cube">
              <a:avLst>
                <a:gd name="adj" fmla="val 56792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0" name="AutoShape 20"/>
            <p:cNvSpPr>
              <a:spLocks noChangeArrowheads="1"/>
            </p:cNvSpPr>
            <p:nvPr/>
          </p:nvSpPr>
          <p:spPr bwMode="auto">
            <a:xfrm>
              <a:off x="1056" y="3096"/>
              <a:ext cx="870" cy="342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1" name="AutoShape 21"/>
            <p:cNvSpPr>
              <a:spLocks noChangeArrowheads="1"/>
            </p:cNvSpPr>
            <p:nvPr/>
          </p:nvSpPr>
          <p:spPr bwMode="auto">
            <a:xfrm>
              <a:off x="882" y="3258"/>
              <a:ext cx="906" cy="330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2" name="AutoShape 22"/>
            <p:cNvSpPr>
              <a:spLocks noChangeArrowheads="1"/>
            </p:cNvSpPr>
            <p:nvPr/>
          </p:nvSpPr>
          <p:spPr bwMode="auto">
            <a:xfrm>
              <a:off x="1818" y="3096"/>
              <a:ext cx="912" cy="342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3" name="AutoShape 23"/>
            <p:cNvSpPr>
              <a:spLocks noChangeArrowheads="1"/>
            </p:cNvSpPr>
            <p:nvPr/>
          </p:nvSpPr>
          <p:spPr bwMode="auto">
            <a:xfrm>
              <a:off x="1674" y="3258"/>
              <a:ext cx="906" cy="330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4" name="AutoShape 25"/>
            <p:cNvSpPr>
              <a:spLocks noChangeArrowheads="1"/>
            </p:cNvSpPr>
            <p:nvPr/>
          </p:nvSpPr>
          <p:spPr bwMode="auto">
            <a:xfrm>
              <a:off x="3900" y="2502"/>
              <a:ext cx="858" cy="330"/>
            </a:xfrm>
            <a:prstGeom prst="cube">
              <a:avLst>
                <a:gd name="adj" fmla="val 5305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5" name="AutoShape 26"/>
            <p:cNvSpPr>
              <a:spLocks noChangeArrowheads="1"/>
            </p:cNvSpPr>
            <p:nvPr/>
          </p:nvSpPr>
          <p:spPr bwMode="auto">
            <a:xfrm>
              <a:off x="3672" y="2694"/>
              <a:ext cx="888" cy="342"/>
            </a:xfrm>
            <a:prstGeom prst="cube">
              <a:avLst>
                <a:gd name="adj" fmla="val 5305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6" name="AutoShape 27"/>
            <p:cNvSpPr>
              <a:spLocks noChangeArrowheads="1"/>
            </p:cNvSpPr>
            <p:nvPr/>
          </p:nvSpPr>
          <p:spPr bwMode="auto">
            <a:xfrm>
              <a:off x="3450" y="2904"/>
              <a:ext cx="900" cy="336"/>
            </a:xfrm>
            <a:prstGeom prst="cube">
              <a:avLst>
                <a:gd name="adj" fmla="val 4940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7" name="AutoShape 28"/>
            <p:cNvSpPr>
              <a:spLocks noChangeArrowheads="1"/>
            </p:cNvSpPr>
            <p:nvPr/>
          </p:nvSpPr>
          <p:spPr bwMode="auto">
            <a:xfrm>
              <a:off x="2610" y="3090"/>
              <a:ext cx="978" cy="342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8" name="AutoShape 29"/>
            <p:cNvSpPr>
              <a:spLocks noChangeArrowheads="1"/>
            </p:cNvSpPr>
            <p:nvPr/>
          </p:nvSpPr>
          <p:spPr bwMode="auto">
            <a:xfrm>
              <a:off x="2472" y="3264"/>
              <a:ext cx="912" cy="318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59" name="AutoShape 30"/>
            <p:cNvSpPr>
              <a:spLocks noChangeArrowheads="1"/>
            </p:cNvSpPr>
            <p:nvPr/>
          </p:nvSpPr>
          <p:spPr bwMode="auto">
            <a:xfrm>
              <a:off x="3472" y="3094"/>
              <a:ext cx="690" cy="318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60" name="AutoShape 31"/>
            <p:cNvSpPr>
              <a:spLocks noChangeArrowheads="1"/>
            </p:cNvSpPr>
            <p:nvPr/>
          </p:nvSpPr>
          <p:spPr bwMode="auto">
            <a:xfrm>
              <a:off x="3282" y="3258"/>
              <a:ext cx="720" cy="318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grpSp>
        <p:nvGrpSpPr>
          <p:cNvPr id="31804" name="Group 60"/>
          <p:cNvGrpSpPr>
            <a:grpSpLocks/>
          </p:cNvGrpSpPr>
          <p:nvPr/>
        </p:nvGrpSpPr>
        <p:grpSpPr bwMode="auto">
          <a:xfrm>
            <a:off x="1562100" y="3121025"/>
            <a:ext cx="6491288" cy="2206625"/>
            <a:chOff x="954" y="1974"/>
            <a:chExt cx="4089" cy="1390"/>
          </a:xfrm>
        </p:grpSpPr>
        <p:sp>
          <p:nvSpPr>
            <p:cNvPr id="34837" name="AutoShape 37"/>
            <p:cNvSpPr>
              <a:spLocks noChangeArrowheads="1"/>
            </p:cNvSpPr>
            <p:nvPr/>
          </p:nvSpPr>
          <p:spPr bwMode="auto">
            <a:xfrm>
              <a:off x="954" y="2777"/>
              <a:ext cx="785" cy="583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8" name="AutoShape 38"/>
            <p:cNvSpPr>
              <a:spLocks noChangeArrowheads="1"/>
            </p:cNvSpPr>
            <p:nvPr/>
          </p:nvSpPr>
          <p:spPr bwMode="auto">
            <a:xfrm>
              <a:off x="1363" y="2786"/>
              <a:ext cx="785" cy="578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9" name="AutoShape 39"/>
            <p:cNvSpPr>
              <a:spLocks noChangeArrowheads="1"/>
            </p:cNvSpPr>
            <p:nvPr/>
          </p:nvSpPr>
          <p:spPr bwMode="auto">
            <a:xfrm>
              <a:off x="1780" y="2780"/>
              <a:ext cx="785" cy="578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0" name="AutoShape 40"/>
            <p:cNvSpPr>
              <a:spLocks noChangeArrowheads="1"/>
            </p:cNvSpPr>
            <p:nvPr/>
          </p:nvSpPr>
          <p:spPr bwMode="auto">
            <a:xfrm>
              <a:off x="2197" y="2783"/>
              <a:ext cx="785" cy="579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1" name="AutoShape 41"/>
            <p:cNvSpPr>
              <a:spLocks noChangeArrowheads="1"/>
            </p:cNvSpPr>
            <p:nvPr/>
          </p:nvSpPr>
          <p:spPr bwMode="auto">
            <a:xfrm>
              <a:off x="2614" y="2783"/>
              <a:ext cx="785" cy="579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2" name="AutoShape 43"/>
            <p:cNvSpPr>
              <a:spLocks noChangeArrowheads="1"/>
            </p:cNvSpPr>
            <p:nvPr/>
          </p:nvSpPr>
          <p:spPr bwMode="auto">
            <a:xfrm>
              <a:off x="3921" y="1974"/>
              <a:ext cx="723" cy="542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3" name="AutoShape 44"/>
            <p:cNvSpPr>
              <a:spLocks noChangeArrowheads="1"/>
            </p:cNvSpPr>
            <p:nvPr/>
          </p:nvSpPr>
          <p:spPr bwMode="auto">
            <a:xfrm>
              <a:off x="3455" y="2372"/>
              <a:ext cx="760" cy="554"/>
            </a:xfrm>
            <a:prstGeom prst="cube">
              <a:avLst>
                <a:gd name="adj" fmla="val 6823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4" name="AutoShape 47"/>
            <p:cNvSpPr>
              <a:spLocks noChangeArrowheads="1"/>
            </p:cNvSpPr>
            <p:nvPr/>
          </p:nvSpPr>
          <p:spPr bwMode="auto">
            <a:xfrm>
              <a:off x="4289" y="1986"/>
              <a:ext cx="754" cy="561"/>
            </a:xfrm>
            <a:prstGeom prst="cube">
              <a:avLst>
                <a:gd name="adj" fmla="val 6613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5" name="AutoShape 48"/>
            <p:cNvSpPr>
              <a:spLocks noChangeArrowheads="1"/>
            </p:cNvSpPr>
            <p:nvPr/>
          </p:nvSpPr>
          <p:spPr bwMode="auto">
            <a:xfrm>
              <a:off x="3870" y="2384"/>
              <a:ext cx="768" cy="546"/>
            </a:xfrm>
            <a:prstGeom prst="cube">
              <a:avLst>
                <a:gd name="adj" fmla="val 6599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6" name="AutoShape 50"/>
            <p:cNvSpPr>
              <a:spLocks noChangeArrowheads="1"/>
            </p:cNvSpPr>
            <p:nvPr/>
          </p:nvSpPr>
          <p:spPr bwMode="auto">
            <a:xfrm>
              <a:off x="3300" y="2770"/>
              <a:ext cx="956" cy="331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7" name="AutoShape 45"/>
            <p:cNvSpPr>
              <a:spLocks noChangeArrowheads="1"/>
            </p:cNvSpPr>
            <p:nvPr/>
          </p:nvSpPr>
          <p:spPr bwMode="auto">
            <a:xfrm>
              <a:off x="3024" y="2924"/>
              <a:ext cx="646" cy="438"/>
            </a:xfrm>
            <a:prstGeom prst="cube">
              <a:avLst>
                <a:gd name="adj" fmla="val 5642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48" name="AutoShape 49"/>
            <p:cNvSpPr>
              <a:spLocks noChangeArrowheads="1"/>
            </p:cNvSpPr>
            <p:nvPr/>
          </p:nvSpPr>
          <p:spPr bwMode="auto">
            <a:xfrm>
              <a:off x="3445" y="2928"/>
              <a:ext cx="646" cy="434"/>
            </a:xfrm>
            <a:prstGeom prst="cube">
              <a:avLst>
                <a:gd name="adj" fmla="val 5648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31803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31820" name="Group 76"/>
          <p:cNvGrpSpPr>
            <a:grpSpLocks/>
          </p:cNvGrpSpPr>
          <p:nvPr/>
        </p:nvGrpSpPr>
        <p:grpSpPr bwMode="auto">
          <a:xfrm>
            <a:off x="2028825" y="3352800"/>
            <a:ext cx="5514975" cy="1647825"/>
            <a:chOff x="1272" y="2112"/>
            <a:chExt cx="3474" cy="1038"/>
          </a:xfrm>
        </p:grpSpPr>
        <p:sp>
          <p:nvSpPr>
            <p:cNvPr id="34827" name="AutoShape 65"/>
            <p:cNvSpPr>
              <a:spLocks noChangeArrowheads="1"/>
            </p:cNvSpPr>
            <p:nvPr/>
          </p:nvSpPr>
          <p:spPr bwMode="auto">
            <a:xfrm>
              <a:off x="1422" y="2658"/>
              <a:ext cx="912" cy="342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28" name="AutoShape 66"/>
            <p:cNvSpPr>
              <a:spLocks noChangeArrowheads="1"/>
            </p:cNvSpPr>
            <p:nvPr/>
          </p:nvSpPr>
          <p:spPr bwMode="auto">
            <a:xfrm>
              <a:off x="1272" y="2820"/>
              <a:ext cx="906" cy="330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29" name="AutoShape 67"/>
            <p:cNvSpPr>
              <a:spLocks noChangeArrowheads="1"/>
            </p:cNvSpPr>
            <p:nvPr/>
          </p:nvSpPr>
          <p:spPr bwMode="auto">
            <a:xfrm>
              <a:off x="3822" y="2112"/>
              <a:ext cx="924" cy="300"/>
            </a:xfrm>
            <a:prstGeom prst="cube">
              <a:avLst>
                <a:gd name="adj" fmla="val 5305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0" name="AutoShape 68"/>
            <p:cNvSpPr>
              <a:spLocks noChangeArrowheads="1"/>
            </p:cNvSpPr>
            <p:nvPr/>
          </p:nvSpPr>
          <p:spPr bwMode="auto">
            <a:xfrm>
              <a:off x="3636" y="2298"/>
              <a:ext cx="918" cy="306"/>
            </a:xfrm>
            <a:prstGeom prst="cube">
              <a:avLst>
                <a:gd name="adj" fmla="val 5305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1" name="AutoShape 69"/>
            <p:cNvSpPr>
              <a:spLocks noChangeArrowheads="1"/>
            </p:cNvSpPr>
            <p:nvPr/>
          </p:nvSpPr>
          <p:spPr bwMode="auto">
            <a:xfrm>
              <a:off x="3468" y="2478"/>
              <a:ext cx="888" cy="318"/>
            </a:xfrm>
            <a:prstGeom prst="cube">
              <a:avLst>
                <a:gd name="adj" fmla="val 4940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2" name="AutoShape 70"/>
            <p:cNvSpPr>
              <a:spLocks noChangeArrowheads="1"/>
            </p:cNvSpPr>
            <p:nvPr/>
          </p:nvSpPr>
          <p:spPr bwMode="auto">
            <a:xfrm>
              <a:off x="2220" y="2652"/>
              <a:ext cx="930" cy="342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3" name="AutoShape 71"/>
            <p:cNvSpPr>
              <a:spLocks noChangeArrowheads="1"/>
            </p:cNvSpPr>
            <p:nvPr/>
          </p:nvSpPr>
          <p:spPr bwMode="auto">
            <a:xfrm>
              <a:off x="2070" y="2826"/>
              <a:ext cx="912" cy="318"/>
            </a:xfrm>
            <a:prstGeom prst="cube">
              <a:avLst>
                <a:gd name="adj" fmla="val 3993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4" name="AutoShape 36"/>
            <p:cNvSpPr>
              <a:spLocks noChangeArrowheads="1"/>
            </p:cNvSpPr>
            <p:nvPr/>
          </p:nvSpPr>
          <p:spPr bwMode="auto">
            <a:xfrm>
              <a:off x="2886" y="2652"/>
              <a:ext cx="660" cy="486"/>
            </a:xfrm>
            <a:prstGeom prst="cube">
              <a:avLst>
                <a:gd name="adj" fmla="val 59722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5" name="AutoShape 72"/>
            <p:cNvSpPr>
              <a:spLocks noChangeArrowheads="1"/>
            </p:cNvSpPr>
            <p:nvPr/>
          </p:nvSpPr>
          <p:spPr bwMode="auto">
            <a:xfrm>
              <a:off x="3448" y="2656"/>
              <a:ext cx="720" cy="318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34836" name="AutoShape 73"/>
            <p:cNvSpPr>
              <a:spLocks noChangeArrowheads="1"/>
            </p:cNvSpPr>
            <p:nvPr/>
          </p:nvSpPr>
          <p:spPr bwMode="auto">
            <a:xfrm>
              <a:off x="3276" y="2820"/>
              <a:ext cx="720" cy="318"/>
            </a:xfrm>
            <a:prstGeom prst="cube">
              <a:avLst>
                <a:gd name="adj" fmla="val 4371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</p:spTree>
    <p:extLst>
      <p:ext uri="{BB962C8B-B14F-4D97-AF65-F5344CB8AC3E}">
        <p14:creationId xmlns:p14="http://schemas.microsoft.com/office/powerpoint/2010/main" val="19876622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Metselverbanden</a:t>
            </a:r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614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904AE04-2E2E-4FE1-87A6-FA2F0546FD13}" type="slidenum">
              <a:rPr lang="nl-NL" altLang="nl-NL" sz="900">
                <a:solidFill>
                  <a:schemeClr val="accent1"/>
                </a:solidFill>
              </a:rPr>
              <a:pPr algn="r"/>
              <a:t>2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30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dirty="0"/>
              <a:t>In deze presentatie wordt een overzicht gegeven van de meest gebruikelijke metselverbanden voor halfsteensmuren en voor </a:t>
            </a:r>
            <a:r>
              <a:rPr lang="nl-NL" altLang="nl-NL" dirty="0" err="1"/>
              <a:t>steensmuren</a:t>
            </a:r>
            <a:r>
              <a:rPr lang="nl-NL" altLang="nl-NL" dirty="0"/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dirty="0"/>
              <a:t>Via animatie wordt duidelijk gemaakt hoe deze verbanden worden opgebouwd.</a:t>
            </a:r>
          </a:p>
        </p:txBody>
      </p:sp>
      <p:grpSp>
        <p:nvGrpSpPr>
          <p:cNvPr id="6150" name="Group 11"/>
          <p:cNvGrpSpPr>
            <a:grpSpLocks/>
          </p:cNvGrpSpPr>
          <p:nvPr/>
        </p:nvGrpSpPr>
        <p:grpSpPr bwMode="auto">
          <a:xfrm>
            <a:off x="2532063" y="2074863"/>
            <a:ext cx="9144000" cy="0"/>
            <a:chOff x="0" y="0"/>
            <a:chExt cx="5760" cy="0"/>
          </a:xfrm>
        </p:grpSpPr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0"/>
            </a:xfrm>
            <a:prstGeom prst="rect">
              <a:avLst/>
            </a:prstGeom>
            <a:solidFill>
              <a:srgbClr val="CC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615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0"/>
            </a:xfrm>
            <a:prstGeom prst="rect">
              <a:avLst/>
            </a:prstGeom>
            <a:solidFill>
              <a:srgbClr val="CC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2663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152" name="Freeform 13"/>
          <p:cNvSpPr>
            <a:spLocks/>
          </p:cNvSpPr>
          <p:nvPr/>
        </p:nvSpPr>
        <p:spPr bwMode="auto">
          <a:xfrm>
            <a:off x="295275" y="1676400"/>
            <a:ext cx="7943850" cy="31750"/>
          </a:xfrm>
          <a:custGeom>
            <a:avLst/>
            <a:gdLst>
              <a:gd name="T0" fmla="*/ 0 w 5004"/>
              <a:gd name="T1" fmla="*/ 30163 h 20"/>
              <a:gd name="T2" fmla="*/ 7942263 w 5004"/>
              <a:gd name="T3" fmla="*/ 30163 h 20"/>
              <a:gd name="T4" fmla="*/ 7942263 w 5004"/>
              <a:gd name="T5" fmla="*/ 0 h 20"/>
              <a:gd name="T6" fmla="*/ 0 w 5004"/>
              <a:gd name="T7" fmla="*/ 0 h 20"/>
              <a:gd name="T8" fmla="*/ 0 w 5004"/>
              <a:gd name="T9" fmla="*/ 30163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04" h="20">
                <a:moveTo>
                  <a:pt x="0" y="19"/>
                </a:moveTo>
                <a:lnTo>
                  <a:pt x="5003" y="19"/>
                </a:lnTo>
                <a:lnTo>
                  <a:pt x="5003" y="0"/>
                </a:lnTo>
                <a:lnTo>
                  <a:pt x="0" y="0"/>
                </a:lnTo>
                <a:lnTo>
                  <a:pt x="0" y="19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3" name="Freeform 14"/>
          <p:cNvSpPr>
            <a:spLocks/>
          </p:cNvSpPr>
          <p:nvPr/>
        </p:nvSpPr>
        <p:spPr bwMode="auto">
          <a:xfrm>
            <a:off x="261938" y="1643063"/>
            <a:ext cx="8008937" cy="98425"/>
          </a:xfrm>
          <a:custGeom>
            <a:avLst/>
            <a:gdLst>
              <a:gd name="T0" fmla="*/ 0 w 5045"/>
              <a:gd name="T1" fmla="*/ 96838 h 62"/>
              <a:gd name="T2" fmla="*/ 8007350 w 5045"/>
              <a:gd name="T3" fmla="*/ 96838 h 62"/>
              <a:gd name="T4" fmla="*/ 8007350 w 5045"/>
              <a:gd name="T5" fmla="*/ 0 h 62"/>
              <a:gd name="T6" fmla="*/ 7975600 w 5045"/>
              <a:gd name="T7" fmla="*/ 33338 h 62"/>
              <a:gd name="T8" fmla="*/ 7975600 w 5045"/>
              <a:gd name="T9" fmla="*/ 63500 h 62"/>
              <a:gd name="T10" fmla="*/ 33337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5044" y="61"/>
                </a:lnTo>
                <a:lnTo>
                  <a:pt x="5044" y="0"/>
                </a:lnTo>
                <a:lnTo>
                  <a:pt x="5024" y="21"/>
                </a:lnTo>
                <a:lnTo>
                  <a:pt x="5024" y="40"/>
                </a:lnTo>
                <a:lnTo>
                  <a:pt x="21" y="40"/>
                </a:lnTo>
                <a:lnTo>
                  <a:pt x="0" y="61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4" name="Freeform 15"/>
          <p:cNvSpPr>
            <a:spLocks/>
          </p:cNvSpPr>
          <p:nvPr/>
        </p:nvSpPr>
        <p:spPr bwMode="auto">
          <a:xfrm>
            <a:off x="261938" y="1643063"/>
            <a:ext cx="8008937" cy="98425"/>
          </a:xfrm>
          <a:custGeom>
            <a:avLst/>
            <a:gdLst>
              <a:gd name="T0" fmla="*/ 0 w 5045"/>
              <a:gd name="T1" fmla="*/ 96838 h 62"/>
              <a:gd name="T2" fmla="*/ 0 w 5045"/>
              <a:gd name="T3" fmla="*/ 0 h 62"/>
              <a:gd name="T4" fmla="*/ 8007350 w 5045"/>
              <a:gd name="T5" fmla="*/ 0 h 62"/>
              <a:gd name="T6" fmla="*/ 7975600 w 5045"/>
              <a:gd name="T7" fmla="*/ 33338 h 62"/>
              <a:gd name="T8" fmla="*/ 33337 w 5045"/>
              <a:gd name="T9" fmla="*/ 33338 h 62"/>
              <a:gd name="T10" fmla="*/ 33337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0" y="0"/>
                </a:lnTo>
                <a:lnTo>
                  <a:pt x="5044" y="0"/>
                </a:lnTo>
                <a:lnTo>
                  <a:pt x="5024" y="21"/>
                </a:lnTo>
                <a:lnTo>
                  <a:pt x="21" y="21"/>
                </a:lnTo>
                <a:lnTo>
                  <a:pt x="21" y="40"/>
                </a:lnTo>
                <a:lnTo>
                  <a:pt x="0" y="61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685800" y="47244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De dia’s worden automatisch vertoond. Klik pas op         als deze verschijnt. </a:t>
            </a:r>
          </a:p>
        </p:txBody>
      </p:sp>
      <p:sp>
        <p:nvSpPr>
          <p:cNvPr id="26641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800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3139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nimBg="1"/>
      <p:bldP spid="266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685800"/>
          </a:xfrm>
        </p:spPr>
        <p:txBody>
          <a:bodyPr anchor="ctr">
            <a:normAutofit fontScale="90000"/>
          </a:bodyPr>
          <a:lstStyle/>
          <a:p>
            <a:r>
              <a:rPr lang="nl-NL" altLang="nl-NL" sz="4400" smtClean="0"/>
              <a:t>Hoek in staandverband</a:t>
            </a:r>
          </a:p>
        </p:txBody>
      </p:sp>
      <p:sp>
        <p:nvSpPr>
          <p:cNvPr id="4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5844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FAD7B1D-E993-475C-8F2A-3099ECC3856F}" type="slidenum">
              <a:rPr lang="nl-NL" altLang="nl-NL" sz="900">
                <a:solidFill>
                  <a:schemeClr val="accent1"/>
                </a:solidFill>
              </a:rPr>
              <a:pPr algn="r"/>
              <a:t>20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grpSp>
        <p:nvGrpSpPr>
          <p:cNvPr id="34931" name="Group 115"/>
          <p:cNvGrpSpPr>
            <a:grpSpLocks/>
          </p:cNvGrpSpPr>
          <p:nvPr/>
        </p:nvGrpSpPr>
        <p:grpSpPr bwMode="auto">
          <a:xfrm>
            <a:off x="733425" y="1524000"/>
            <a:ext cx="5089525" cy="1922463"/>
            <a:chOff x="462" y="960"/>
            <a:chExt cx="3206" cy="1211"/>
          </a:xfrm>
        </p:grpSpPr>
        <p:sp>
          <p:nvSpPr>
            <p:cNvPr id="35872" name="Freeform 11"/>
            <p:cNvSpPr>
              <a:spLocks/>
            </p:cNvSpPr>
            <p:nvPr/>
          </p:nvSpPr>
          <p:spPr bwMode="auto">
            <a:xfrm>
              <a:off x="462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3" name="Freeform 13"/>
            <p:cNvSpPr>
              <a:spLocks/>
            </p:cNvSpPr>
            <p:nvPr/>
          </p:nvSpPr>
          <p:spPr bwMode="auto">
            <a:xfrm>
              <a:off x="828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4" name="Freeform 73"/>
            <p:cNvSpPr>
              <a:spLocks/>
            </p:cNvSpPr>
            <p:nvPr/>
          </p:nvSpPr>
          <p:spPr bwMode="auto">
            <a:xfrm>
              <a:off x="1326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5" name="Freeform 74"/>
            <p:cNvSpPr>
              <a:spLocks/>
            </p:cNvSpPr>
            <p:nvPr/>
          </p:nvSpPr>
          <p:spPr bwMode="auto">
            <a:xfrm>
              <a:off x="1824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6" name="Freeform 75"/>
            <p:cNvSpPr>
              <a:spLocks/>
            </p:cNvSpPr>
            <p:nvPr/>
          </p:nvSpPr>
          <p:spPr bwMode="auto">
            <a:xfrm>
              <a:off x="23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7" name="Freeform 76"/>
            <p:cNvSpPr>
              <a:spLocks/>
            </p:cNvSpPr>
            <p:nvPr/>
          </p:nvSpPr>
          <p:spPr bwMode="auto">
            <a:xfrm>
              <a:off x="28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8" name="Freeform 77"/>
            <p:cNvSpPr>
              <a:spLocks/>
            </p:cNvSpPr>
            <p:nvPr/>
          </p:nvSpPr>
          <p:spPr bwMode="auto">
            <a:xfrm>
              <a:off x="3318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9" name="Freeform 78"/>
            <p:cNvSpPr>
              <a:spLocks/>
            </p:cNvSpPr>
            <p:nvPr/>
          </p:nvSpPr>
          <p:spPr bwMode="auto">
            <a:xfrm>
              <a:off x="462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0" name="Freeform 79"/>
            <p:cNvSpPr>
              <a:spLocks/>
            </p:cNvSpPr>
            <p:nvPr/>
          </p:nvSpPr>
          <p:spPr bwMode="auto">
            <a:xfrm>
              <a:off x="828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1" name="Freeform 80"/>
            <p:cNvSpPr>
              <a:spLocks/>
            </p:cNvSpPr>
            <p:nvPr/>
          </p:nvSpPr>
          <p:spPr bwMode="auto">
            <a:xfrm>
              <a:off x="1326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2" name="Freeform 81"/>
            <p:cNvSpPr>
              <a:spLocks/>
            </p:cNvSpPr>
            <p:nvPr/>
          </p:nvSpPr>
          <p:spPr bwMode="auto">
            <a:xfrm>
              <a:off x="1824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3" name="Freeform 82"/>
            <p:cNvSpPr>
              <a:spLocks/>
            </p:cNvSpPr>
            <p:nvPr/>
          </p:nvSpPr>
          <p:spPr bwMode="auto">
            <a:xfrm>
              <a:off x="23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4" name="Freeform 83"/>
            <p:cNvSpPr>
              <a:spLocks/>
            </p:cNvSpPr>
            <p:nvPr/>
          </p:nvSpPr>
          <p:spPr bwMode="auto">
            <a:xfrm>
              <a:off x="28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5" name="Freeform 84"/>
            <p:cNvSpPr>
              <a:spLocks/>
            </p:cNvSpPr>
            <p:nvPr/>
          </p:nvSpPr>
          <p:spPr bwMode="auto">
            <a:xfrm>
              <a:off x="3318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6" name="Freeform 97"/>
            <p:cNvSpPr>
              <a:spLocks/>
            </p:cNvSpPr>
            <p:nvPr/>
          </p:nvSpPr>
          <p:spPr bwMode="auto">
            <a:xfrm>
              <a:off x="3186" y="1452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7" name="Freeform 99"/>
            <p:cNvSpPr>
              <a:spLocks/>
            </p:cNvSpPr>
            <p:nvPr/>
          </p:nvSpPr>
          <p:spPr bwMode="auto">
            <a:xfrm>
              <a:off x="3186" y="1698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88" name="Freeform 100"/>
            <p:cNvSpPr>
              <a:spLocks/>
            </p:cNvSpPr>
            <p:nvPr/>
          </p:nvSpPr>
          <p:spPr bwMode="auto">
            <a:xfrm>
              <a:off x="3192" y="1944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34930" name="Group 114"/>
          <p:cNvGrpSpPr>
            <a:grpSpLocks/>
          </p:cNvGrpSpPr>
          <p:nvPr/>
        </p:nvGrpSpPr>
        <p:grpSpPr bwMode="auto">
          <a:xfrm>
            <a:off x="742950" y="3962400"/>
            <a:ext cx="5075238" cy="1898650"/>
            <a:chOff x="468" y="2496"/>
            <a:chExt cx="3197" cy="1196"/>
          </a:xfrm>
        </p:grpSpPr>
        <p:sp>
          <p:nvSpPr>
            <p:cNvPr id="35855" name="Freeform 51"/>
            <p:cNvSpPr>
              <a:spLocks/>
            </p:cNvSpPr>
            <p:nvPr/>
          </p:nvSpPr>
          <p:spPr bwMode="auto">
            <a:xfrm>
              <a:off x="46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56" name="Freeform 85"/>
            <p:cNvSpPr>
              <a:spLocks/>
            </p:cNvSpPr>
            <p:nvPr/>
          </p:nvSpPr>
          <p:spPr bwMode="auto">
            <a:xfrm>
              <a:off x="72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57" name="Freeform 86"/>
            <p:cNvSpPr>
              <a:spLocks/>
            </p:cNvSpPr>
            <p:nvPr/>
          </p:nvSpPr>
          <p:spPr bwMode="auto">
            <a:xfrm>
              <a:off x="972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58" name="Freeform 87"/>
            <p:cNvSpPr>
              <a:spLocks/>
            </p:cNvSpPr>
            <p:nvPr/>
          </p:nvSpPr>
          <p:spPr bwMode="auto">
            <a:xfrm>
              <a:off x="2946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59" name="Freeform 88"/>
            <p:cNvSpPr>
              <a:spLocks/>
            </p:cNvSpPr>
            <p:nvPr/>
          </p:nvSpPr>
          <p:spPr bwMode="auto">
            <a:xfrm>
              <a:off x="270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0" name="Freeform 89"/>
            <p:cNvSpPr>
              <a:spLocks/>
            </p:cNvSpPr>
            <p:nvPr/>
          </p:nvSpPr>
          <p:spPr bwMode="auto">
            <a:xfrm>
              <a:off x="245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1" name="Freeform 90"/>
            <p:cNvSpPr>
              <a:spLocks/>
            </p:cNvSpPr>
            <p:nvPr/>
          </p:nvSpPr>
          <p:spPr bwMode="auto">
            <a:xfrm>
              <a:off x="121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2" name="Freeform 91"/>
            <p:cNvSpPr>
              <a:spLocks/>
            </p:cNvSpPr>
            <p:nvPr/>
          </p:nvSpPr>
          <p:spPr bwMode="auto">
            <a:xfrm>
              <a:off x="146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3" name="Freeform 92"/>
            <p:cNvSpPr>
              <a:spLocks/>
            </p:cNvSpPr>
            <p:nvPr/>
          </p:nvSpPr>
          <p:spPr bwMode="auto">
            <a:xfrm>
              <a:off x="1716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4" name="Freeform 93"/>
            <p:cNvSpPr>
              <a:spLocks/>
            </p:cNvSpPr>
            <p:nvPr/>
          </p:nvSpPr>
          <p:spPr bwMode="auto">
            <a:xfrm>
              <a:off x="1962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5" name="Freeform 94"/>
            <p:cNvSpPr>
              <a:spLocks/>
            </p:cNvSpPr>
            <p:nvPr/>
          </p:nvSpPr>
          <p:spPr bwMode="auto">
            <a:xfrm>
              <a:off x="220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6" name="Freeform 95"/>
            <p:cNvSpPr>
              <a:spLocks/>
            </p:cNvSpPr>
            <p:nvPr/>
          </p:nvSpPr>
          <p:spPr bwMode="auto">
            <a:xfrm>
              <a:off x="3438" y="2496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7" name="Freeform 96"/>
            <p:cNvSpPr>
              <a:spLocks/>
            </p:cNvSpPr>
            <p:nvPr/>
          </p:nvSpPr>
          <p:spPr bwMode="auto">
            <a:xfrm>
              <a:off x="3192" y="2496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8" name="Freeform 102"/>
            <p:cNvSpPr>
              <a:spLocks/>
            </p:cNvSpPr>
            <p:nvPr/>
          </p:nvSpPr>
          <p:spPr bwMode="auto">
            <a:xfrm>
              <a:off x="3438" y="3352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69" name="Freeform 103"/>
            <p:cNvSpPr>
              <a:spLocks/>
            </p:cNvSpPr>
            <p:nvPr/>
          </p:nvSpPr>
          <p:spPr bwMode="auto">
            <a:xfrm>
              <a:off x="3192" y="2854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0" name="Freeform 104"/>
            <p:cNvSpPr>
              <a:spLocks/>
            </p:cNvSpPr>
            <p:nvPr/>
          </p:nvSpPr>
          <p:spPr bwMode="auto">
            <a:xfrm>
              <a:off x="3438" y="2854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5871" name="Freeform 105"/>
            <p:cNvSpPr>
              <a:spLocks/>
            </p:cNvSpPr>
            <p:nvPr/>
          </p:nvSpPr>
          <p:spPr bwMode="auto">
            <a:xfrm>
              <a:off x="3192" y="3352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4922" name="Text Box 106"/>
          <p:cNvSpPr txBox="1">
            <a:spLocks noChangeArrowheads="1"/>
          </p:cNvSpPr>
          <p:nvPr/>
        </p:nvSpPr>
        <p:spPr bwMode="auto">
          <a:xfrm>
            <a:off x="6019800" y="1676400"/>
            <a:ext cx="24384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Belangrijke regel: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Strekkenlagen lopen door.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Geen stootvoegen boven elkaar</a:t>
            </a:r>
          </a:p>
        </p:txBody>
      </p:sp>
      <p:sp>
        <p:nvSpPr>
          <p:cNvPr id="34924" name="AutoShape 108"/>
          <p:cNvSpPr>
            <a:spLocks noChangeArrowheads="1"/>
          </p:cNvSpPr>
          <p:nvPr/>
        </p:nvSpPr>
        <p:spPr bwMode="auto">
          <a:xfrm>
            <a:off x="1600200" y="2438400"/>
            <a:ext cx="1371600" cy="381000"/>
          </a:xfrm>
          <a:prstGeom prst="wedgeRoundRectCallout">
            <a:avLst>
              <a:gd name="adj1" fmla="val -810"/>
              <a:gd name="adj2" fmla="val -149583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strekkenlaag</a:t>
            </a:r>
          </a:p>
        </p:txBody>
      </p:sp>
      <p:sp>
        <p:nvSpPr>
          <p:cNvPr id="34925" name="AutoShape 109"/>
          <p:cNvSpPr>
            <a:spLocks noChangeArrowheads="1"/>
          </p:cNvSpPr>
          <p:nvPr/>
        </p:nvSpPr>
        <p:spPr bwMode="auto">
          <a:xfrm>
            <a:off x="3384550" y="2438400"/>
            <a:ext cx="1371600" cy="381000"/>
          </a:xfrm>
          <a:prstGeom prst="wedgeRoundRectCallout">
            <a:avLst>
              <a:gd name="adj1" fmla="val 88542"/>
              <a:gd name="adj2" fmla="val 42917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4926" name="Text Box 110"/>
          <p:cNvSpPr txBox="1">
            <a:spLocks noChangeArrowheads="1"/>
          </p:cNvSpPr>
          <p:nvPr/>
        </p:nvSpPr>
        <p:spPr bwMode="auto">
          <a:xfrm>
            <a:off x="2362200" y="28956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1</a:t>
            </a:r>
          </a:p>
        </p:txBody>
      </p:sp>
      <p:sp>
        <p:nvSpPr>
          <p:cNvPr id="34927" name="Text Box 111"/>
          <p:cNvSpPr txBox="1">
            <a:spLocks noChangeArrowheads="1"/>
          </p:cNvSpPr>
          <p:nvPr/>
        </p:nvSpPr>
        <p:spPr bwMode="auto">
          <a:xfrm>
            <a:off x="2286000" y="4953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2</a:t>
            </a:r>
          </a:p>
        </p:txBody>
      </p:sp>
      <p:sp>
        <p:nvSpPr>
          <p:cNvPr id="34928" name="AutoShape 112"/>
          <p:cNvSpPr>
            <a:spLocks noChangeArrowheads="1"/>
          </p:cNvSpPr>
          <p:nvPr/>
        </p:nvSpPr>
        <p:spPr bwMode="auto">
          <a:xfrm>
            <a:off x="6248400" y="4572000"/>
            <a:ext cx="1371600" cy="381000"/>
          </a:xfrm>
          <a:prstGeom prst="wedgeRoundRectCallout">
            <a:avLst>
              <a:gd name="adj1" fmla="val -89699"/>
              <a:gd name="adj2" fmla="val 37083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strekkenlaag</a:t>
            </a:r>
          </a:p>
        </p:txBody>
      </p:sp>
      <p:sp>
        <p:nvSpPr>
          <p:cNvPr id="34929" name="AutoShape 113"/>
          <p:cNvSpPr>
            <a:spLocks noChangeArrowheads="1"/>
          </p:cNvSpPr>
          <p:nvPr/>
        </p:nvSpPr>
        <p:spPr bwMode="auto">
          <a:xfrm>
            <a:off x="838200" y="5029200"/>
            <a:ext cx="1371600" cy="381000"/>
          </a:xfrm>
          <a:prstGeom prst="wedgeRoundRectCallout">
            <a:avLst>
              <a:gd name="adj1" fmla="val 73264"/>
              <a:gd name="adj2" fmla="val -210417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4932" name="AutoShape 1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8009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2" grpId="0" autoUpdateAnimBg="0"/>
      <p:bldP spid="34924" grpId="0" animBg="1" autoUpdateAnimBg="0"/>
      <p:bldP spid="34925" grpId="0" animBg="1" autoUpdateAnimBg="0"/>
      <p:bldP spid="34926" grpId="0" autoUpdateAnimBg="0"/>
      <p:bldP spid="34927" grpId="0" autoUpdateAnimBg="0"/>
      <p:bldP spid="34928" grpId="0" animBg="1" autoUpdateAnimBg="0"/>
      <p:bldP spid="34929" grpId="0" animBg="1" autoUpdateAnimBg="0"/>
      <p:bldP spid="349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685800"/>
          </a:xfrm>
        </p:spPr>
        <p:txBody>
          <a:bodyPr anchor="ctr">
            <a:normAutofit fontScale="90000"/>
          </a:bodyPr>
          <a:lstStyle/>
          <a:p>
            <a:r>
              <a:rPr lang="nl-NL" altLang="nl-NL" sz="4400" smtClean="0"/>
              <a:t>Ontmoeting in staandverband</a:t>
            </a:r>
          </a:p>
        </p:txBody>
      </p:sp>
      <p:sp>
        <p:nvSpPr>
          <p:cNvPr id="4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686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8948487-6CA8-42D2-B6E2-6D8C0792C255}" type="slidenum">
              <a:rPr lang="nl-NL" altLang="nl-NL" sz="900">
                <a:solidFill>
                  <a:schemeClr val="accent1"/>
                </a:solidFill>
              </a:rPr>
              <a:pPr algn="r"/>
              <a:t>21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grpSp>
        <p:nvGrpSpPr>
          <p:cNvPr id="35887" name="Group 47"/>
          <p:cNvGrpSpPr>
            <a:grpSpLocks/>
          </p:cNvGrpSpPr>
          <p:nvPr/>
        </p:nvGrpSpPr>
        <p:grpSpPr bwMode="auto">
          <a:xfrm>
            <a:off x="733425" y="1524000"/>
            <a:ext cx="5073650" cy="1928813"/>
            <a:chOff x="462" y="960"/>
            <a:chExt cx="3196" cy="1215"/>
          </a:xfrm>
        </p:grpSpPr>
        <p:sp>
          <p:nvSpPr>
            <p:cNvPr id="36896" name="Freeform 2"/>
            <p:cNvSpPr>
              <a:spLocks/>
            </p:cNvSpPr>
            <p:nvPr/>
          </p:nvSpPr>
          <p:spPr bwMode="auto">
            <a:xfrm>
              <a:off x="462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7" name="Freeform 3"/>
            <p:cNvSpPr>
              <a:spLocks/>
            </p:cNvSpPr>
            <p:nvPr/>
          </p:nvSpPr>
          <p:spPr bwMode="auto">
            <a:xfrm>
              <a:off x="828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8" name="Freeform 6"/>
            <p:cNvSpPr>
              <a:spLocks/>
            </p:cNvSpPr>
            <p:nvPr/>
          </p:nvSpPr>
          <p:spPr bwMode="auto">
            <a:xfrm>
              <a:off x="1326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9" name="Freeform 7"/>
            <p:cNvSpPr>
              <a:spLocks/>
            </p:cNvSpPr>
            <p:nvPr/>
          </p:nvSpPr>
          <p:spPr bwMode="auto">
            <a:xfrm>
              <a:off x="1824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0" name="Freeform 8"/>
            <p:cNvSpPr>
              <a:spLocks/>
            </p:cNvSpPr>
            <p:nvPr/>
          </p:nvSpPr>
          <p:spPr bwMode="auto">
            <a:xfrm>
              <a:off x="23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1" name="Freeform 9"/>
            <p:cNvSpPr>
              <a:spLocks/>
            </p:cNvSpPr>
            <p:nvPr/>
          </p:nvSpPr>
          <p:spPr bwMode="auto">
            <a:xfrm>
              <a:off x="28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2" name="Freeform 10"/>
            <p:cNvSpPr>
              <a:spLocks/>
            </p:cNvSpPr>
            <p:nvPr/>
          </p:nvSpPr>
          <p:spPr bwMode="auto">
            <a:xfrm>
              <a:off x="3318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3" name="Freeform 11"/>
            <p:cNvSpPr>
              <a:spLocks/>
            </p:cNvSpPr>
            <p:nvPr/>
          </p:nvSpPr>
          <p:spPr bwMode="auto">
            <a:xfrm>
              <a:off x="462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4" name="Freeform 12"/>
            <p:cNvSpPr>
              <a:spLocks/>
            </p:cNvSpPr>
            <p:nvPr/>
          </p:nvSpPr>
          <p:spPr bwMode="auto">
            <a:xfrm>
              <a:off x="828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5" name="Freeform 13"/>
            <p:cNvSpPr>
              <a:spLocks/>
            </p:cNvSpPr>
            <p:nvPr/>
          </p:nvSpPr>
          <p:spPr bwMode="auto">
            <a:xfrm>
              <a:off x="1326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6" name="Freeform 14"/>
            <p:cNvSpPr>
              <a:spLocks/>
            </p:cNvSpPr>
            <p:nvPr/>
          </p:nvSpPr>
          <p:spPr bwMode="auto">
            <a:xfrm>
              <a:off x="1824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7" name="Freeform 15"/>
            <p:cNvSpPr>
              <a:spLocks/>
            </p:cNvSpPr>
            <p:nvPr/>
          </p:nvSpPr>
          <p:spPr bwMode="auto">
            <a:xfrm>
              <a:off x="23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8" name="Freeform 16"/>
            <p:cNvSpPr>
              <a:spLocks/>
            </p:cNvSpPr>
            <p:nvPr/>
          </p:nvSpPr>
          <p:spPr bwMode="auto">
            <a:xfrm>
              <a:off x="28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09" name="Freeform 17"/>
            <p:cNvSpPr>
              <a:spLocks/>
            </p:cNvSpPr>
            <p:nvPr/>
          </p:nvSpPr>
          <p:spPr bwMode="auto">
            <a:xfrm>
              <a:off x="3318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10" name="Freeform 30"/>
            <p:cNvSpPr>
              <a:spLocks/>
            </p:cNvSpPr>
            <p:nvPr/>
          </p:nvSpPr>
          <p:spPr bwMode="auto">
            <a:xfrm>
              <a:off x="1712" y="145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11" name="Freeform 31"/>
            <p:cNvSpPr>
              <a:spLocks/>
            </p:cNvSpPr>
            <p:nvPr/>
          </p:nvSpPr>
          <p:spPr bwMode="auto">
            <a:xfrm>
              <a:off x="1712" y="1702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912" name="Freeform 32"/>
            <p:cNvSpPr>
              <a:spLocks/>
            </p:cNvSpPr>
            <p:nvPr/>
          </p:nvSpPr>
          <p:spPr bwMode="auto">
            <a:xfrm>
              <a:off x="1710" y="1948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019800" y="1676400"/>
            <a:ext cx="24384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Belangrijke regel: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Strekkenlagen lopen door. 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Geen stootvoegen boven elkaar</a:t>
            </a:r>
          </a:p>
        </p:txBody>
      </p:sp>
      <p:sp>
        <p:nvSpPr>
          <p:cNvPr id="35878" name="AutoShape 38"/>
          <p:cNvSpPr>
            <a:spLocks noChangeArrowheads="1"/>
          </p:cNvSpPr>
          <p:nvPr/>
        </p:nvSpPr>
        <p:spPr bwMode="auto">
          <a:xfrm>
            <a:off x="533400" y="2971800"/>
            <a:ext cx="1371600" cy="381000"/>
          </a:xfrm>
          <a:prstGeom prst="wedgeRoundRectCallout">
            <a:avLst>
              <a:gd name="adj1" fmla="val 30671"/>
              <a:gd name="adj2" fmla="val -286250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strekkenlaag</a:t>
            </a:r>
          </a:p>
        </p:txBody>
      </p:sp>
      <p:sp>
        <p:nvSpPr>
          <p:cNvPr id="35879" name="AutoShape 39"/>
          <p:cNvSpPr>
            <a:spLocks noChangeArrowheads="1"/>
          </p:cNvSpPr>
          <p:nvPr/>
        </p:nvSpPr>
        <p:spPr bwMode="auto">
          <a:xfrm>
            <a:off x="4343400" y="3048000"/>
            <a:ext cx="1371600" cy="381000"/>
          </a:xfrm>
          <a:prstGeom prst="wedgeRoundRectCallout">
            <a:avLst>
              <a:gd name="adj1" fmla="val -121528"/>
              <a:gd name="adj2" fmla="val 6667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3733800" y="5029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2</a:t>
            </a:r>
          </a:p>
        </p:txBody>
      </p:sp>
      <p:grpSp>
        <p:nvGrpSpPr>
          <p:cNvPr id="35888" name="Group 48"/>
          <p:cNvGrpSpPr>
            <a:grpSpLocks/>
          </p:cNvGrpSpPr>
          <p:nvPr/>
        </p:nvGrpSpPr>
        <p:grpSpPr bwMode="auto">
          <a:xfrm>
            <a:off x="742950" y="3962400"/>
            <a:ext cx="5095875" cy="1898650"/>
            <a:chOff x="468" y="2496"/>
            <a:chExt cx="3210" cy="1196"/>
          </a:xfrm>
        </p:grpSpPr>
        <p:sp>
          <p:nvSpPr>
            <p:cNvPr id="36879" name="Freeform 5"/>
            <p:cNvSpPr>
              <a:spLocks/>
            </p:cNvSpPr>
            <p:nvPr/>
          </p:nvSpPr>
          <p:spPr bwMode="auto">
            <a:xfrm>
              <a:off x="46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0" name="Freeform 18"/>
            <p:cNvSpPr>
              <a:spLocks/>
            </p:cNvSpPr>
            <p:nvPr/>
          </p:nvSpPr>
          <p:spPr bwMode="auto">
            <a:xfrm>
              <a:off x="72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1" name="Freeform 19"/>
            <p:cNvSpPr>
              <a:spLocks/>
            </p:cNvSpPr>
            <p:nvPr/>
          </p:nvSpPr>
          <p:spPr bwMode="auto">
            <a:xfrm>
              <a:off x="96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2" name="Freeform 20"/>
            <p:cNvSpPr>
              <a:spLocks/>
            </p:cNvSpPr>
            <p:nvPr/>
          </p:nvSpPr>
          <p:spPr bwMode="auto">
            <a:xfrm>
              <a:off x="2946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3" name="Freeform 21"/>
            <p:cNvSpPr>
              <a:spLocks/>
            </p:cNvSpPr>
            <p:nvPr/>
          </p:nvSpPr>
          <p:spPr bwMode="auto">
            <a:xfrm>
              <a:off x="270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4" name="Freeform 22"/>
            <p:cNvSpPr>
              <a:spLocks/>
            </p:cNvSpPr>
            <p:nvPr/>
          </p:nvSpPr>
          <p:spPr bwMode="auto">
            <a:xfrm>
              <a:off x="245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5" name="Freeform 23"/>
            <p:cNvSpPr>
              <a:spLocks/>
            </p:cNvSpPr>
            <p:nvPr/>
          </p:nvSpPr>
          <p:spPr bwMode="auto">
            <a:xfrm>
              <a:off x="121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6" name="Freeform 24"/>
            <p:cNvSpPr>
              <a:spLocks/>
            </p:cNvSpPr>
            <p:nvPr/>
          </p:nvSpPr>
          <p:spPr bwMode="auto">
            <a:xfrm>
              <a:off x="146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7" name="Freeform 27"/>
            <p:cNvSpPr>
              <a:spLocks/>
            </p:cNvSpPr>
            <p:nvPr/>
          </p:nvSpPr>
          <p:spPr bwMode="auto">
            <a:xfrm>
              <a:off x="220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8" name="Freeform 28"/>
            <p:cNvSpPr>
              <a:spLocks/>
            </p:cNvSpPr>
            <p:nvPr/>
          </p:nvSpPr>
          <p:spPr bwMode="auto">
            <a:xfrm>
              <a:off x="1958" y="2496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89" name="Freeform 29"/>
            <p:cNvSpPr>
              <a:spLocks/>
            </p:cNvSpPr>
            <p:nvPr/>
          </p:nvSpPr>
          <p:spPr bwMode="auto">
            <a:xfrm>
              <a:off x="1712" y="2496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0" name="Freeform 33"/>
            <p:cNvSpPr>
              <a:spLocks/>
            </p:cNvSpPr>
            <p:nvPr/>
          </p:nvSpPr>
          <p:spPr bwMode="auto">
            <a:xfrm>
              <a:off x="1958" y="3352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1" name="Freeform 34"/>
            <p:cNvSpPr>
              <a:spLocks/>
            </p:cNvSpPr>
            <p:nvPr/>
          </p:nvSpPr>
          <p:spPr bwMode="auto">
            <a:xfrm>
              <a:off x="1712" y="2854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2" name="Freeform 35"/>
            <p:cNvSpPr>
              <a:spLocks/>
            </p:cNvSpPr>
            <p:nvPr/>
          </p:nvSpPr>
          <p:spPr bwMode="auto">
            <a:xfrm>
              <a:off x="1958" y="2854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3" name="Freeform 36"/>
            <p:cNvSpPr>
              <a:spLocks/>
            </p:cNvSpPr>
            <p:nvPr/>
          </p:nvSpPr>
          <p:spPr bwMode="auto">
            <a:xfrm>
              <a:off x="1712" y="3352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4" name="Freeform 44"/>
            <p:cNvSpPr>
              <a:spLocks/>
            </p:cNvSpPr>
            <p:nvPr/>
          </p:nvSpPr>
          <p:spPr bwMode="auto">
            <a:xfrm>
              <a:off x="3451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95" name="Freeform 45"/>
            <p:cNvSpPr>
              <a:spLocks/>
            </p:cNvSpPr>
            <p:nvPr/>
          </p:nvSpPr>
          <p:spPr bwMode="auto">
            <a:xfrm>
              <a:off x="3197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3733800" y="2514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1</a:t>
            </a:r>
          </a:p>
        </p:txBody>
      </p:sp>
      <p:sp>
        <p:nvSpPr>
          <p:cNvPr id="35889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5883" name="AutoShape 43"/>
          <p:cNvSpPr>
            <a:spLocks noChangeArrowheads="1"/>
          </p:cNvSpPr>
          <p:nvPr/>
        </p:nvSpPr>
        <p:spPr bwMode="auto">
          <a:xfrm>
            <a:off x="838200" y="5029200"/>
            <a:ext cx="1371600" cy="381000"/>
          </a:xfrm>
          <a:prstGeom prst="wedgeRoundRectCallout">
            <a:avLst>
              <a:gd name="adj1" fmla="val 73264"/>
              <a:gd name="adj2" fmla="val -210417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5882" name="AutoShape 42"/>
          <p:cNvSpPr>
            <a:spLocks noChangeArrowheads="1"/>
          </p:cNvSpPr>
          <p:nvPr/>
        </p:nvSpPr>
        <p:spPr bwMode="auto">
          <a:xfrm>
            <a:off x="4229100" y="5486400"/>
            <a:ext cx="2362200" cy="609600"/>
          </a:xfrm>
          <a:prstGeom prst="wedgeRoundRectCallout">
            <a:avLst>
              <a:gd name="adj1" fmla="val -88106"/>
              <a:gd name="adj2" fmla="val -33074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/>
              <a:t>Strekkenlaag begint en eindigt met drieklezoor</a:t>
            </a:r>
          </a:p>
        </p:txBody>
      </p:sp>
    </p:spTree>
    <p:extLst>
      <p:ext uri="{BB962C8B-B14F-4D97-AF65-F5344CB8AC3E}">
        <p14:creationId xmlns:p14="http://schemas.microsoft.com/office/powerpoint/2010/main" val="6024934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7" grpId="0" autoUpdateAnimBg="0"/>
      <p:bldP spid="35878" grpId="0" animBg="1" autoUpdateAnimBg="0"/>
      <p:bldP spid="35879" grpId="0" animBg="1" autoUpdateAnimBg="0"/>
      <p:bldP spid="35881" grpId="0" autoUpdateAnimBg="0"/>
      <p:bldP spid="35886" grpId="0" autoUpdateAnimBg="0"/>
      <p:bldP spid="35889" grpId="0" animBg="1"/>
      <p:bldP spid="35883" grpId="0" animBg="1" autoUpdateAnimBg="0"/>
      <p:bldP spid="3588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685800"/>
          </a:xfrm>
        </p:spPr>
        <p:txBody>
          <a:bodyPr anchor="ctr"/>
          <a:lstStyle/>
          <a:p>
            <a:r>
              <a:rPr lang="nl-NL" altLang="nl-NL" sz="3600" smtClean="0"/>
              <a:t>Muurverzwaring in staandverband</a:t>
            </a:r>
          </a:p>
        </p:txBody>
      </p:sp>
      <p:sp>
        <p:nvSpPr>
          <p:cNvPr id="4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789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A832660-650F-4909-A186-0D35D571F1B6}" type="slidenum">
              <a:rPr lang="nl-NL" altLang="nl-NL" sz="900">
                <a:solidFill>
                  <a:schemeClr val="accent1"/>
                </a:solidFill>
              </a:rPr>
              <a:pPr algn="r"/>
              <a:t>22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6019800" y="1676400"/>
            <a:ext cx="24384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Belangrijke regel: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Strekkenlagen lopen door.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800"/>
              <a:t>Geen stootvoegen boven elkaar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3733800" y="5029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2</a:t>
            </a: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3733800" y="2514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Laag 1</a:t>
            </a:r>
          </a:p>
        </p:txBody>
      </p:sp>
      <p:grpSp>
        <p:nvGrpSpPr>
          <p:cNvPr id="36917" name="Group 53"/>
          <p:cNvGrpSpPr>
            <a:grpSpLocks/>
          </p:cNvGrpSpPr>
          <p:nvPr/>
        </p:nvGrpSpPr>
        <p:grpSpPr bwMode="auto">
          <a:xfrm>
            <a:off x="742950" y="3600450"/>
            <a:ext cx="5095875" cy="1485900"/>
            <a:chOff x="468" y="2268"/>
            <a:chExt cx="3210" cy="936"/>
          </a:xfrm>
        </p:grpSpPr>
        <p:sp>
          <p:nvSpPr>
            <p:cNvPr id="37921" name="Freeform 5"/>
            <p:cNvSpPr>
              <a:spLocks/>
            </p:cNvSpPr>
            <p:nvPr/>
          </p:nvSpPr>
          <p:spPr bwMode="auto">
            <a:xfrm>
              <a:off x="468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2" name="Freeform 18"/>
            <p:cNvSpPr>
              <a:spLocks/>
            </p:cNvSpPr>
            <p:nvPr/>
          </p:nvSpPr>
          <p:spPr bwMode="auto">
            <a:xfrm>
              <a:off x="72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3" name="Freeform 19"/>
            <p:cNvSpPr>
              <a:spLocks/>
            </p:cNvSpPr>
            <p:nvPr/>
          </p:nvSpPr>
          <p:spPr bwMode="auto">
            <a:xfrm>
              <a:off x="96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4" name="Freeform 20"/>
            <p:cNvSpPr>
              <a:spLocks/>
            </p:cNvSpPr>
            <p:nvPr/>
          </p:nvSpPr>
          <p:spPr bwMode="auto">
            <a:xfrm>
              <a:off x="2946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5" name="Freeform 21"/>
            <p:cNvSpPr>
              <a:spLocks/>
            </p:cNvSpPr>
            <p:nvPr/>
          </p:nvSpPr>
          <p:spPr bwMode="auto">
            <a:xfrm>
              <a:off x="270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6" name="Freeform 22"/>
            <p:cNvSpPr>
              <a:spLocks/>
            </p:cNvSpPr>
            <p:nvPr/>
          </p:nvSpPr>
          <p:spPr bwMode="auto">
            <a:xfrm>
              <a:off x="245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7" name="Freeform 23"/>
            <p:cNvSpPr>
              <a:spLocks/>
            </p:cNvSpPr>
            <p:nvPr/>
          </p:nvSpPr>
          <p:spPr bwMode="auto">
            <a:xfrm>
              <a:off x="1210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8" name="Freeform 24"/>
            <p:cNvSpPr>
              <a:spLocks/>
            </p:cNvSpPr>
            <p:nvPr/>
          </p:nvSpPr>
          <p:spPr bwMode="auto">
            <a:xfrm>
              <a:off x="1464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9" name="Freeform 26"/>
            <p:cNvSpPr>
              <a:spLocks/>
            </p:cNvSpPr>
            <p:nvPr/>
          </p:nvSpPr>
          <p:spPr bwMode="auto">
            <a:xfrm>
              <a:off x="1958" y="2268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0" name="Freeform 27"/>
            <p:cNvSpPr>
              <a:spLocks/>
            </p:cNvSpPr>
            <p:nvPr/>
          </p:nvSpPr>
          <p:spPr bwMode="auto">
            <a:xfrm>
              <a:off x="1712" y="2268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1" name="Freeform 31"/>
            <p:cNvSpPr>
              <a:spLocks/>
            </p:cNvSpPr>
            <p:nvPr/>
          </p:nvSpPr>
          <p:spPr bwMode="auto">
            <a:xfrm>
              <a:off x="1958" y="2860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2" name="Freeform 34"/>
            <p:cNvSpPr>
              <a:spLocks/>
            </p:cNvSpPr>
            <p:nvPr/>
          </p:nvSpPr>
          <p:spPr bwMode="auto">
            <a:xfrm>
              <a:off x="1712" y="2860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3" name="Freeform 41"/>
            <p:cNvSpPr>
              <a:spLocks/>
            </p:cNvSpPr>
            <p:nvPr/>
          </p:nvSpPr>
          <p:spPr bwMode="auto">
            <a:xfrm>
              <a:off x="3451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4" name="Freeform 42"/>
            <p:cNvSpPr>
              <a:spLocks/>
            </p:cNvSpPr>
            <p:nvPr/>
          </p:nvSpPr>
          <p:spPr bwMode="auto">
            <a:xfrm>
              <a:off x="3197" y="2496"/>
              <a:ext cx="227" cy="476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474 h 217"/>
                <a:gd name="T6" fmla="*/ 0 w 906"/>
                <a:gd name="T7" fmla="*/ 474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5" name="Freeform 44"/>
            <p:cNvSpPr>
              <a:spLocks/>
            </p:cNvSpPr>
            <p:nvPr/>
          </p:nvSpPr>
          <p:spPr bwMode="auto">
            <a:xfrm>
              <a:off x="1708" y="2624"/>
              <a:ext cx="348" cy="227"/>
            </a:xfrm>
            <a:custGeom>
              <a:avLst/>
              <a:gdLst>
                <a:gd name="T0" fmla="*/ 0 w 906"/>
                <a:gd name="T1" fmla="*/ 0 h 217"/>
                <a:gd name="T2" fmla="*/ 348 w 906"/>
                <a:gd name="T3" fmla="*/ 0 h 217"/>
                <a:gd name="T4" fmla="*/ 348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6" name="Freeform 45"/>
            <p:cNvSpPr>
              <a:spLocks/>
            </p:cNvSpPr>
            <p:nvPr/>
          </p:nvSpPr>
          <p:spPr bwMode="auto">
            <a:xfrm>
              <a:off x="2208" y="2270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7" name="Freeform 46"/>
            <p:cNvSpPr>
              <a:spLocks/>
            </p:cNvSpPr>
            <p:nvPr/>
          </p:nvSpPr>
          <p:spPr bwMode="auto">
            <a:xfrm>
              <a:off x="2208" y="2864"/>
              <a:ext cx="227" cy="340"/>
            </a:xfrm>
            <a:custGeom>
              <a:avLst/>
              <a:gdLst>
                <a:gd name="T0" fmla="*/ 0 w 906"/>
                <a:gd name="T1" fmla="*/ 0 h 217"/>
                <a:gd name="T2" fmla="*/ 227 w 906"/>
                <a:gd name="T3" fmla="*/ 0 h 217"/>
                <a:gd name="T4" fmla="*/ 227 w 906"/>
                <a:gd name="T5" fmla="*/ 338 h 217"/>
                <a:gd name="T6" fmla="*/ 0 w 906"/>
                <a:gd name="T7" fmla="*/ 338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38" name="Freeform 47"/>
            <p:cNvSpPr>
              <a:spLocks/>
            </p:cNvSpPr>
            <p:nvPr/>
          </p:nvSpPr>
          <p:spPr bwMode="auto">
            <a:xfrm>
              <a:off x="2080" y="2624"/>
              <a:ext cx="356" cy="227"/>
            </a:xfrm>
            <a:custGeom>
              <a:avLst/>
              <a:gdLst>
                <a:gd name="T0" fmla="*/ 0 w 906"/>
                <a:gd name="T1" fmla="*/ 0 h 217"/>
                <a:gd name="T2" fmla="*/ 356 w 906"/>
                <a:gd name="T3" fmla="*/ 0 h 217"/>
                <a:gd name="T4" fmla="*/ 356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36916" name="Group 52"/>
          <p:cNvGrpSpPr>
            <a:grpSpLocks/>
          </p:cNvGrpSpPr>
          <p:nvPr/>
        </p:nvGrpSpPr>
        <p:grpSpPr bwMode="auto">
          <a:xfrm>
            <a:off x="733425" y="1130300"/>
            <a:ext cx="5073650" cy="1541463"/>
            <a:chOff x="462" y="712"/>
            <a:chExt cx="3196" cy="971"/>
          </a:xfrm>
        </p:grpSpPr>
        <p:sp>
          <p:nvSpPr>
            <p:cNvPr id="37903" name="Freeform 2"/>
            <p:cNvSpPr>
              <a:spLocks/>
            </p:cNvSpPr>
            <p:nvPr/>
          </p:nvSpPr>
          <p:spPr bwMode="auto">
            <a:xfrm>
              <a:off x="462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4" name="Freeform 3"/>
            <p:cNvSpPr>
              <a:spLocks/>
            </p:cNvSpPr>
            <p:nvPr/>
          </p:nvSpPr>
          <p:spPr bwMode="auto">
            <a:xfrm>
              <a:off x="828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5" name="Freeform 6"/>
            <p:cNvSpPr>
              <a:spLocks/>
            </p:cNvSpPr>
            <p:nvPr/>
          </p:nvSpPr>
          <p:spPr bwMode="auto">
            <a:xfrm>
              <a:off x="1326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6" name="Freeform 7"/>
            <p:cNvSpPr>
              <a:spLocks/>
            </p:cNvSpPr>
            <p:nvPr/>
          </p:nvSpPr>
          <p:spPr bwMode="auto">
            <a:xfrm>
              <a:off x="1824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7" name="Freeform 8"/>
            <p:cNvSpPr>
              <a:spLocks/>
            </p:cNvSpPr>
            <p:nvPr/>
          </p:nvSpPr>
          <p:spPr bwMode="auto">
            <a:xfrm>
              <a:off x="23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8" name="Freeform 9"/>
            <p:cNvSpPr>
              <a:spLocks/>
            </p:cNvSpPr>
            <p:nvPr/>
          </p:nvSpPr>
          <p:spPr bwMode="auto">
            <a:xfrm>
              <a:off x="2822" y="960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09" name="Freeform 10"/>
            <p:cNvSpPr>
              <a:spLocks/>
            </p:cNvSpPr>
            <p:nvPr/>
          </p:nvSpPr>
          <p:spPr bwMode="auto">
            <a:xfrm>
              <a:off x="3318" y="960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0" name="Freeform 11"/>
            <p:cNvSpPr>
              <a:spLocks/>
            </p:cNvSpPr>
            <p:nvPr/>
          </p:nvSpPr>
          <p:spPr bwMode="auto">
            <a:xfrm>
              <a:off x="462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1" name="Freeform 12"/>
            <p:cNvSpPr>
              <a:spLocks/>
            </p:cNvSpPr>
            <p:nvPr/>
          </p:nvSpPr>
          <p:spPr bwMode="auto">
            <a:xfrm>
              <a:off x="828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2" name="Freeform 13"/>
            <p:cNvSpPr>
              <a:spLocks/>
            </p:cNvSpPr>
            <p:nvPr/>
          </p:nvSpPr>
          <p:spPr bwMode="auto">
            <a:xfrm>
              <a:off x="1326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3" name="Freeform 14"/>
            <p:cNvSpPr>
              <a:spLocks/>
            </p:cNvSpPr>
            <p:nvPr/>
          </p:nvSpPr>
          <p:spPr bwMode="auto">
            <a:xfrm>
              <a:off x="1824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4" name="Freeform 15"/>
            <p:cNvSpPr>
              <a:spLocks/>
            </p:cNvSpPr>
            <p:nvPr/>
          </p:nvSpPr>
          <p:spPr bwMode="auto">
            <a:xfrm>
              <a:off x="23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5" name="Freeform 16"/>
            <p:cNvSpPr>
              <a:spLocks/>
            </p:cNvSpPr>
            <p:nvPr/>
          </p:nvSpPr>
          <p:spPr bwMode="auto">
            <a:xfrm>
              <a:off x="2822" y="1206"/>
              <a:ext cx="476" cy="227"/>
            </a:xfrm>
            <a:custGeom>
              <a:avLst/>
              <a:gdLst>
                <a:gd name="T0" fmla="*/ 0 w 906"/>
                <a:gd name="T1" fmla="*/ 0 h 217"/>
                <a:gd name="T2" fmla="*/ 475 w 906"/>
                <a:gd name="T3" fmla="*/ 0 h 217"/>
                <a:gd name="T4" fmla="*/ 475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6" name="Freeform 17"/>
            <p:cNvSpPr>
              <a:spLocks/>
            </p:cNvSpPr>
            <p:nvPr/>
          </p:nvSpPr>
          <p:spPr bwMode="auto">
            <a:xfrm>
              <a:off x="3318" y="1206"/>
              <a:ext cx="340" cy="227"/>
            </a:xfrm>
            <a:custGeom>
              <a:avLst/>
              <a:gdLst>
                <a:gd name="T0" fmla="*/ 0 w 906"/>
                <a:gd name="T1" fmla="*/ 0 h 217"/>
                <a:gd name="T2" fmla="*/ 340 w 906"/>
                <a:gd name="T3" fmla="*/ 0 h 217"/>
                <a:gd name="T4" fmla="*/ 340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7" name="Freeform 48"/>
            <p:cNvSpPr>
              <a:spLocks/>
            </p:cNvSpPr>
            <p:nvPr/>
          </p:nvSpPr>
          <p:spPr bwMode="auto">
            <a:xfrm>
              <a:off x="1720" y="1456"/>
              <a:ext cx="348" cy="227"/>
            </a:xfrm>
            <a:custGeom>
              <a:avLst/>
              <a:gdLst>
                <a:gd name="T0" fmla="*/ 0 w 906"/>
                <a:gd name="T1" fmla="*/ 0 h 217"/>
                <a:gd name="T2" fmla="*/ 348 w 906"/>
                <a:gd name="T3" fmla="*/ 0 h 217"/>
                <a:gd name="T4" fmla="*/ 348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8" name="Freeform 49"/>
            <p:cNvSpPr>
              <a:spLocks/>
            </p:cNvSpPr>
            <p:nvPr/>
          </p:nvSpPr>
          <p:spPr bwMode="auto">
            <a:xfrm>
              <a:off x="2092" y="1456"/>
              <a:ext cx="356" cy="227"/>
            </a:xfrm>
            <a:custGeom>
              <a:avLst/>
              <a:gdLst>
                <a:gd name="T0" fmla="*/ 0 w 906"/>
                <a:gd name="T1" fmla="*/ 0 h 217"/>
                <a:gd name="T2" fmla="*/ 356 w 906"/>
                <a:gd name="T3" fmla="*/ 0 h 217"/>
                <a:gd name="T4" fmla="*/ 356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19" name="Freeform 50"/>
            <p:cNvSpPr>
              <a:spLocks/>
            </p:cNvSpPr>
            <p:nvPr/>
          </p:nvSpPr>
          <p:spPr bwMode="auto">
            <a:xfrm>
              <a:off x="1736" y="712"/>
              <a:ext cx="348" cy="227"/>
            </a:xfrm>
            <a:custGeom>
              <a:avLst/>
              <a:gdLst>
                <a:gd name="T0" fmla="*/ 0 w 906"/>
                <a:gd name="T1" fmla="*/ 0 h 217"/>
                <a:gd name="T2" fmla="*/ 348 w 906"/>
                <a:gd name="T3" fmla="*/ 0 h 217"/>
                <a:gd name="T4" fmla="*/ 348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20" name="Freeform 51"/>
            <p:cNvSpPr>
              <a:spLocks/>
            </p:cNvSpPr>
            <p:nvPr/>
          </p:nvSpPr>
          <p:spPr bwMode="auto">
            <a:xfrm>
              <a:off x="2100" y="712"/>
              <a:ext cx="356" cy="227"/>
            </a:xfrm>
            <a:custGeom>
              <a:avLst/>
              <a:gdLst>
                <a:gd name="T0" fmla="*/ 0 w 906"/>
                <a:gd name="T1" fmla="*/ 0 h 217"/>
                <a:gd name="T2" fmla="*/ 356 w 906"/>
                <a:gd name="T3" fmla="*/ 0 h 217"/>
                <a:gd name="T4" fmla="*/ 356 w 906"/>
                <a:gd name="T5" fmla="*/ 226 h 217"/>
                <a:gd name="T6" fmla="*/ 0 w 906"/>
                <a:gd name="T7" fmla="*/ 22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12700" cap="rnd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6901" name="AutoShape 37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wedgeRoundRectCallout">
            <a:avLst>
              <a:gd name="adj1" fmla="val 1620"/>
              <a:gd name="adj2" fmla="val -183333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>
            <a:off x="2362200" y="5486400"/>
            <a:ext cx="2362200" cy="609600"/>
          </a:xfrm>
          <a:prstGeom prst="wedgeRoundRectCallout">
            <a:avLst>
              <a:gd name="adj1" fmla="val -12296"/>
              <a:gd name="adj2" fmla="val -147657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nl-NL" altLang="nl-NL" sz="1600"/>
              <a:t>Strekkenlaag begint en eindigt met drieklezoor</a:t>
            </a:r>
          </a:p>
        </p:txBody>
      </p:sp>
      <p:sp>
        <p:nvSpPr>
          <p:cNvPr id="36904" name="AutoShape 40"/>
          <p:cNvSpPr>
            <a:spLocks noChangeArrowheads="1"/>
          </p:cNvSpPr>
          <p:nvPr/>
        </p:nvSpPr>
        <p:spPr bwMode="auto">
          <a:xfrm>
            <a:off x="533400" y="5181600"/>
            <a:ext cx="1371600" cy="381000"/>
          </a:xfrm>
          <a:prstGeom prst="wedgeRoundRectCallout">
            <a:avLst>
              <a:gd name="adj1" fmla="val 40856"/>
              <a:gd name="adj2" fmla="val -257083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koppenlaag</a:t>
            </a:r>
          </a:p>
        </p:txBody>
      </p:sp>
      <p:sp>
        <p:nvSpPr>
          <p:cNvPr id="36900" name="AutoShape 36"/>
          <p:cNvSpPr>
            <a:spLocks noChangeArrowheads="1"/>
          </p:cNvSpPr>
          <p:nvPr/>
        </p:nvSpPr>
        <p:spPr bwMode="auto">
          <a:xfrm>
            <a:off x="533400" y="2971800"/>
            <a:ext cx="1371600" cy="381000"/>
          </a:xfrm>
          <a:prstGeom prst="wedgeRoundRectCallout">
            <a:avLst>
              <a:gd name="adj1" fmla="val 30671"/>
              <a:gd name="adj2" fmla="val -286250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600"/>
              <a:t>strekkenlaag</a:t>
            </a:r>
          </a:p>
        </p:txBody>
      </p:sp>
      <p:sp>
        <p:nvSpPr>
          <p:cNvPr id="36918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81738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9" grpId="0" autoUpdateAnimBg="0"/>
      <p:bldP spid="36902" grpId="0" autoUpdateAnimBg="0"/>
      <p:bldP spid="36907" grpId="0" autoUpdateAnimBg="0"/>
      <p:bldP spid="36901" grpId="0" animBg="1" autoUpdateAnimBg="0"/>
      <p:bldP spid="36903" grpId="0" animBg="1" autoUpdateAnimBg="0"/>
      <p:bldP spid="36904" grpId="0" animBg="1" autoUpdateAnimBg="0"/>
      <p:bldP spid="36900" grpId="0" animBg="1" autoUpdateAnimBg="0"/>
      <p:bldP spid="369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762000"/>
          </a:xfrm>
        </p:spPr>
        <p:txBody>
          <a:bodyPr anchor="ctr">
            <a:normAutofit fontScale="90000"/>
          </a:bodyPr>
          <a:lstStyle/>
          <a:p>
            <a:r>
              <a:rPr lang="nl-NL" altLang="nl-NL" sz="4400" smtClean="0"/>
              <a:t>Ten slotte</a:t>
            </a:r>
            <a:br>
              <a:rPr lang="nl-NL" altLang="nl-NL" sz="4400" smtClean="0"/>
            </a:br>
            <a:endParaRPr lang="nl-NL" altLang="nl-NL" sz="2400" smtClean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3891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B77486B-ED92-4800-9021-1B8CBE7F3202}" type="slidenum">
              <a:rPr lang="nl-NL" altLang="nl-NL" sz="900">
                <a:solidFill>
                  <a:schemeClr val="accent1"/>
                </a:solidFill>
              </a:rPr>
              <a:pPr algn="r"/>
              <a:t>23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Enkele regels voor hoeken en ontmoetingen.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nl-NL" altLang="nl-NL"/>
              <a:t>In twee opvolgende lagen geen stootvoegen boven elkaar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nl-NL" altLang="nl-NL"/>
              <a:t>Strekkenlagen lopen altijd door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nl-NL" altLang="nl-NL"/>
              <a:t>Strekkenlagen beginnen met drieklezoren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nl-NL" altLang="nl-NL"/>
              <a:t>Stootvoegen lopen over de muurdikte door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nl-NL" altLang="nl-NL"/>
              <a:t>Drieklezoren spaarzaam toepassen</a:t>
            </a:r>
          </a:p>
        </p:txBody>
      </p:sp>
      <p:sp>
        <p:nvSpPr>
          <p:cNvPr id="378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543800" y="5562600"/>
            <a:ext cx="509588" cy="509588"/>
          </a:xfrm>
          <a:prstGeom prst="actionButtonHome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57200" y="5562600"/>
            <a:ext cx="3200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 sz="1200"/>
              <a:t>H.Nugter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200"/>
              <a:t>NovaCollege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altLang="nl-NL" sz="1200"/>
              <a:t>December 2003</a:t>
            </a:r>
          </a:p>
        </p:txBody>
      </p:sp>
    </p:spTree>
    <p:extLst>
      <p:ext uri="{BB962C8B-B14F-4D97-AF65-F5344CB8AC3E}">
        <p14:creationId xmlns:p14="http://schemas.microsoft.com/office/powerpoint/2010/main" val="37840337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  <p:bldP spid="378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624763" cy="622300"/>
          </a:xfrm>
          <a:noFill/>
        </p:spPr>
        <p:txBody>
          <a:bodyPr lIns="0" tIns="0" rIns="0" bIns="0"/>
          <a:lstStyle/>
          <a:p>
            <a:r>
              <a:rPr lang="nl-NL" altLang="nl-NL" b="1" smtClean="0">
                <a:solidFill>
                  <a:schemeClr val="tx1"/>
                </a:solidFill>
              </a:rPr>
              <a:t>Metselverbanden</a:t>
            </a:r>
          </a:p>
        </p:txBody>
      </p:sp>
      <p:sp>
        <p:nvSpPr>
          <p:cNvPr id="2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717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FB5FF3A-3486-42AA-8A43-4E3D36818BFA}" type="slidenum">
              <a:rPr lang="nl-NL" altLang="nl-NL" sz="900">
                <a:solidFill>
                  <a:schemeClr val="accent1"/>
                </a:solidFill>
              </a:rPr>
              <a:pPr algn="r"/>
              <a:t>3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7173" name="Freeform 3"/>
          <p:cNvSpPr>
            <a:spLocks/>
          </p:cNvSpPr>
          <p:nvPr/>
        </p:nvSpPr>
        <p:spPr bwMode="auto">
          <a:xfrm>
            <a:off x="703263" y="1438275"/>
            <a:ext cx="7943850" cy="31750"/>
          </a:xfrm>
          <a:custGeom>
            <a:avLst/>
            <a:gdLst>
              <a:gd name="T0" fmla="*/ 0 w 5004"/>
              <a:gd name="T1" fmla="*/ 30163 h 20"/>
              <a:gd name="T2" fmla="*/ 7942263 w 5004"/>
              <a:gd name="T3" fmla="*/ 30163 h 20"/>
              <a:gd name="T4" fmla="*/ 7942263 w 5004"/>
              <a:gd name="T5" fmla="*/ 0 h 20"/>
              <a:gd name="T6" fmla="*/ 0 w 5004"/>
              <a:gd name="T7" fmla="*/ 0 h 20"/>
              <a:gd name="T8" fmla="*/ 0 w 5004"/>
              <a:gd name="T9" fmla="*/ 30163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04" h="20">
                <a:moveTo>
                  <a:pt x="0" y="19"/>
                </a:moveTo>
                <a:lnTo>
                  <a:pt x="5003" y="19"/>
                </a:lnTo>
                <a:lnTo>
                  <a:pt x="5003" y="0"/>
                </a:lnTo>
                <a:lnTo>
                  <a:pt x="0" y="0"/>
                </a:lnTo>
                <a:lnTo>
                  <a:pt x="0" y="19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4" name="Freeform 4"/>
          <p:cNvSpPr>
            <a:spLocks/>
          </p:cNvSpPr>
          <p:nvPr/>
        </p:nvSpPr>
        <p:spPr bwMode="auto">
          <a:xfrm>
            <a:off x="669925" y="1404938"/>
            <a:ext cx="8008938" cy="98425"/>
          </a:xfrm>
          <a:custGeom>
            <a:avLst/>
            <a:gdLst>
              <a:gd name="T0" fmla="*/ 0 w 5045"/>
              <a:gd name="T1" fmla="*/ 96838 h 62"/>
              <a:gd name="T2" fmla="*/ 8007350 w 5045"/>
              <a:gd name="T3" fmla="*/ 96838 h 62"/>
              <a:gd name="T4" fmla="*/ 8007350 w 5045"/>
              <a:gd name="T5" fmla="*/ 0 h 62"/>
              <a:gd name="T6" fmla="*/ 7975600 w 5045"/>
              <a:gd name="T7" fmla="*/ 33338 h 62"/>
              <a:gd name="T8" fmla="*/ 7975600 w 5045"/>
              <a:gd name="T9" fmla="*/ 63500 h 62"/>
              <a:gd name="T10" fmla="*/ 33338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5044" y="61"/>
                </a:lnTo>
                <a:lnTo>
                  <a:pt x="5044" y="0"/>
                </a:lnTo>
                <a:lnTo>
                  <a:pt x="5024" y="21"/>
                </a:lnTo>
                <a:lnTo>
                  <a:pt x="5024" y="40"/>
                </a:lnTo>
                <a:lnTo>
                  <a:pt x="21" y="40"/>
                </a:lnTo>
                <a:lnTo>
                  <a:pt x="0" y="61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5" name="Freeform 5"/>
          <p:cNvSpPr>
            <a:spLocks/>
          </p:cNvSpPr>
          <p:nvPr/>
        </p:nvSpPr>
        <p:spPr bwMode="auto">
          <a:xfrm>
            <a:off x="669925" y="1404938"/>
            <a:ext cx="8008938" cy="98425"/>
          </a:xfrm>
          <a:custGeom>
            <a:avLst/>
            <a:gdLst>
              <a:gd name="T0" fmla="*/ 0 w 5045"/>
              <a:gd name="T1" fmla="*/ 96838 h 62"/>
              <a:gd name="T2" fmla="*/ 0 w 5045"/>
              <a:gd name="T3" fmla="*/ 0 h 62"/>
              <a:gd name="T4" fmla="*/ 8007350 w 5045"/>
              <a:gd name="T5" fmla="*/ 0 h 62"/>
              <a:gd name="T6" fmla="*/ 7975600 w 5045"/>
              <a:gd name="T7" fmla="*/ 33338 h 62"/>
              <a:gd name="T8" fmla="*/ 33338 w 5045"/>
              <a:gd name="T9" fmla="*/ 33338 h 62"/>
              <a:gd name="T10" fmla="*/ 33338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0" y="0"/>
                </a:lnTo>
                <a:lnTo>
                  <a:pt x="5044" y="0"/>
                </a:lnTo>
                <a:lnTo>
                  <a:pt x="5024" y="21"/>
                </a:lnTo>
                <a:lnTo>
                  <a:pt x="21" y="21"/>
                </a:lnTo>
                <a:lnTo>
                  <a:pt x="21" y="40"/>
                </a:lnTo>
                <a:lnTo>
                  <a:pt x="0" y="61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660400" y="1647825"/>
            <a:ext cx="77517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800000"/>
                </a:solidFill>
                <a:latin typeface="Times New Roman Standaard" charset="0"/>
              </a:rPr>
              <a:t>Metselverbanden voor </a:t>
            </a:r>
            <a:r>
              <a:rPr lang="nl-NL" altLang="nl-NL" sz="2600" b="1">
                <a:solidFill>
                  <a:srgbClr val="800000"/>
                </a:solidFill>
                <a:latin typeface="Times New Roman Standaard" charset="0"/>
              </a:rPr>
              <a:t>halfsteensmuren</a:t>
            </a:r>
          </a:p>
        </p:txBody>
      </p:sp>
      <p:sp>
        <p:nvSpPr>
          <p:cNvPr id="3091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600200" y="2098675"/>
            <a:ext cx="2362200" cy="1903413"/>
            <a:chOff x="1008" y="1322"/>
            <a:chExt cx="1488" cy="1199"/>
          </a:xfrm>
        </p:grpSpPr>
        <p:sp>
          <p:nvSpPr>
            <p:cNvPr id="7188" name="Rectangle 7"/>
            <p:cNvSpPr>
              <a:spLocks noChangeArrowheads="1"/>
            </p:cNvSpPr>
            <p:nvPr/>
          </p:nvSpPr>
          <p:spPr bwMode="auto">
            <a:xfrm>
              <a:off x="1008" y="2256"/>
              <a:ext cx="1488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1143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228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342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457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9144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1371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1828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2286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2"/>
                  </a:solidFill>
                  <a:latin typeface="Times New Roman" panose="02020603050405020304" pitchFamily="18" charset="0"/>
                </a:rPr>
                <a:t>Halfsteensverband</a:t>
              </a:r>
            </a:p>
          </p:txBody>
        </p:sp>
        <p:pic>
          <p:nvPicPr>
            <p:cNvPr id="7189" name="Picture 20" descr="halfsteensverb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322"/>
              <a:ext cx="1152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5029200" y="2057400"/>
            <a:ext cx="2209800" cy="1866900"/>
            <a:chOff x="3168" y="1296"/>
            <a:chExt cx="1392" cy="1176"/>
          </a:xfrm>
        </p:grpSpPr>
        <p:sp>
          <p:nvSpPr>
            <p:cNvPr id="7186" name="Rectangle 8"/>
            <p:cNvSpPr>
              <a:spLocks noChangeArrowheads="1"/>
            </p:cNvSpPr>
            <p:nvPr/>
          </p:nvSpPr>
          <p:spPr bwMode="auto">
            <a:xfrm>
              <a:off x="3168" y="2208"/>
              <a:ext cx="139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Klezorenverband</a:t>
              </a:r>
            </a:p>
          </p:txBody>
        </p:sp>
        <p:pic>
          <p:nvPicPr>
            <p:cNvPr id="7187" name="Picture 21" descr="klezorenverb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296"/>
              <a:ext cx="1152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1524000" y="4267200"/>
            <a:ext cx="2667000" cy="1866900"/>
            <a:chOff x="960" y="2688"/>
            <a:chExt cx="1680" cy="1176"/>
          </a:xfrm>
        </p:grpSpPr>
        <p:sp>
          <p:nvSpPr>
            <p:cNvPr id="7184" name="Rectangle 9"/>
            <p:cNvSpPr>
              <a:spLocks noChangeArrowheads="1"/>
            </p:cNvSpPr>
            <p:nvPr/>
          </p:nvSpPr>
          <p:spPr bwMode="auto">
            <a:xfrm>
              <a:off x="960" y="3600"/>
              <a:ext cx="168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Wild- of vrij verband</a:t>
              </a:r>
            </a:p>
          </p:txBody>
        </p:sp>
        <p:pic>
          <p:nvPicPr>
            <p:cNvPr id="7185" name="Picture 22" descr="wildverb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688"/>
              <a:ext cx="1152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5105400" y="4267200"/>
            <a:ext cx="1905000" cy="1790700"/>
            <a:chOff x="3216" y="2688"/>
            <a:chExt cx="1200" cy="1128"/>
          </a:xfrm>
        </p:grpSpPr>
        <p:sp>
          <p:nvSpPr>
            <p:cNvPr id="7182" name="Rectangle 10"/>
            <p:cNvSpPr>
              <a:spLocks noChangeArrowheads="1"/>
            </p:cNvSpPr>
            <p:nvPr/>
          </p:nvSpPr>
          <p:spPr bwMode="auto">
            <a:xfrm>
              <a:off x="3264" y="3552"/>
              <a:ext cx="115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Noorsverband</a:t>
              </a:r>
            </a:p>
          </p:txBody>
        </p:sp>
        <p:pic>
          <p:nvPicPr>
            <p:cNvPr id="7183" name="Picture 23" descr="noorsverb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688"/>
              <a:ext cx="1152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4816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275" y="730250"/>
            <a:ext cx="7624763" cy="622300"/>
          </a:xfrm>
          <a:noFill/>
        </p:spPr>
        <p:txBody>
          <a:bodyPr lIns="0" tIns="0" rIns="0" bIns="0"/>
          <a:lstStyle/>
          <a:p>
            <a:r>
              <a:rPr lang="nl-NL" altLang="nl-NL" b="1" smtClean="0">
                <a:solidFill>
                  <a:schemeClr val="tx1"/>
                </a:solidFill>
              </a:rPr>
              <a:t>Metselverbanden</a:t>
            </a:r>
          </a:p>
        </p:txBody>
      </p:sp>
      <p:sp>
        <p:nvSpPr>
          <p:cNvPr id="2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922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87BFC6D-998A-40CC-805F-8B7C2E5F4BE0}" type="slidenum">
              <a:rPr lang="nl-NL" altLang="nl-NL" sz="900">
                <a:solidFill>
                  <a:schemeClr val="accent1"/>
                </a:solidFill>
              </a:rPr>
              <a:pPr algn="r"/>
              <a:t>4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9221" name="Freeform 3"/>
          <p:cNvSpPr>
            <a:spLocks/>
          </p:cNvSpPr>
          <p:nvPr/>
        </p:nvSpPr>
        <p:spPr bwMode="auto">
          <a:xfrm>
            <a:off x="771525" y="1438275"/>
            <a:ext cx="7945438" cy="31750"/>
          </a:xfrm>
          <a:custGeom>
            <a:avLst/>
            <a:gdLst>
              <a:gd name="T0" fmla="*/ 0 w 5005"/>
              <a:gd name="T1" fmla="*/ 30163 h 20"/>
              <a:gd name="T2" fmla="*/ 7943850 w 5005"/>
              <a:gd name="T3" fmla="*/ 30163 h 20"/>
              <a:gd name="T4" fmla="*/ 7943850 w 5005"/>
              <a:gd name="T5" fmla="*/ 0 h 20"/>
              <a:gd name="T6" fmla="*/ 0 w 5005"/>
              <a:gd name="T7" fmla="*/ 0 h 20"/>
              <a:gd name="T8" fmla="*/ 0 w 5005"/>
              <a:gd name="T9" fmla="*/ 30163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05" h="20">
                <a:moveTo>
                  <a:pt x="0" y="19"/>
                </a:moveTo>
                <a:lnTo>
                  <a:pt x="5004" y="19"/>
                </a:lnTo>
                <a:lnTo>
                  <a:pt x="5004" y="0"/>
                </a:lnTo>
                <a:lnTo>
                  <a:pt x="0" y="0"/>
                </a:lnTo>
                <a:lnTo>
                  <a:pt x="0" y="19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2" name="Freeform 4"/>
          <p:cNvSpPr>
            <a:spLocks/>
          </p:cNvSpPr>
          <p:nvPr/>
        </p:nvSpPr>
        <p:spPr bwMode="auto">
          <a:xfrm>
            <a:off x="739775" y="1404938"/>
            <a:ext cx="8008938" cy="98425"/>
          </a:xfrm>
          <a:custGeom>
            <a:avLst/>
            <a:gdLst>
              <a:gd name="T0" fmla="*/ 0 w 5045"/>
              <a:gd name="T1" fmla="*/ 96838 h 62"/>
              <a:gd name="T2" fmla="*/ 8007350 w 5045"/>
              <a:gd name="T3" fmla="*/ 96838 h 62"/>
              <a:gd name="T4" fmla="*/ 8007350 w 5045"/>
              <a:gd name="T5" fmla="*/ 0 h 62"/>
              <a:gd name="T6" fmla="*/ 7975600 w 5045"/>
              <a:gd name="T7" fmla="*/ 33338 h 62"/>
              <a:gd name="T8" fmla="*/ 7975600 w 5045"/>
              <a:gd name="T9" fmla="*/ 63500 h 62"/>
              <a:gd name="T10" fmla="*/ 31750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5044" y="61"/>
                </a:lnTo>
                <a:lnTo>
                  <a:pt x="5044" y="0"/>
                </a:lnTo>
                <a:lnTo>
                  <a:pt x="5024" y="21"/>
                </a:lnTo>
                <a:lnTo>
                  <a:pt x="5024" y="40"/>
                </a:lnTo>
                <a:lnTo>
                  <a:pt x="20" y="40"/>
                </a:lnTo>
                <a:lnTo>
                  <a:pt x="0" y="61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3" name="Freeform 5"/>
          <p:cNvSpPr>
            <a:spLocks/>
          </p:cNvSpPr>
          <p:nvPr/>
        </p:nvSpPr>
        <p:spPr bwMode="auto">
          <a:xfrm>
            <a:off x="739775" y="1404938"/>
            <a:ext cx="8008938" cy="98425"/>
          </a:xfrm>
          <a:custGeom>
            <a:avLst/>
            <a:gdLst>
              <a:gd name="T0" fmla="*/ 0 w 5045"/>
              <a:gd name="T1" fmla="*/ 96838 h 62"/>
              <a:gd name="T2" fmla="*/ 0 w 5045"/>
              <a:gd name="T3" fmla="*/ 0 h 62"/>
              <a:gd name="T4" fmla="*/ 8007350 w 5045"/>
              <a:gd name="T5" fmla="*/ 0 h 62"/>
              <a:gd name="T6" fmla="*/ 7975600 w 5045"/>
              <a:gd name="T7" fmla="*/ 33338 h 62"/>
              <a:gd name="T8" fmla="*/ 31750 w 5045"/>
              <a:gd name="T9" fmla="*/ 33338 h 62"/>
              <a:gd name="T10" fmla="*/ 31750 w 5045"/>
              <a:gd name="T11" fmla="*/ 63500 h 62"/>
              <a:gd name="T12" fmla="*/ 0 w 5045"/>
              <a:gd name="T13" fmla="*/ 9683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5" h="62">
                <a:moveTo>
                  <a:pt x="0" y="61"/>
                </a:moveTo>
                <a:lnTo>
                  <a:pt x="0" y="0"/>
                </a:lnTo>
                <a:lnTo>
                  <a:pt x="5044" y="0"/>
                </a:lnTo>
                <a:lnTo>
                  <a:pt x="5024" y="21"/>
                </a:lnTo>
                <a:lnTo>
                  <a:pt x="20" y="21"/>
                </a:lnTo>
                <a:lnTo>
                  <a:pt x="20" y="40"/>
                </a:lnTo>
                <a:lnTo>
                  <a:pt x="0" y="61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798513" y="1717675"/>
            <a:ext cx="77517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500000"/>
                </a:solidFill>
                <a:latin typeface="Times New Roman Standaard" charset="0"/>
              </a:rPr>
              <a:t>Metselverbanden voor steensmuren</a:t>
            </a:r>
          </a:p>
        </p:txBody>
      </p:sp>
      <p:sp>
        <p:nvSpPr>
          <p:cNvPr id="616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990600" y="2286000"/>
            <a:ext cx="2138363" cy="1790700"/>
            <a:chOff x="624" y="1440"/>
            <a:chExt cx="1347" cy="1128"/>
          </a:xfrm>
        </p:grpSpPr>
        <p:sp>
          <p:nvSpPr>
            <p:cNvPr id="9239" name="Rectangle 7"/>
            <p:cNvSpPr>
              <a:spLocks noChangeArrowheads="1"/>
            </p:cNvSpPr>
            <p:nvPr/>
          </p:nvSpPr>
          <p:spPr bwMode="auto">
            <a:xfrm>
              <a:off x="720" y="2304"/>
              <a:ext cx="111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1143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228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342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457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9144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1371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1828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2286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Kruisverband</a:t>
              </a:r>
            </a:p>
          </p:txBody>
        </p:sp>
        <p:pic>
          <p:nvPicPr>
            <p:cNvPr id="9240" name="Picture 20" descr="kruisverb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440"/>
              <a:ext cx="1347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3421063" y="2286000"/>
            <a:ext cx="2217737" cy="1789113"/>
            <a:chOff x="2155" y="1440"/>
            <a:chExt cx="1397" cy="1127"/>
          </a:xfrm>
        </p:grpSpPr>
        <p:sp>
          <p:nvSpPr>
            <p:cNvPr id="9237" name="Rectangle 8"/>
            <p:cNvSpPr>
              <a:spLocks noChangeArrowheads="1"/>
            </p:cNvSpPr>
            <p:nvPr/>
          </p:nvSpPr>
          <p:spPr bwMode="auto">
            <a:xfrm>
              <a:off x="2304" y="2304"/>
              <a:ext cx="1163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Staandverband</a:t>
              </a:r>
            </a:p>
          </p:txBody>
        </p:sp>
        <p:pic>
          <p:nvPicPr>
            <p:cNvPr id="9238" name="Picture 21" descr="staandverb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5" y="1440"/>
              <a:ext cx="1397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791200" y="2286000"/>
            <a:ext cx="2193925" cy="1790700"/>
            <a:chOff x="3648" y="1440"/>
            <a:chExt cx="1382" cy="1128"/>
          </a:xfrm>
        </p:grpSpPr>
        <p:sp>
          <p:nvSpPr>
            <p:cNvPr id="9235" name="Rectangle 10"/>
            <p:cNvSpPr>
              <a:spLocks noChangeArrowheads="1"/>
            </p:cNvSpPr>
            <p:nvPr/>
          </p:nvSpPr>
          <p:spPr bwMode="auto">
            <a:xfrm>
              <a:off x="3792" y="2304"/>
              <a:ext cx="123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Vlaamsverband</a:t>
              </a:r>
            </a:p>
          </p:txBody>
        </p:sp>
        <p:pic>
          <p:nvPicPr>
            <p:cNvPr id="9236" name="Picture 22" descr="vlaamsverb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440"/>
              <a:ext cx="1344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2057400" y="4419600"/>
            <a:ext cx="1981200" cy="1790700"/>
            <a:chOff x="1296" y="2784"/>
            <a:chExt cx="1248" cy="1128"/>
          </a:xfrm>
        </p:grpSpPr>
        <p:sp>
          <p:nvSpPr>
            <p:cNvPr id="9233" name="Rectangle 9"/>
            <p:cNvSpPr>
              <a:spLocks noChangeArrowheads="1"/>
            </p:cNvSpPr>
            <p:nvPr/>
          </p:nvSpPr>
          <p:spPr bwMode="auto">
            <a:xfrm>
              <a:off x="1392" y="3648"/>
              <a:ext cx="111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Patijtsverband</a:t>
              </a:r>
            </a:p>
          </p:txBody>
        </p:sp>
        <p:pic>
          <p:nvPicPr>
            <p:cNvPr id="9234" name="Picture 23" descr="patijtsverb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784"/>
              <a:ext cx="1248" cy="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4648200" y="4419600"/>
            <a:ext cx="1965325" cy="1790700"/>
            <a:chOff x="2928" y="2784"/>
            <a:chExt cx="1238" cy="1128"/>
          </a:xfrm>
        </p:grpSpPr>
        <p:sp>
          <p:nvSpPr>
            <p:cNvPr id="9231" name="Rectangle 11"/>
            <p:cNvSpPr>
              <a:spLocks noChangeArrowheads="1"/>
            </p:cNvSpPr>
            <p:nvPr/>
          </p:nvSpPr>
          <p:spPr bwMode="auto">
            <a:xfrm>
              <a:off x="3024" y="3648"/>
              <a:ext cx="114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774700" indent="-7747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88900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0033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1176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12319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16891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1463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26035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0607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l-NL" altLang="nl-NL">
                  <a:solidFill>
                    <a:schemeClr val="tx1"/>
                  </a:solidFill>
                  <a:latin typeface="Times New Roman" panose="02020603050405020304" pitchFamily="18" charset="0"/>
                </a:rPr>
                <a:t>Noorsverband</a:t>
              </a:r>
            </a:p>
          </p:txBody>
        </p:sp>
        <p:pic>
          <p:nvPicPr>
            <p:cNvPr id="9232" name="Picture 24" descr="noorsverb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2784"/>
              <a:ext cx="1219" cy="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51094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nl-NL" altLang="nl-NL" sz="4400" smtClean="0"/>
              <a:t>Steenformaten</a:t>
            </a:r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1126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04CC810-1018-42BF-95DF-03FAF47C20A5}" type="slidenum">
              <a:rPr lang="nl-NL" altLang="nl-NL" sz="900">
                <a:solidFill>
                  <a:schemeClr val="accent1"/>
                </a:solidFill>
              </a:rPr>
              <a:pPr algn="r"/>
              <a:t>5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62000" y="2241550"/>
            <a:ext cx="762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altLang="nl-NL"/>
              <a:t>Om metselverbanden te kunnen maken zijn verschillende afmetingen stenen nodig. Deze worden vervaardigd van gewone stenen</a:t>
            </a:r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533400" y="3200400"/>
            <a:ext cx="3886200" cy="1600200"/>
            <a:chOff x="336" y="2160"/>
            <a:chExt cx="2448" cy="1008"/>
          </a:xfrm>
        </p:grpSpPr>
        <p:sp>
          <p:nvSpPr>
            <p:cNvPr id="11278" name="AutoShape 5"/>
            <p:cNvSpPr>
              <a:spLocks noChangeArrowheads="1"/>
            </p:cNvSpPr>
            <p:nvPr/>
          </p:nvSpPr>
          <p:spPr bwMode="auto">
            <a:xfrm>
              <a:off x="336" y="2496"/>
              <a:ext cx="1968" cy="672"/>
            </a:xfrm>
            <a:prstGeom prst="cube">
              <a:avLst>
                <a:gd name="adj" fmla="val 493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1279" name="AutoShape 9"/>
            <p:cNvSpPr>
              <a:spLocks noChangeArrowheads="1"/>
            </p:cNvSpPr>
            <p:nvPr/>
          </p:nvSpPr>
          <p:spPr bwMode="auto">
            <a:xfrm>
              <a:off x="1872" y="2160"/>
              <a:ext cx="912" cy="528"/>
            </a:xfrm>
            <a:prstGeom prst="wedgeRoundRectCallout">
              <a:avLst>
                <a:gd name="adj1" fmla="val -89472"/>
                <a:gd name="adj2" fmla="val 116856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nl-NL" altLang="nl-NL" sz="1400"/>
                <a:t>Dit is een hele steen, ook wel </a:t>
              </a:r>
              <a:r>
                <a:rPr lang="nl-NL" altLang="nl-NL" sz="1400" b="1"/>
                <a:t>strek</a:t>
              </a:r>
              <a:r>
                <a:rPr lang="nl-NL" altLang="nl-NL" sz="1400"/>
                <a:t> genoemd</a:t>
              </a: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5105400" y="3657600"/>
            <a:ext cx="3352800" cy="2209800"/>
            <a:chOff x="3312" y="2496"/>
            <a:chExt cx="2112" cy="1392"/>
          </a:xfrm>
        </p:grpSpPr>
        <p:sp>
          <p:nvSpPr>
            <p:cNvPr id="11276" name="AutoShape 6"/>
            <p:cNvSpPr>
              <a:spLocks noChangeArrowheads="1"/>
            </p:cNvSpPr>
            <p:nvPr/>
          </p:nvSpPr>
          <p:spPr bwMode="auto">
            <a:xfrm>
              <a:off x="3312" y="2496"/>
              <a:ext cx="1536" cy="672"/>
            </a:xfrm>
            <a:prstGeom prst="cube">
              <a:avLst>
                <a:gd name="adj" fmla="val 493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1277" name="AutoShape 10"/>
            <p:cNvSpPr>
              <a:spLocks noChangeArrowheads="1"/>
            </p:cNvSpPr>
            <p:nvPr/>
          </p:nvSpPr>
          <p:spPr bwMode="auto">
            <a:xfrm>
              <a:off x="4320" y="3360"/>
              <a:ext cx="1104" cy="528"/>
            </a:xfrm>
            <a:prstGeom prst="wedgeRoundRectCallout">
              <a:avLst>
                <a:gd name="adj1" fmla="val -91306"/>
                <a:gd name="adj2" fmla="val -129736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nl-NL" altLang="nl-NL" sz="1400"/>
                <a:t>Dit is ¾ steen, ook wel </a:t>
              </a:r>
              <a:r>
                <a:rPr lang="nl-NL" altLang="nl-NL" sz="1400" b="1"/>
                <a:t>drieklezoor </a:t>
              </a:r>
              <a:r>
                <a:rPr lang="nl-NL" altLang="nl-NL" sz="1400"/>
                <a:t>genoemd</a:t>
              </a:r>
            </a:p>
          </p:txBody>
        </p:sp>
      </p:grp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533400" y="5029200"/>
            <a:ext cx="3505200" cy="1066800"/>
            <a:chOff x="336" y="3408"/>
            <a:chExt cx="2352" cy="672"/>
          </a:xfrm>
        </p:grpSpPr>
        <p:sp>
          <p:nvSpPr>
            <p:cNvPr id="11274" name="AutoShape 7"/>
            <p:cNvSpPr>
              <a:spLocks noChangeArrowheads="1"/>
            </p:cNvSpPr>
            <p:nvPr/>
          </p:nvSpPr>
          <p:spPr bwMode="auto">
            <a:xfrm>
              <a:off x="336" y="3408"/>
              <a:ext cx="1152" cy="672"/>
            </a:xfrm>
            <a:prstGeom prst="cube">
              <a:avLst>
                <a:gd name="adj" fmla="val 493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1776" y="3456"/>
              <a:ext cx="912" cy="528"/>
            </a:xfrm>
            <a:prstGeom prst="wedgeRoundRectCallout">
              <a:avLst>
                <a:gd name="adj1" fmla="val -130921"/>
                <a:gd name="adj2" fmla="val 16856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nl-NL" altLang="nl-NL" sz="1400"/>
                <a:t>Dit is een halve steen, ook wel </a:t>
              </a:r>
              <a:r>
                <a:rPr lang="nl-NL" altLang="nl-NL" sz="1400" b="1"/>
                <a:t>kop</a:t>
              </a:r>
              <a:r>
                <a:rPr lang="nl-NL" altLang="nl-NL" sz="1400"/>
                <a:t> genoemd</a:t>
              </a:r>
            </a:p>
          </p:txBody>
        </p:sp>
      </p:grpSp>
      <p:sp>
        <p:nvSpPr>
          <p:cNvPr id="33807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87757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796925"/>
            <a:ext cx="7631113" cy="468313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3200" b="1" dirty="0">
                <a:solidFill>
                  <a:schemeClr val="tx1"/>
                </a:solidFill>
              </a:rPr>
              <a:t>Metselverbanden voor halfsteensmuren</a:t>
            </a:r>
          </a:p>
        </p:txBody>
      </p:sp>
      <p:sp>
        <p:nvSpPr>
          <p:cNvPr id="2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1229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59593E0-3E8B-4214-9BB8-590BBD46B004}" type="slidenum">
              <a:rPr lang="nl-NL" altLang="nl-NL" sz="900">
                <a:solidFill>
                  <a:schemeClr val="accent1"/>
                </a:solidFill>
              </a:rPr>
              <a:pPr algn="r"/>
              <a:t>6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12293" name="Freeform 3"/>
          <p:cNvSpPr>
            <a:spLocks/>
          </p:cNvSpPr>
          <p:nvPr/>
        </p:nvSpPr>
        <p:spPr bwMode="auto">
          <a:xfrm>
            <a:off x="749300" y="1323975"/>
            <a:ext cx="7843838" cy="22225"/>
          </a:xfrm>
          <a:custGeom>
            <a:avLst/>
            <a:gdLst>
              <a:gd name="T0" fmla="*/ 0 w 4941"/>
              <a:gd name="T1" fmla="*/ 20638 h 14"/>
              <a:gd name="T2" fmla="*/ 7842250 w 4941"/>
              <a:gd name="T3" fmla="*/ 20638 h 14"/>
              <a:gd name="T4" fmla="*/ 7842250 w 4941"/>
              <a:gd name="T5" fmla="*/ 0 h 14"/>
              <a:gd name="T6" fmla="*/ 0 w 4941"/>
              <a:gd name="T7" fmla="*/ 0 h 14"/>
              <a:gd name="T8" fmla="*/ 0 w 4941"/>
              <a:gd name="T9" fmla="*/ 206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1" h="14">
                <a:moveTo>
                  <a:pt x="0" y="13"/>
                </a:moveTo>
                <a:lnTo>
                  <a:pt x="4940" y="13"/>
                </a:lnTo>
                <a:lnTo>
                  <a:pt x="4940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4" name="Freeform 4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7886700 w 4969"/>
              <a:gd name="T3" fmla="*/ 63500 h 41"/>
              <a:gd name="T4" fmla="*/ 7886700 w 4969"/>
              <a:gd name="T5" fmla="*/ 0 h 41"/>
              <a:gd name="T6" fmla="*/ 7864475 w 4969"/>
              <a:gd name="T7" fmla="*/ 22225 h 41"/>
              <a:gd name="T8" fmla="*/ 7864475 w 4969"/>
              <a:gd name="T9" fmla="*/ 42863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4968" y="40"/>
                </a:lnTo>
                <a:lnTo>
                  <a:pt x="4968" y="0"/>
                </a:lnTo>
                <a:lnTo>
                  <a:pt x="4954" y="14"/>
                </a:lnTo>
                <a:lnTo>
                  <a:pt x="4954" y="27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5" name="Freeform 5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0 w 4969"/>
              <a:gd name="T3" fmla="*/ 0 h 41"/>
              <a:gd name="T4" fmla="*/ 7886700 w 4969"/>
              <a:gd name="T5" fmla="*/ 0 h 41"/>
              <a:gd name="T6" fmla="*/ 7864475 w 4969"/>
              <a:gd name="T7" fmla="*/ 22225 h 41"/>
              <a:gd name="T8" fmla="*/ 22225 w 4969"/>
              <a:gd name="T9" fmla="*/ 22225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0" y="0"/>
                </a:lnTo>
                <a:lnTo>
                  <a:pt x="4968" y="0"/>
                </a:lnTo>
                <a:lnTo>
                  <a:pt x="4954" y="14"/>
                </a:lnTo>
                <a:lnTo>
                  <a:pt x="14" y="14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923925" y="1425575"/>
            <a:ext cx="7751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800000"/>
                </a:solidFill>
                <a:latin typeface="Times New Roman Standaard" charset="0"/>
              </a:rPr>
              <a:t>Halfsteensverband</a:t>
            </a: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933450" y="50879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05063" y="50879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876675" y="5087938"/>
            <a:ext cx="1436688" cy="342900"/>
          </a:xfrm>
          <a:custGeom>
            <a:avLst/>
            <a:gdLst>
              <a:gd name="T0" fmla="*/ 0 w 905"/>
              <a:gd name="T1" fmla="*/ 0 h 216"/>
              <a:gd name="T2" fmla="*/ 1435100 w 905"/>
              <a:gd name="T3" fmla="*/ 0 h 216"/>
              <a:gd name="T4" fmla="*/ 1435100 w 905"/>
              <a:gd name="T5" fmla="*/ 341313 h 216"/>
              <a:gd name="T6" fmla="*/ 0 w 905"/>
              <a:gd name="T7" fmla="*/ 341313 h 216"/>
              <a:gd name="T8" fmla="*/ 0 w 905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6">
                <a:moveTo>
                  <a:pt x="0" y="0"/>
                </a:moveTo>
                <a:lnTo>
                  <a:pt x="904" y="0"/>
                </a:lnTo>
                <a:lnTo>
                  <a:pt x="904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5346700" y="50879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6816725" y="5087938"/>
            <a:ext cx="1439863" cy="342900"/>
          </a:xfrm>
          <a:custGeom>
            <a:avLst/>
            <a:gdLst>
              <a:gd name="T0" fmla="*/ 0 w 907"/>
              <a:gd name="T1" fmla="*/ 0 h 216"/>
              <a:gd name="T2" fmla="*/ 1438275 w 907"/>
              <a:gd name="T3" fmla="*/ 0 h 216"/>
              <a:gd name="T4" fmla="*/ 1438275 w 907"/>
              <a:gd name="T5" fmla="*/ 341313 h 216"/>
              <a:gd name="T6" fmla="*/ 0 w 907"/>
              <a:gd name="T7" fmla="*/ 341313 h 216"/>
              <a:gd name="T8" fmla="*/ 0 w 907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6">
                <a:moveTo>
                  <a:pt x="0" y="0"/>
                </a:moveTo>
                <a:lnTo>
                  <a:pt x="906" y="0"/>
                </a:lnTo>
                <a:lnTo>
                  <a:pt x="906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1685925" y="47117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3157538" y="4711700"/>
            <a:ext cx="1436687" cy="342900"/>
          </a:xfrm>
          <a:custGeom>
            <a:avLst/>
            <a:gdLst>
              <a:gd name="T0" fmla="*/ 0 w 905"/>
              <a:gd name="T1" fmla="*/ 0 h 216"/>
              <a:gd name="T2" fmla="*/ 1435100 w 905"/>
              <a:gd name="T3" fmla="*/ 0 h 216"/>
              <a:gd name="T4" fmla="*/ 1435100 w 905"/>
              <a:gd name="T5" fmla="*/ 341313 h 216"/>
              <a:gd name="T6" fmla="*/ 0 w 905"/>
              <a:gd name="T7" fmla="*/ 341313 h 216"/>
              <a:gd name="T8" fmla="*/ 0 w 905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6">
                <a:moveTo>
                  <a:pt x="0" y="0"/>
                </a:moveTo>
                <a:lnTo>
                  <a:pt x="904" y="0"/>
                </a:lnTo>
                <a:lnTo>
                  <a:pt x="904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4627563" y="47117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6099175" y="47117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966788" y="4333875"/>
            <a:ext cx="1439862" cy="344488"/>
          </a:xfrm>
          <a:custGeom>
            <a:avLst/>
            <a:gdLst>
              <a:gd name="T0" fmla="*/ 0 w 907"/>
              <a:gd name="T1" fmla="*/ 0 h 217"/>
              <a:gd name="T2" fmla="*/ 1438275 w 907"/>
              <a:gd name="T3" fmla="*/ 0 h 217"/>
              <a:gd name="T4" fmla="*/ 1438275 w 907"/>
              <a:gd name="T5" fmla="*/ 342900 h 217"/>
              <a:gd name="T6" fmla="*/ 0 w 907"/>
              <a:gd name="T7" fmla="*/ 342900 h 217"/>
              <a:gd name="T8" fmla="*/ 0 w 90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7">
                <a:moveTo>
                  <a:pt x="0" y="0"/>
                </a:moveTo>
                <a:lnTo>
                  <a:pt x="906" y="0"/>
                </a:lnTo>
                <a:lnTo>
                  <a:pt x="906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438400" y="4333875"/>
            <a:ext cx="1439863" cy="344488"/>
          </a:xfrm>
          <a:custGeom>
            <a:avLst/>
            <a:gdLst>
              <a:gd name="T0" fmla="*/ 0 w 907"/>
              <a:gd name="T1" fmla="*/ 0 h 217"/>
              <a:gd name="T2" fmla="*/ 1438275 w 907"/>
              <a:gd name="T3" fmla="*/ 0 h 217"/>
              <a:gd name="T4" fmla="*/ 1438275 w 907"/>
              <a:gd name="T5" fmla="*/ 342900 h 217"/>
              <a:gd name="T6" fmla="*/ 0 w 907"/>
              <a:gd name="T7" fmla="*/ 342900 h 217"/>
              <a:gd name="T8" fmla="*/ 0 w 90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7">
                <a:moveTo>
                  <a:pt x="0" y="0"/>
                </a:moveTo>
                <a:lnTo>
                  <a:pt x="906" y="0"/>
                </a:lnTo>
                <a:lnTo>
                  <a:pt x="906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910013" y="4333875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380038" y="4333875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1685925" y="3957638"/>
            <a:ext cx="1438275" cy="344487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157538" y="3957638"/>
            <a:ext cx="1436687" cy="344487"/>
          </a:xfrm>
          <a:custGeom>
            <a:avLst/>
            <a:gdLst>
              <a:gd name="T0" fmla="*/ 0 w 905"/>
              <a:gd name="T1" fmla="*/ 0 h 217"/>
              <a:gd name="T2" fmla="*/ 1435100 w 905"/>
              <a:gd name="T3" fmla="*/ 0 h 217"/>
              <a:gd name="T4" fmla="*/ 1435100 w 905"/>
              <a:gd name="T5" fmla="*/ 342900 h 217"/>
              <a:gd name="T6" fmla="*/ 0 w 905"/>
              <a:gd name="T7" fmla="*/ 342900 h 217"/>
              <a:gd name="T8" fmla="*/ 0 w 90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7">
                <a:moveTo>
                  <a:pt x="0" y="0"/>
                </a:moveTo>
                <a:lnTo>
                  <a:pt x="904" y="0"/>
                </a:lnTo>
                <a:lnTo>
                  <a:pt x="90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4627563" y="3957638"/>
            <a:ext cx="1438275" cy="344487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966788" y="3581400"/>
            <a:ext cx="1439862" cy="344488"/>
          </a:xfrm>
          <a:custGeom>
            <a:avLst/>
            <a:gdLst>
              <a:gd name="T0" fmla="*/ 0 w 907"/>
              <a:gd name="T1" fmla="*/ 0 h 217"/>
              <a:gd name="T2" fmla="*/ 1438275 w 907"/>
              <a:gd name="T3" fmla="*/ 0 h 217"/>
              <a:gd name="T4" fmla="*/ 1438275 w 907"/>
              <a:gd name="T5" fmla="*/ 342900 h 217"/>
              <a:gd name="T6" fmla="*/ 0 w 907"/>
              <a:gd name="T7" fmla="*/ 342900 h 217"/>
              <a:gd name="T8" fmla="*/ 0 w 90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7">
                <a:moveTo>
                  <a:pt x="0" y="0"/>
                </a:moveTo>
                <a:lnTo>
                  <a:pt x="906" y="0"/>
                </a:lnTo>
                <a:lnTo>
                  <a:pt x="906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2438400" y="3581400"/>
            <a:ext cx="1439863" cy="344488"/>
          </a:xfrm>
          <a:custGeom>
            <a:avLst/>
            <a:gdLst>
              <a:gd name="T0" fmla="*/ 0 w 907"/>
              <a:gd name="T1" fmla="*/ 0 h 217"/>
              <a:gd name="T2" fmla="*/ 1438275 w 907"/>
              <a:gd name="T3" fmla="*/ 0 h 217"/>
              <a:gd name="T4" fmla="*/ 1438275 w 907"/>
              <a:gd name="T5" fmla="*/ 342900 h 217"/>
              <a:gd name="T6" fmla="*/ 0 w 907"/>
              <a:gd name="T7" fmla="*/ 342900 h 217"/>
              <a:gd name="T8" fmla="*/ 0 w 90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7">
                <a:moveTo>
                  <a:pt x="0" y="0"/>
                </a:moveTo>
                <a:lnTo>
                  <a:pt x="906" y="0"/>
                </a:lnTo>
                <a:lnTo>
                  <a:pt x="906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3910013" y="3581400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8220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1219200" y="1600200"/>
            <a:ext cx="1905000" cy="1447800"/>
          </a:xfrm>
          <a:prstGeom prst="wedgeRoundRectCallout">
            <a:avLst>
              <a:gd name="adj1" fmla="val -45083"/>
              <a:gd name="adj2" fmla="val 91449"/>
              <a:gd name="adj3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800"/>
              <a:t>Deze muurbe-eindiging noemen we een staande tand</a:t>
            </a:r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6705600" y="2057400"/>
            <a:ext cx="1905000" cy="1447800"/>
          </a:xfrm>
          <a:prstGeom prst="wedgeRoundRectCallout">
            <a:avLst>
              <a:gd name="adj1" fmla="val -56417"/>
              <a:gd name="adj2" fmla="val 78292"/>
              <a:gd name="adj3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800"/>
              <a:t>Deze muurbe-eindiging noemen we een vallende tand</a:t>
            </a:r>
          </a:p>
        </p:txBody>
      </p:sp>
    </p:spTree>
    <p:extLst>
      <p:ext uri="{BB962C8B-B14F-4D97-AF65-F5344CB8AC3E}">
        <p14:creationId xmlns:p14="http://schemas.microsoft.com/office/powerpoint/2010/main" val="1270659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9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9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 animBg="1"/>
      <p:bldP spid="8221" grpId="0" animBg="1" autoUpdateAnimBg="0"/>
      <p:bldP spid="82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796925"/>
            <a:ext cx="7631113" cy="468313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3200" b="1" dirty="0">
                <a:solidFill>
                  <a:schemeClr val="tx1"/>
                </a:solidFill>
              </a:rPr>
              <a:t>Metselverbanden</a:t>
            </a:r>
            <a:r>
              <a:rPr lang="nl-NL" altLang="nl-NL" sz="3200" b="1" dirty="0">
                <a:solidFill>
                  <a:srgbClr val="FFFFFF"/>
                </a:solidFill>
              </a:rPr>
              <a:t> </a:t>
            </a:r>
            <a:r>
              <a:rPr lang="nl-NL" altLang="nl-NL" sz="3200" b="1" dirty="0">
                <a:solidFill>
                  <a:schemeClr val="tx1"/>
                </a:solidFill>
              </a:rPr>
              <a:t>voor halfsteensmuren</a:t>
            </a:r>
          </a:p>
        </p:txBody>
      </p:sp>
      <p:sp>
        <p:nvSpPr>
          <p:cNvPr id="4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1434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99700A7-5738-4897-BF66-7C8ADF6F0275}" type="slidenum">
              <a:rPr lang="nl-NL" altLang="nl-NL" sz="900">
                <a:solidFill>
                  <a:schemeClr val="accent1"/>
                </a:solidFill>
              </a:rPr>
              <a:pPr algn="r"/>
              <a:t>7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14341" name="Freeform 3"/>
          <p:cNvSpPr>
            <a:spLocks/>
          </p:cNvSpPr>
          <p:nvPr/>
        </p:nvSpPr>
        <p:spPr bwMode="auto">
          <a:xfrm>
            <a:off x="749300" y="1323975"/>
            <a:ext cx="7843838" cy="22225"/>
          </a:xfrm>
          <a:custGeom>
            <a:avLst/>
            <a:gdLst>
              <a:gd name="T0" fmla="*/ 0 w 4941"/>
              <a:gd name="T1" fmla="*/ 20638 h 14"/>
              <a:gd name="T2" fmla="*/ 7842250 w 4941"/>
              <a:gd name="T3" fmla="*/ 20638 h 14"/>
              <a:gd name="T4" fmla="*/ 7842250 w 4941"/>
              <a:gd name="T5" fmla="*/ 0 h 14"/>
              <a:gd name="T6" fmla="*/ 0 w 4941"/>
              <a:gd name="T7" fmla="*/ 0 h 14"/>
              <a:gd name="T8" fmla="*/ 0 w 4941"/>
              <a:gd name="T9" fmla="*/ 206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1" h="14">
                <a:moveTo>
                  <a:pt x="0" y="13"/>
                </a:moveTo>
                <a:lnTo>
                  <a:pt x="4940" y="13"/>
                </a:lnTo>
                <a:lnTo>
                  <a:pt x="4940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2" name="Freeform 4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7886700 w 4969"/>
              <a:gd name="T3" fmla="*/ 63500 h 41"/>
              <a:gd name="T4" fmla="*/ 7886700 w 4969"/>
              <a:gd name="T5" fmla="*/ 0 h 41"/>
              <a:gd name="T6" fmla="*/ 7864475 w 4969"/>
              <a:gd name="T7" fmla="*/ 22225 h 41"/>
              <a:gd name="T8" fmla="*/ 7864475 w 4969"/>
              <a:gd name="T9" fmla="*/ 42863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4968" y="40"/>
                </a:lnTo>
                <a:lnTo>
                  <a:pt x="4968" y="0"/>
                </a:lnTo>
                <a:lnTo>
                  <a:pt x="4954" y="14"/>
                </a:lnTo>
                <a:lnTo>
                  <a:pt x="4954" y="27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3" name="Freeform 5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0 w 4969"/>
              <a:gd name="T3" fmla="*/ 0 h 41"/>
              <a:gd name="T4" fmla="*/ 7886700 w 4969"/>
              <a:gd name="T5" fmla="*/ 0 h 41"/>
              <a:gd name="T6" fmla="*/ 7864475 w 4969"/>
              <a:gd name="T7" fmla="*/ 22225 h 41"/>
              <a:gd name="T8" fmla="*/ 22225 w 4969"/>
              <a:gd name="T9" fmla="*/ 22225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0" y="0"/>
                </a:lnTo>
                <a:lnTo>
                  <a:pt x="4968" y="0"/>
                </a:lnTo>
                <a:lnTo>
                  <a:pt x="4954" y="14"/>
                </a:lnTo>
                <a:lnTo>
                  <a:pt x="14" y="14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23925" y="1425575"/>
            <a:ext cx="7751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800000"/>
                </a:solidFill>
                <a:latin typeface="Times New Roman Standaard" charset="0"/>
              </a:rPr>
              <a:t>Klezorenverband met staande tand</a:t>
            </a: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508000" y="4935538"/>
            <a:ext cx="754063" cy="342900"/>
          </a:xfrm>
          <a:custGeom>
            <a:avLst/>
            <a:gdLst>
              <a:gd name="T0" fmla="*/ 0 w 475"/>
              <a:gd name="T1" fmla="*/ 0 h 216"/>
              <a:gd name="T2" fmla="*/ 752475 w 475"/>
              <a:gd name="T3" fmla="*/ 0 h 216"/>
              <a:gd name="T4" fmla="*/ 752475 w 475"/>
              <a:gd name="T5" fmla="*/ 341313 h 216"/>
              <a:gd name="T6" fmla="*/ 0 w 475"/>
              <a:gd name="T7" fmla="*/ 341313 h 216"/>
              <a:gd name="T8" fmla="*/ 0 w 475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5" h="216">
                <a:moveTo>
                  <a:pt x="0" y="0"/>
                </a:moveTo>
                <a:lnTo>
                  <a:pt x="474" y="0"/>
                </a:lnTo>
                <a:lnTo>
                  <a:pt x="474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1295400" y="49355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2767013" y="49355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238625" y="4935538"/>
            <a:ext cx="1436688" cy="342900"/>
          </a:xfrm>
          <a:custGeom>
            <a:avLst/>
            <a:gdLst>
              <a:gd name="T0" fmla="*/ 0 w 905"/>
              <a:gd name="T1" fmla="*/ 0 h 216"/>
              <a:gd name="T2" fmla="*/ 1435100 w 905"/>
              <a:gd name="T3" fmla="*/ 0 h 216"/>
              <a:gd name="T4" fmla="*/ 1435100 w 905"/>
              <a:gd name="T5" fmla="*/ 341313 h 216"/>
              <a:gd name="T6" fmla="*/ 0 w 905"/>
              <a:gd name="T7" fmla="*/ 341313 h 216"/>
              <a:gd name="T8" fmla="*/ 0 w 905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6">
                <a:moveTo>
                  <a:pt x="0" y="0"/>
                </a:moveTo>
                <a:lnTo>
                  <a:pt x="904" y="0"/>
                </a:lnTo>
                <a:lnTo>
                  <a:pt x="904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5708650" y="4935538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7178675" y="4935538"/>
            <a:ext cx="1439863" cy="342900"/>
          </a:xfrm>
          <a:custGeom>
            <a:avLst/>
            <a:gdLst>
              <a:gd name="T0" fmla="*/ 0 w 907"/>
              <a:gd name="T1" fmla="*/ 0 h 216"/>
              <a:gd name="T2" fmla="*/ 1438275 w 907"/>
              <a:gd name="T3" fmla="*/ 0 h 216"/>
              <a:gd name="T4" fmla="*/ 1438275 w 907"/>
              <a:gd name="T5" fmla="*/ 341313 h 216"/>
              <a:gd name="T6" fmla="*/ 0 w 907"/>
              <a:gd name="T7" fmla="*/ 341313 h 216"/>
              <a:gd name="T8" fmla="*/ 0 w 907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16">
                <a:moveTo>
                  <a:pt x="0" y="0"/>
                </a:moveTo>
                <a:lnTo>
                  <a:pt x="906" y="0"/>
                </a:lnTo>
                <a:lnTo>
                  <a:pt x="906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508000" y="4559300"/>
            <a:ext cx="1062038" cy="342900"/>
          </a:xfrm>
          <a:custGeom>
            <a:avLst/>
            <a:gdLst>
              <a:gd name="T0" fmla="*/ 0 w 669"/>
              <a:gd name="T1" fmla="*/ 0 h 216"/>
              <a:gd name="T2" fmla="*/ 1060450 w 669"/>
              <a:gd name="T3" fmla="*/ 0 h 216"/>
              <a:gd name="T4" fmla="*/ 1060450 w 669"/>
              <a:gd name="T5" fmla="*/ 341313 h 216"/>
              <a:gd name="T6" fmla="*/ 0 w 669"/>
              <a:gd name="T7" fmla="*/ 341313 h 216"/>
              <a:gd name="T8" fmla="*/ 0 w 669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9" h="216">
                <a:moveTo>
                  <a:pt x="0" y="0"/>
                </a:moveTo>
                <a:lnTo>
                  <a:pt x="668" y="0"/>
                </a:lnTo>
                <a:lnTo>
                  <a:pt x="668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603375" y="45593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3074988" y="4559300"/>
            <a:ext cx="1436687" cy="342900"/>
          </a:xfrm>
          <a:custGeom>
            <a:avLst/>
            <a:gdLst>
              <a:gd name="T0" fmla="*/ 0 w 905"/>
              <a:gd name="T1" fmla="*/ 0 h 216"/>
              <a:gd name="T2" fmla="*/ 1435100 w 905"/>
              <a:gd name="T3" fmla="*/ 0 h 216"/>
              <a:gd name="T4" fmla="*/ 1435100 w 905"/>
              <a:gd name="T5" fmla="*/ 341313 h 216"/>
              <a:gd name="T6" fmla="*/ 0 w 905"/>
              <a:gd name="T7" fmla="*/ 341313 h 216"/>
              <a:gd name="T8" fmla="*/ 0 w 905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6">
                <a:moveTo>
                  <a:pt x="0" y="0"/>
                </a:moveTo>
                <a:lnTo>
                  <a:pt x="904" y="0"/>
                </a:lnTo>
                <a:lnTo>
                  <a:pt x="904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4545013" y="45593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6016625" y="4559300"/>
            <a:ext cx="1438275" cy="342900"/>
          </a:xfrm>
          <a:custGeom>
            <a:avLst/>
            <a:gdLst>
              <a:gd name="T0" fmla="*/ 0 w 906"/>
              <a:gd name="T1" fmla="*/ 0 h 216"/>
              <a:gd name="T2" fmla="*/ 1436688 w 906"/>
              <a:gd name="T3" fmla="*/ 0 h 216"/>
              <a:gd name="T4" fmla="*/ 1436688 w 906"/>
              <a:gd name="T5" fmla="*/ 341313 h 216"/>
              <a:gd name="T6" fmla="*/ 0 w 906"/>
              <a:gd name="T7" fmla="*/ 341313 h 216"/>
              <a:gd name="T8" fmla="*/ 0 w 90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6">
                <a:moveTo>
                  <a:pt x="0" y="0"/>
                </a:moveTo>
                <a:lnTo>
                  <a:pt x="905" y="0"/>
                </a:lnTo>
                <a:lnTo>
                  <a:pt x="905" y="215"/>
                </a:lnTo>
                <a:lnTo>
                  <a:pt x="0" y="21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508000" y="4181475"/>
            <a:ext cx="754063" cy="344488"/>
          </a:xfrm>
          <a:custGeom>
            <a:avLst/>
            <a:gdLst>
              <a:gd name="T0" fmla="*/ 0 w 475"/>
              <a:gd name="T1" fmla="*/ 0 h 217"/>
              <a:gd name="T2" fmla="*/ 752475 w 475"/>
              <a:gd name="T3" fmla="*/ 0 h 217"/>
              <a:gd name="T4" fmla="*/ 752475 w 475"/>
              <a:gd name="T5" fmla="*/ 342900 h 217"/>
              <a:gd name="T6" fmla="*/ 0 w 475"/>
              <a:gd name="T7" fmla="*/ 342900 h 217"/>
              <a:gd name="T8" fmla="*/ 0 w 47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5" h="217">
                <a:moveTo>
                  <a:pt x="0" y="0"/>
                </a:moveTo>
                <a:lnTo>
                  <a:pt x="474" y="0"/>
                </a:lnTo>
                <a:lnTo>
                  <a:pt x="47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1295400" y="4181475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2767013" y="4181475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4238625" y="4181475"/>
            <a:ext cx="1436688" cy="344488"/>
          </a:xfrm>
          <a:custGeom>
            <a:avLst/>
            <a:gdLst>
              <a:gd name="T0" fmla="*/ 0 w 905"/>
              <a:gd name="T1" fmla="*/ 0 h 217"/>
              <a:gd name="T2" fmla="*/ 1435100 w 905"/>
              <a:gd name="T3" fmla="*/ 0 h 217"/>
              <a:gd name="T4" fmla="*/ 1435100 w 905"/>
              <a:gd name="T5" fmla="*/ 342900 h 217"/>
              <a:gd name="T6" fmla="*/ 0 w 905"/>
              <a:gd name="T7" fmla="*/ 342900 h 217"/>
              <a:gd name="T8" fmla="*/ 0 w 90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7">
                <a:moveTo>
                  <a:pt x="0" y="0"/>
                </a:moveTo>
                <a:lnTo>
                  <a:pt x="904" y="0"/>
                </a:lnTo>
                <a:lnTo>
                  <a:pt x="90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5708650" y="4181475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508000" y="3805238"/>
            <a:ext cx="1062038" cy="344487"/>
          </a:xfrm>
          <a:custGeom>
            <a:avLst/>
            <a:gdLst>
              <a:gd name="T0" fmla="*/ 0 w 669"/>
              <a:gd name="T1" fmla="*/ 0 h 217"/>
              <a:gd name="T2" fmla="*/ 1060450 w 669"/>
              <a:gd name="T3" fmla="*/ 0 h 217"/>
              <a:gd name="T4" fmla="*/ 1060450 w 669"/>
              <a:gd name="T5" fmla="*/ 342900 h 217"/>
              <a:gd name="T6" fmla="*/ 0 w 669"/>
              <a:gd name="T7" fmla="*/ 342900 h 217"/>
              <a:gd name="T8" fmla="*/ 0 w 669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9" h="217">
                <a:moveTo>
                  <a:pt x="0" y="0"/>
                </a:moveTo>
                <a:lnTo>
                  <a:pt x="668" y="0"/>
                </a:lnTo>
                <a:lnTo>
                  <a:pt x="668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1603375" y="3805238"/>
            <a:ext cx="1438275" cy="344487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3074988" y="3805238"/>
            <a:ext cx="1436687" cy="344487"/>
          </a:xfrm>
          <a:custGeom>
            <a:avLst/>
            <a:gdLst>
              <a:gd name="T0" fmla="*/ 0 w 905"/>
              <a:gd name="T1" fmla="*/ 0 h 217"/>
              <a:gd name="T2" fmla="*/ 1435100 w 905"/>
              <a:gd name="T3" fmla="*/ 0 h 217"/>
              <a:gd name="T4" fmla="*/ 1435100 w 905"/>
              <a:gd name="T5" fmla="*/ 342900 h 217"/>
              <a:gd name="T6" fmla="*/ 0 w 905"/>
              <a:gd name="T7" fmla="*/ 342900 h 217"/>
              <a:gd name="T8" fmla="*/ 0 w 90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7">
                <a:moveTo>
                  <a:pt x="0" y="0"/>
                </a:moveTo>
                <a:lnTo>
                  <a:pt x="904" y="0"/>
                </a:lnTo>
                <a:lnTo>
                  <a:pt x="90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>
            <a:off x="4545013" y="3805238"/>
            <a:ext cx="1438275" cy="344487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508000" y="3429000"/>
            <a:ext cx="754063" cy="344488"/>
          </a:xfrm>
          <a:custGeom>
            <a:avLst/>
            <a:gdLst>
              <a:gd name="T0" fmla="*/ 0 w 475"/>
              <a:gd name="T1" fmla="*/ 0 h 217"/>
              <a:gd name="T2" fmla="*/ 752475 w 475"/>
              <a:gd name="T3" fmla="*/ 0 h 217"/>
              <a:gd name="T4" fmla="*/ 752475 w 475"/>
              <a:gd name="T5" fmla="*/ 342900 h 217"/>
              <a:gd name="T6" fmla="*/ 0 w 475"/>
              <a:gd name="T7" fmla="*/ 342900 h 217"/>
              <a:gd name="T8" fmla="*/ 0 w 47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5" h="217">
                <a:moveTo>
                  <a:pt x="0" y="0"/>
                </a:moveTo>
                <a:lnTo>
                  <a:pt x="474" y="0"/>
                </a:lnTo>
                <a:lnTo>
                  <a:pt x="47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8" name="Freeform 28"/>
          <p:cNvSpPr>
            <a:spLocks/>
          </p:cNvSpPr>
          <p:nvPr/>
        </p:nvSpPr>
        <p:spPr bwMode="auto">
          <a:xfrm>
            <a:off x="1295400" y="3429000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2767013" y="3429000"/>
            <a:ext cx="1438275" cy="344488"/>
          </a:xfrm>
          <a:custGeom>
            <a:avLst/>
            <a:gdLst>
              <a:gd name="T0" fmla="*/ 0 w 906"/>
              <a:gd name="T1" fmla="*/ 0 h 217"/>
              <a:gd name="T2" fmla="*/ 1436688 w 906"/>
              <a:gd name="T3" fmla="*/ 0 h 217"/>
              <a:gd name="T4" fmla="*/ 1436688 w 906"/>
              <a:gd name="T5" fmla="*/ 342900 h 217"/>
              <a:gd name="T6" fmla="*/ 0 w 906"/>
              <a:gd name="T7" fmla="*/ 342900 h 217"/>
              <a:gd name="T8" fmla="*/ 0 w 906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6" h="217">
                <a:moveTo>
                  <a:pt x="0" y="0"/>
                </a:moveTo>
                <a:lnTo>
                  <a:pt x="905" y="0"/>
                </a:lnTo>
                <a:lnTo>
                  <a:pt x="905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70" name="Freeform 30"/>
          <p:cNvSpPr>
            <a:spLocks/>
          </p:cNvSpPr>
          <p:nvPr/>
        </p:nvSpPr>
        <p:spPr bwMode="auto">
          <a:xfrm>
            <a:off x="4238625" y="3429000"/>
            <a:ext cx="1436688" cy="344488"/>
          </a:xfrm>
          <a:custGeom>
            <a:avLst/>
            <a:gdLst>
              <a:gd name="T0" fmla="*/ 0 w 905"/>
              <a:gd name="T1" fmla="*/ 0 h 217"/>
              <a:gd name="T2" fmla="*/ 1435100 w 905"/>
              <a:gd name="T3" fmla="*/ 0 h 217"/>
              <a:gd name="T4" fmla="*/ 1435100 w 905"/>
              <a:gd name="T5" fmla="*/ 342900 h 217"/>
              <a:gd name="T6" fmla="*/ 0 w 905"/>
              <a:gd name="T7" fmla="*/ 342900 h 217"/>
              <a:gd name="T8" fmla="*/ 0 w 905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5" h="217">
                <a:moveTo>
                  <a:pt x="0" y="0"/>
                </a:moveTo>
                <a:lnTo>
                  <a:pt x="904" y="0"/>
                </a:lnTo>
                <a:lnTo>
                  <a:pt x="904" y="216"/>
                </a:lnTo>
                <a:lnTo>
                  <a:pt x="0" y="21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78677"/>
              </a:gs>
              <a:gs pos="100000">
                <a:srgbClr val="E0B09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78677"/>
            </a:extrusionClr>
            <a:contourClr>
              <a:srgbClr val="F7867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nl-NL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09600" y="4876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chemeClr val="tx1"/>
                </a:solidFill>
                <a:latin typeface="Times New Roman Standaard" charset="0"/>
              </a:rPr>
              <a:t>Kop-strekkenlaag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9600" y="4495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>
                <a:solidFill>
                  <a:schemeClr val="tx1"/>
                </a:solidFill>
                <a:latin typeface="Times New Roman Standaard" charset="0"/>
              </a:rPr>
              <a:t>Drieklezoor-strekkenlaag</a:t>
            </a:r>
          </a:p>
        </p:txBody>
      </p:sp>
      <p:sp>
        <p:nvSpPr>
          <p:cNvPr id="10273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10294" name="Group 54"/>
          <p:cNvGrpSpPr>
            <a:grpSpLocks/>
          </p:cNvGrpSpPr>
          <p:nvPr/>
        </p:nvGrpSpPr>
        <p:grpSpPr bwMode="auto">
          <a:xfrm>
            <a:off x="4191000" y="3429000"/>
            <a:ext cx="361950" cy="1847850"/>
            <a:chOff x="4704" y="1104"/>
            <a:chExt cx="228" cy="1164"/>
          </a:xfrm>
        </p:grpSpPr>
        <p:sp>
          <p:nvSpPr>
            <p:cNvPr id="14374" name="Freeform 41"/>
            <p:cNvSpPr>
              <a:spLocks/>
            </p:cNvSpPr>
            <p:nvPr/>
          </p:nvSpPr>
          <p:spPr bwMode="auto">
            <a:xfrm>
              <a:off x="4710" y="1104"/>
              <a:ext cx="6" cy="216"/>
            </a:xfrm>
            <a:custGeom>
              <a:avLst/>
              <a:gdLst>
                <a:gd name="T0" fmla="*/ 0 w 6"/>
                <a:gd name="T1" fmla="*/ 0 h 216"/>
                <a:gd name="T2" fmla="*/ 6 w 6"/>
                <a:gd name="T3" fmla="*/ 216 h 2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16">
                  <a:moveTo>
                    <a:pt x="0" y="0"/>
                  </a:moveTo>
                  <a:lnTo>
                    <a:pt x="6" y="216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75" name="Line 42"/>
            <p:cNvSpPr>
              <a:spLocks noChangeShapeType="1"/>
            </p:cNvSpPr>
            <p:nvPr/>
          </p:nvSpPr>
          <p:spPr bwMode="auto">
            <a:xfrm>
              <a:off x="4704" y="1314"/>
              <a:ext cx="210" cy="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76" name="Freeform 45"/>
            <p:cNvSpPr>
              <a:spLocks/>
            </p:cNvSpPr>
            <p:nvPr/>
          </p:nvSpPr>
          <p:spPr bwMode="auto">
            <a:xfrm>
              <a:off x="4920" y="1314"/>
              <a:ext cx="1" cy="252"/>
            </a:xfrm>
            <a:custGeom>
              <a:avLst/>
              <a:gdLst>
                <a:gd name="T0" fmla="*/ 0 w 1"/>
                <a:gd name="T1" fmla="*/ 0 h 252"/>
                <a:gd name="T2" fmla="*/ 0 w 1"/>
                <a:gd name="T3" fmla="*/ 252 h 2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52">
                  <a:moveTo>
                    <a:pt x="0" y="0"/>
                  </a:moveTo>
                  <a:lnTo>
                    <a:pt x="0" y="252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77" name="Freeform 47"/>
            <p:cNvSpPr>
              <a:spLocks/>
            </p:cNvSpPr>
            <p:nvPr/>
          </p:nvSpPr>
          <p:spPr bwMode="auto">
            <a:xfrm>
              <a:off x="4728" y="1560"/>
              <a:ext cx="192" cy="6"/>
            </a:xfrm>
            <a:custGeom>
              <a:avLst/>
              <a:gdLst>
                <a:gd name="T0" fmla="*/ 0 w 192"/>
                <a:gd name="T1" fmla="*/ 0 h 6"/>
                <a:gd name="T2" fmla="*/ 192 w 192"/>
                <a:gd name="T3" fmla="*/ 6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" h="6">
                  <a:moveTo>
                    <a:pt x="0" y="0"/>
                  </a:moveTo>
                  <a:lnTo>
                    <a:pt x="192" y="6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78" name="Line 48"/>
            <p:cNvSpPr>
              <a:spLocks noChangeShapeType="1"/>
            </p:cNvSpPr>
            <p:nvPr/>
          </p:nvSpPr>
          <p:spPr bwMode="auto">
            <a:xfrm>
              <a:off x="4728" y="1554"/>
              <a:ext cx="0" cy="24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79" name="Line 49"/>
            <p:cNvSpPr>
              <a:spLocks noChangeShapeType="1"/>
            </p:cNvSpPr>
            <p:nvPr/>
          </p:nvSpPr>
          <p:spPr bwMode="auto">
            <a:xfrm>
              <a:off x="4722" y="1794"/>
              <a:ext cx="210" cy="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80" name="Line 50"/>
            <p:cNvSpPr>
              <a:spLocks noChangeShapeType="1"/>
            </p:cNvSpPr>
            <p:nvPr/>
          </p:nvSpPr>
          <p:spPr bwMode="auto">
            <a:xfrm>
              <a:off x="4920" y="1788"/>
              <a:ext cx="0" cy="24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81" name="Freeform 51"/>
            <p:cNvSpPr>
              <a:spLocks/>
            </p:cNvSpPr>
            <p:nvPr/>
          </p:nvSpPr>
          <p:spPr bwMode="auto">
            <a:xfrm>
              <a:off x="4728" y="2034"/>
              <a:ext cx="198" cy="1"/>
            </a:xfrm>
            <a:custGeom>
              <a:avLst/>
              <a:gdLst>
                <a:gd name="T0" fmla="*/ 0 w 198"/>
                <a:gd name="T1" fmla="*/ 0 h 1"/>
                <a:gd name="T2" fmla="*/ 198 w 19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8" h="1">
                  <a:moveTo>
                    <a:pt x="0" y="0"/>
                  </a:moveTo>
                  <a:lnTo>
                    <a:pt x="198" y="0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82" name="Line 52"/>
            <p:cNvSpPr>
              <a:spLocks noChangeShapeType="1"/>
            </p:cNvSpPr>
            <p:nvPr/>
          </p:nvSpPr>
          <p:spPr bwMode="auto">
            <a:xfrm>
              <a:off x="4728" y="2028"/>
              <a:ext cx="0" cy="24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95" name="AutoShape 55"/>
          <p:cNvSpPr>
            <a:spLocks noChangeArrowheads="1"/>
          </p:cNvSpPr>
          <p:nvPr/>
        </p:nvSpPr>
        <p:spPr bwMode="auto">
          <a:xfrm>
            <a:off x="4191000" y="2514600"/>
            <a:ext cx="1524000" cy="457200"/>
          </a:xfrm>
          <a:prstGeom prst="wedgeRoundRectCallout">
            <a:avLst>
              <a:gd name="adj1" fmla="val -50000"/>
              <a:gd name="adj2" fmla="val 197569"/>
              <a:gd name="adj3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800"/>
              <a:t>Staande tand</a:t>
            </a:r>
          </a:p>
        </p:txBody>
      </p:sp>
    </p:spTree>
    <p:extLst>
      <p:ext uri="{BB962C8B-B14F-4D97-AF65-F5344CB8AC3E}">
        <p14:creationId xmlns:p14="http://schemas.microsoft.com/office/powerpoint/2010/main" val="23836492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 autoUpdateAnimBg="0"/>
      <p:bldP spid="10272" grpId="0" autoUpdateAnimBg="0"/>
      <p:bldP spid="10273" grpId="0" animBg="1"/>
      <p:bldP spid="1029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796925"/>
            <a:ext cx="7631113" cy="468313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3200" b="1" dirty="0">
                <a:solidFill>
                  <a:schemeClr val="tx1"/>
                </a:solidFill>
              </a:rPr>
              <a:t>Metselverbanden voor halfsteensmuren</a:t>
            </a:r>
          </a:p>
        </p:txBody>
      </p:sp>
      <p:sp>
        <p:nvSpPr>
          <p:cNvPr id="52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16388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CE09742-2009-4A53-820F-DDDD61C37EE1}" type="slidenum">
              <a:rPr lang="nl-NL" altLang="nl-NL" sz="900">
                <a:solidFill>
                  <a:schemeClr val="accent1"/>
                </a:solidFill>
              </a:rPr>
              <a:pPr algn="r"/>
              <a:t>8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16389" name="Freeform 3"/>
          <p:cNvSpPr>
            <a:spLocks/>
          </p:cNvSpPr>
          <p:nvPr/>
        </p:nvSpPr>
        <p:spPr bwMode="auto">
          <a:xfrm>
            <a:off x="749300" y="1323975"/>
            <a:ext cx="7843838" cy="22225"/>
          </a:xfrm>
          <a:custGeom>
            <a:avLst/>
            <a:gdLst>
              <a:gd name="T0" fmla="*/ 0 w 4941"/>
              <a:gd name="T1" fmla="*/ 20638 h 14"/>
              <a:gd name="T2" fmla="*/ 7842250 w 4941"/>
              <a:gd name="T3" fmla="*/ 20638 h 14"/>
              <a:gd name="T4" fmla="*/ 7842250 w 4941"/>
              <a:gd name="T5" fmla="*/ 0 h 14"/>
              <a:gd name="T6" fmla="*/ 0 w 4941"/>
              <a:gd name="T7" fmla="*/ 0 h 14"/>
              <a:gd name="T8" fmla="*/ 0 w 4941"/>
              <a:gd name="T9" fmla="*/ 206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1" h="14">
                <a:moveTo>
                  <a:pt x="0" y="13"/>
                </a:moveTo>
                <a:lnTo>
                  <a:pt x="4940" y="13"/>
                </a:lnTo>
                <a:lnTo>
                  <a:pt x="4940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0" name="Freeform 4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7886700 w 4969"/>
              <a:gd name="T3" fmla="*/ 63500 h 41"/>
              <a:gd name="T4" fmla="*/ 7886700 w 4969"/>
              <a:gd name="T5" fmla="*/ 0 h 41"/>
              <a:gd name="T6" fmla="*/ 7864475 w 4969"/>
              <a:gd name="T7" fmla="*/ 22225 h 41"/>
              <a:gd name="T8" fmla="*/ 7864475 w 4969"/>
              <a:gd name="T9" fmla="*/ 42863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4968" y="40"/>
                </a:lnTo>
                <a:lnTo>
                  <a:pt x="4968" y="0"/>
                </a:lnTo>
                <a:lnTo>
                  <a:pt x="4954" y="14"/>
                </a:lnTo>
                <a:lnTo>
                  <a:pt x="4954" y="27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1" name="Freeform 5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0 w 4969"/>
              <a:gd name="T3" fmla="*/ 0 h 41"/>
              <a:gd name="T4" fmla="*/ 7886700 w 4969"/>
              <a:gd name="T5" fmla="*/ 0 h 41"/>
              <a:gd name="T6" fmla="*/ 7864475 w 4969"/>
              <a:gd name="T7" fmla="*/ 22225 h 41"/>
              <a:gd name="T8" fmla="*/ 22225 w 4969"/>
              <a:gd name="T9" fmla="*/ 22225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0" y="0"/>
                </a:lnTo>
                <a:lnTo>
                  <a:pt x="4968" y="0"/>
                </a:lnTo>
                <a:lnTo>
                  <a:pt x="4954" y="14"/>
                </a:lnTo>
                <a:lnTo>
                  <a:pt x="14" y="14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923925" y="1425575"/>
            <a:ext cx="7751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800000"/>
                </a:solidFill>
                <a:latin typeface="Times New Roman Standaard" charset="0"/>
              </a:rPr>
              <a:t>Klezorenverband met vallende tand</a:t>
            </a: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04800" y="4935538"/>
            <a:ext cx="8113713" cy="342900"/>
            <a:chOff x="391" y="3572"/>
            <a:chExt cx="5111" cy="216"/>
          </a:xfrm>
        </p:grpSpPr>
        <p:sp>
          <p:nvSpPr>
            <p:cNvPr id="16432" name="Freeform 8"/>
            <p:cNvSpPr>
              <a:spLocks/>
            </p:cNvSpPr>
            <p:nvPr/>
          </p:nvSpPr>
          <p:spPr bwMode="auto">
            <a:xfrm>
              <a:off x="391" y="3572"/>
              <a:ext cx="475" cy="216"/>
            </a:xfrm>
            <a:custGeom>
              <a:avLst/>
              <a:gdLst>
                <a:gd name="T0" fmla="*/ 0 w 475"/>
                <a:gd name="T1" fmla="*/ 0 h 216"/>
                <a:gd name="T2" fmla="*/ 474 w 475"/>
                <a:gd name="T3" fmla="*/ 0 h 216"/>
                <a:gd name="T4" fmla="*/ 474 w 475"/>
                <a:gd name="T5" fmla="*/ 215 h 216"/>
                <a:gd name="T6" fmla="*/ 0 w 475"/>
                <a:gd name="T7" fmla="*/ 215 h 216"/>
                <a:gd name="T8" fmla="*/ 0 w 47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16">
                  <a:moveTo>
                    <a:pt x="0" y="0"/>
                  </a:moveTo>
                  <a:lnTo>
                    <a:pt x="474" y="0"/>
                  </a:lnTo>
                  <a:lnTo>
                    <a:pt x="47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3" name="Freeform 9"/>
            <p:cNvSpPr>
              <a:spLocks/>
            </p:cNvSpPr>
            <p:nvPr/>
          </p:nvSpPr>
          <p:spPr bwMode="auto">
            <a:xfrm>
              <a:off x="889" y="3572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4" name="Freeform 10"/>
            <p:cNvSpPr>
              <a:spLocks/>
            </p:cNvSpPr>
            <p:nvPr/>
          </p:nvSpPr>
          <p:spPr bwMode="auto">
            <a:xfrm>
              <a:off x="1816" y="3572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5" name="Freeform 11"/>
            <p:cNvSpPr>
              <a:spLocks/>
            </p:cNvSpPr>
            <p:nvPr/>
          </p:nvSpPr>
          <p:spPr bwMode="auto">
            <a:xfrm>
              <a:off x="2743" y="3572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6" name="Freeform 12"/>
            <p:cNvSpPr>
              <a:spLocks/>
            </p:cNvSpPr>
            <p:nvPr/>
          </p:nvSpPr>
          <p:spPr bwMode="auto">
            <a:xfrm>
              <a:off x="3669" y="3572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7" name="Freeform 13"/>
            <p:cNvSpPr>
              <a:spLocks/>
            </p:cNvSpPr>
            <p:nvPr/>
          </p:nvSpPr>
          <p:spPr bwMode="auto">
            <a:xfrm>
              <a:off x="4595" y="3572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304800" y="4559300"/>
            <a:ext cx="8421688" cy="342900"/>
            <a:chOff x="391" y="3335"/>
            <a:chExt cx="5305" cy="216"/>
          </a:xfrm>
        </p:grpSpPr>
        <p:sp>
          <p:nvSpPr>
            <p:cNvPr id="16426" name="Freeform 15"/>
            <p:cNvSpPr>
              <a:spLocks/>
            </p:cNvSpPr>
            <p:nvPr/>
          </p:nvSpPr>
          <p:spPr bwMode="auto">
            <a:xfrm>
              <a:off x="391" y="3335"/>
              <a:ext cx="669" cy="216"/>
            </a:xfrm>
            <a:custGeom>
              <a:avLst/>
              <a:gdLst>
                <a:gd name="T0" fmla="*/ 0 w 669"/>
                <a:gd name="T1" fmla="*/ 0 h 216"/>
                <a:gd name="T2" fmla="*/ 668 w 669"/>
                <a:gd name="T3" fmla="*/ 0 h 216"/>
                <a:gd name="T4" fmla="*/ 668 w 669"/>
                <a:gd name="T5" fmla="*/ 215 h 216"/>
                <a:gd name="T6" fmla="*/ 0 w 669"/>
                <a:gd name="T7" fmla="*/ 215 h 216"/>
                <a:gd name="T8" fmla="*/ 0 w 66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6">
                  <a:moveTo>
                    <a:pt x="0" y="0"/>
                  </a:moveTo>
                  <a:lnTo>
                    <a:pt x="668" y="0"/>
                  </a:lnTo>
                  <a:lnTo>
                    <a:pt x="668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27" name="Freeform 16"/>
            <p:cNvSpPr>
              <a:spLocks/>
            </p:cNvSpPr>
            <p:nvPr/>
          </p:nvSpPr>
          <p:spPr bwMode="auto">
            <a:xfrm>
              <a:off x="1083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28" name="Freeform 17"/>
            <p:cNvSpPr>
              <a:spLocks/>
            </p:cNvSpPr>
            <p:nvPr/>
          </p:nvSpPr>
          <p:spPr bwMode="auto">
            <a:xfrm>
              <a:off x="2010" y="3335"/>
              <a:ext cx="905" cy="216"/>
            </a:xfrm>
            <a:custGeom>
              <a:avLst/>
              <a:gdLst>
                <a:gd name="T0" fmla="*/ 0 w 905"/>
                <a:gd name="T1" fmla="*/ 0 h 216"/>
                <a:gd name="T2" fmla="*/ 904 w 905"/>
                <a:gd name="T3" fmla="*/ 0 h 216"/>
                <a:gd name="T4" fmla="*/ 904 w 905"/>
                <a:gd name="T5" fmla="*/ 215 h 216"/>
                <a:gd name="T6" fmla="*/ 0 w 905"/>
                <a:gd name="T7" fmla="*/ 215 h 216"/>
                <a:gd name="T8" fmla="*/ 0 w 905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6">
                  <a:moveTo>
                    <a:pt x="0" y="0"/>
                  </a:moveTo>
                  <a:lnTo>
                    <a:pt x="904" y="0"/>
                  </a:lnTo>
                  <a:lnTo>
                    <a:pt x="904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29" name="Freeform 18"/>
            <p:cNvSpPr>
              <a:spLocks/>
            </p:cNvSpPr>
            <p:nvPr/>
          </p:nvSpPr>
          <p:spPr bwMode="auto">
            <a:xfrm>
              <a:off x="2936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0" name="Freeform 19"/>
            <p:cNvSpPr>
              <a:spLocks/>
            </p:cNvSpPr>
            <p:nvPr/>
          </p:nvSpPr>
          <p:spPr bwMode="auto">
            <a:xfrm>
              <a:off x="3863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31" name="Freeform 20"/>
            <p:cNvSpPr>
              <a:spLocks/>
            </p:cNvSpPr>
            <p:nvPr/>
          </p:nvSpPr>
          <p:spPr bwMode="auto">
            <a:xfrm>
              <a:off x="4789" y="3335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12327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  <p:grpSp>
        <p:nvGrpSpPr>
          <p:cNvPr id="12340" name="Group 52"/>
          <p:cNvGrpSpPr>
            <a:grpSpLocks/>
          </p:cNvGrpSpPr>
          <p:nvPr/>
        </p:nvGrpSpPr>
        <p:grpSpPr bwMode="auto">
          <a:xfrm>
            <a:off x="304800" y="4181475"/>
            <a:ext cx="7346950" cy="344488"/>
            <a:chOff x="192" y="2634"/>
            <a:chExt cx="4628" cy="217"/>
          </a:xfrm>
        </p:grpSpPr>
        <p:grpSp>
          <p:nvGrpSpPr>
            <p:cNvPr id="16419" name="Group 47"/>
            <p:cNvGrpSpPr>
              <a:grpSpLocks/>
            </p:cNvGrpSpPr>
            <p:nvPr/>
          </p:nvGrpSpPr>
          <p:grpSpPr bwMode="auto">
            <a:xfrm>
              <a:off x="192" y="2634"/>
              <a:ext cx="3697" cy="217"/>
              <a:chOff x="192" y="2634"/>
              <a:chExt cx="3697" cy="217"/>
            </a:xfrm>
          </p:grpSpPr>
          <p:sp>
            <p:nvSpPr>
              <p:cNvPr id="16421" name="Freeform 24"/>
              <p:cNvSpPr>
                <a:spLocks/>
              </p:cNvSpPr>
              <p:nvPr/>
            </p:nvSpPr>
            <p:spPr bwMode="auto">
              <a:xfrm>
                <a:off x="192" y="2634"/>
                <a:ext cx="475" cy="217"/>
              </a:xfrm>
              <a:custGeom>
                <a:avLst/>
                <a:gdLst>
                  <a:gd name="T0" fmla="*/ 0 w 475"/>
                  <a:gd name="T1" fmla="*/ 0 h 217"/>
                  <a:gd name="T2" fmla="*/ 474 w 475"/>
                  <a:gd name="T3" fmla="*/ 0 h 217"/>
                  <a:gd name="T4" fmla="*/ 474 w 475"/>
                  <a:gd name="T5" fmla="*/ 216 h 217"/>
                  <a:gd name="T6" fmla="*/ 0 w 475"/>
                  <a:gd name="T7" fmla="*/ 216 h 217"/>
                  <a:gd name="T8" fmla="*/ 0 w 475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5" h="217">
                    <a:moveTo>
                      <a:pt x="0" y="0"/>
                    </a:moveTo>
                    <a:lnTo>
                      <a:pt x="474" y="0"/>
                    </a:lnTo>
                    <a:lnTo>
                      <a:pt x="474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16422" name="Freeform 22"/>
              <p:cNvSpPr>
                <a:spLocks/>
              </p:cNvSpPr>
              <p:nvPr/>
            </p:nvSpPr>
            <p:spPr bwMode="auto">
              <a:xfrm>
                <a:off x="690" y="2634"/>
                <a:ext cx="414" cy="217"/>
              </a:xfrm>
              <a:custGeom>
                <a:avLst/>
                <a:gdLst>
                  <a:gd name="T0" fmla="*/ 0 w 476"/>
                  <a:gd name="T1" fmla="*/ 0 h 217"/>
                  <a:gd name="T2" fmla="*/ 413 w 476"/>
                  <a:gd name="T3" fmla="*/ 0 h 217"/>
                  <a:gd name="T4" fmla="*/ 413 w 476"/>
                  <a:gd name="T5" fmla="*/ 216 h 217"/>
                  <a:gd name="T6" fmla="*/ 0 w 476"/>
                  <a:gd name="T7" fmla="*/ 216 h 217"/>
                  <a:gd name="T8" fmla="*/ 0 w 47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6" h="217">
                    <a:moveTo>
                      <a:pt x="0" y="0"/>
                    </a:moveTo>
                    <a:lnTo>
                      <a:pt x="475" y="0"/>
                    </a:lnTo>
                    <a:lnTo>
                      <a:pt x="47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16423" name="Freeform 23"/>
              <p:cNvSpPr>
                <a:spLocks/>
              </p:cNvSpPr>
              <p:nvPr/>
            </p:nvSpPr>
            <p:spPr bwMode="auto">
              <a:xfrm>
                <a:off x="1126" y="2634"/>
                <a:ext cx="906" cy="217"/>
              </a:xfrm>
              <a:custGeom>
                <a:avLst/>
                <a:gdLst>
                  <a:gd name="T0" fmla="*/ 0 w 906"/>
                  <a:gd name="T1" fmla="*/ 0 h 217"/>
                  <a:gd name="T2" fmla="*/ 905 w 906"/>
                  <a:gd name="T3" fmla="*/ 0 h 217"/>
                  <a:gd name="T4" fmla="*/ 905 w 906"/>
                  <a:gd name="T5" fmla="*/ 216 h 217"/>
                  <a:gd name="T6" fmla="*/ 0 w 906"/>
                  <a:gd name="T7" fmla="*/ 216 h 217"/>
                  <a:gd name="T8" fmla="*/ 0 w 906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217">
                    <a:moveTo>
                      <a:pt x="0" y="0"/>
                    </a:moveTo>
                    <a:lnTo>
                      <a:pt x="905" y="0"/>
                    </a:lnTo>
                    <a:lnTo>
                      <a:pt x="905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16424" name="Freeform 25"/>
              <p:cNvSpPr>
                <a:spLocks/>
              </p:cNvSpPr>
              <p:nvPr/>
            </p:nvSpPr>
            <p:spPr bwMode="auto">
              <a:xfrm>
                <a:off x="2057" y="2634"/>
                <a:ext cx="905" cy="217"/>
              </a:xfrm>
              <a:custGeom>
                <a:avLst/>
                <a:gdLst>
                  <a:gd name="T0" fmla="*/ 0 w 905"/>
                  <a:gd name="T1" fmla="*/ 0 h 217"/>
                  <a:gd name="T2" fmla="*/ 904 w 905"/>
                  <a:gd name="T3" fmla="*/ 0 h 217"/>
                  <a:gd name="T4" fmla="*/ 904 w 905"/>
                  <a:gd name="T5" fmla="*/ 216 h 217"/>
                  <a:gd name="T6" fmla="*/ 0 w 905"/>
                  <a:gd name="T7" fmla="*/ 216 h 217"/>
                  <a:gd name="T8" fmla="*/ 0 w 905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5" h="217">
                    <a:moveTo>
                      <a:pt x="0" y="0"/>
                    </a:moveTo>
                    <a:lnTo>
                      <a:pt x="904" y="0"/>
                    </a:lnTo>
                    <a:lnTo>
                      <a:pt x="904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  <p:sp>
            <p:nvSpPr>
              <p:cNvPr id="16425" name="Freeform 26"/>
              <p:cNvSpPr>
                <a:spLocks/>
              </p:cNvSpPr>
              <p:nvPr/>
            </p:nvSpPr>
            <p:spPr bwMode="auto">
              <a:xfrm>
                <a:off x="2982" y="2634"/>
                <a:ext cx="907" cy="217"/>
              </a:xfrm>
              <a:custGeom>
                <a:avLst/>
                <a:gdLst>
                  <a:gd name="T0" fmla="*/ 0 w 907"/>
                  <a:gd name="T1" fmla="*/ 0 h 217"/>
                  <a:gd name="T2" fmla="*/ 906 w 907"/>
                  <a:gd name="T3" fmla="*/ 0 h 217"/>
                  <a:gd name="T4" fmla="*/ 906 w 907"/>
                  <a:gd name="T5" fmla="*/ 216 h 217"/>
                  <a:gd name="T6" fmla="*/ 0 w 907"/>
                  <a:gd name="T7" fmla="*/ 216 h 217"/>
                  <a:gd name="T8" fmla="*/ 0 w 907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7" h="217">
                    <a:moveTo>
                      <a:pt x="0" y="0"/>
                    </a:moveTo>
                    <a:lnTo>
                      <a:pt x="906" y="0"/>
                    </a:lnTo>
                    <a:lnTo>
                      <a:pt x="906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78677"/>
                  </a:gs>
                  <a:gs pos="100000">
                    <a:srgbClr val="E0B090"/>
                  </a:gs>
                </a:gsLst>
                <a:path path="rect">
                  <a:fillToRect l="100000" b="100000"/>
                </a:path>
              </a:gra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78677"/>
                </a:extrusionClr>
                <a:contourClr>
                  <a:srgbClr val="F7867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nl-NL"/>
              </a:p>
            </p:txBody>
          </p:sp>
        </p:grpSp>
        <p:sp>
          <p:nvSpPr>
            <p:cNvPr id="16420" name="Freeform 27"/>
            <p:cNvSpPr>
              <a:spLocks/>
            </p:cNvSpPr>
            <p:nvPr/>
          </p:nvSpPr>
          <p:spPr bwMode="auto">
            <a:xfrm>
              <a:off x="3913" y="2634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304800" y="3805238"/>
            <a:ext cx="6265863" cy="344487"/>
            <a:chOff x="391" y="2860"/>
            <a:chExt cx="3947" cy="217"/>
          </a:xfrm>
        </p:grpSpPr>
        <p:sp>
          <p:nvSpPr>
            <p:cNvPr id="16414" name="Freeform 29"/>
            <p:cNvSpPr>
              <a:spLocks/>
            </p:cNvSpPr>
            <p:nvPr/>
          </p:nvSpPr>
          <p:spPr bwMode="auto">
            <a:xfrm>
              <a:off x="391" y="2860"/>
              <a:ext cx="669" cy="217"/>
            </a:xfrm>
            <a:custGeom>
              <a:avLst/>
              <a:gdLst>
                <a:gd name="T0" fmla="*/ 0 w 669"/>
                <a:gd name="T1" fmla="*/ 0 h 217"/>
                <a:gd name="T2" fmla="*/ 668 w 669"/>
                <a:gd name="T3" fmla="*/ 0 h 217"/>
                <a:gd name="T4" fmla="*/ 668 w 669"/>
                <a:gd name="T5" fmla="*/ 216 h 217"/>
                <a:gd name="T6" fmla="*/ 0 w 669"/>
                <a:gd name="T7" fmla="*/ 216 h 217"/>
                <a:gd name="T8" fmla="*/ 0 w 669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217">
                  <a:moveTo>
                    <a:pt x="0" y="0"/>
                  </a:moveTo>
                  <a:lnTo>
                    <a:pt x="668" y="0"/>
                  </a:lnTo>
                  <a:lnTo>
                    <a:pt x="668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5" name="Freeform 30"/>
            <p:cNvSpPr>
              <a:spLocks/>
            </p:cNvSpPr>
            <p:nvPr/>
          </p:nvSpPr>
          <p:spPr bwMode="auto">
            <a:xfrm>
              <a:off x="1083" y="2860"/>
              <a:ext cx="476" cy="217"/>
            </a:xfrm>
            <a:custGeom>
              <a:avLst/>
              <a:gdLst>
                <a:gd name="T0" fmla="*/ 0 w 476"/>
                <a:gd name="T1" fmla="*/ 0 h 217"/>
                <a:gd name="T2" fmla="*/ 475 w 476"/>
                <a:gd name="T3" fmla="*/ 0 h 217"/>
                <a:gd name="T4" fmla="*/ 475 w 476"/>
                <a:gd name="T5" fmla="*/ 216 h 217"/>
                <a:gd name="T6" fmla="*/ 0 w 476"/>
                <a:gd name="T7" fmla="*/ 216 h 217"/>
                <a:gd name="T8" fmla="*/ 0 w 47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6" h="217">
                  <a:moveTo>
                    <a:pt x="0" y="0"/>
                  </a:moveTo>
                  <a:lnTo>
                    <a:pt x="475" y="0"/>
                  </a:lnTo>
                  <a:lnTo>
                    <a:pt x="47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6" name="Freeform 31"/>
            <p:cNvSpPr>
              <a:spLocks/>
            </p:cNvSpPr>
            <p:nvPr/>
          </p:nvSpPr>
          <p:spPr bwMode="auto">
            <a:xfrm>
              <a:off x="1579" y="286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7" name="Freeform 32"/>
            <p:cNvSpPr>
              <a:spLocks/>
            </p:cNvSpPr>
            <p:nvPr/>
          </p:nvSpPr>
          <p:spPr bwMode="auto">
            <a:xfrm>
              <a:off x="2506" y="2860"/>
              <a:ext cx="905" cy="217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16 h 217"/>
                <a:gd name="T6" fmla="*/ 0 w 905"/>
                <a:gd name="T7" fmla="*/ 216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8" name="Freeform 33"/>
            <p:cNvSpPr>
              <a:spLocks/>
            </p:cNvSpPr>
            <p:nvPr/>
          </p:nvSpPr>
          <p:spPr bwMode="auto">
            <a:xfrm>
              <a:off x="3431" y="2860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304800" y="3429000"/>
            <a:ext cx="5170488" cy="344488"/>
            <a:chOff x="391" y="2623"/>
            <a:chExt cx="3257" cy="217"/>
          </a:xfrm>
        </p:grpSpPr>
        <p:sp>
          <p:nvSpPr>
            <p:cNvPr id="16410" name="Freeform 35"/>
            <p:cNvSpPr>
              <a:spLocks/>
            </p:cNvSpPr>
            <p:nvPr/>
          </p:nvSpPr>
          <p:spPr bwMode="auto">
            <a:xfrm>
              <a:off x="391" y="2623"/>
              <a:ext cx="475" cy="217"/>
            </a:xfrm>
            <a:custGeom>
              <a:avLst/>
              <a:gdLst>
                <a:gd name="T0" fmla="*/ 0 w 475"/>
                <a:gd name="T1" fmla="*/ 0 h 217"/>
                <a:gd name="T2" fmla="*/ 474 w 475"/>
                <a:gd name="T3" fmla="*/ 0 h 217"/>
                <a:gd name="T4" fmla="*/ 474 w 475"/>
                <a:gd name="T5" fmla="*/ 216 h 217"/>
                <a:gd name="T6" fmla="*/ 0 w 475"/>
                <a:gd name="T7" fmla="*/ 216 h 217"/>
                <a:gd name="T8" fmla="*/ 0 w 47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17">
                  <a:moveTo>
                    <a:pt x="0" y="0"/>
                  </a:moveTo>
                  <a:lnTo>
                    <a:pt x="474" y="0"/>
                  </a:lnTo>
                  <a:lnTo>
                    <a:pt x="47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1" name="Freeform 36"/>
            <p:cNvSpPr>
              <a:spLocks/>
            </p:cNvSpPr>
            <p:nvPr/>
          </p:nvSpPr>
          <p:spPr bwMode="auto">
            <a:xfrm>
              <a:off x="889" y="2623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2" name="Freeform 37"/>
            <p:cNvSpPr>
              <a:spLocks/>
            </p:cNvSpPr>
            <p:nvPr/>
          </p:nvSpPr>
          <p:spPr bwMode="auto">
            <a:xfrm>
              <a:off x="1816" y="2623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6413" name="Freeform 38"/>
            <p:cNvSpPr>
              <a:spLocks/>
            </p:cNvSpPr>
            <p:nvPr/>
          </p:nvSpPr>
          <p:spPr bwMode="auto">
            <a:xfrm>
              <a:off x="2743" y="2623"/>
              <a:ext cx="905" cy="217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16 h 217"/>
                <a:gd name="T6" fmla="*/ 0 w 905"/>
                <a:gd name="T7" fmla="*/ 216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2552700" y="3422650"/>
            <a:ext cx="1468438" cy="1866900"/>
            <a:chOff x="1608" y="2156"/>
            <a:chExt cx="925" cy="1176"/>
          </a:xfrm>
        </p:grpSpPr>
        <p:sp>
          <p:nvSpPr>
            <p:cNvPr id="16401" name="Freeform 41"/>
            <p:cNvSpPr>
              <a:spLocks/>
            </p:cNvSpPr>
            <p:nvPr/>
          </p:nvSpPr>
          <p:spPr bwMode="auto">
            <a:xfrm>
              <a:off x="2532" y="2156"/>
              <a:ext cx="1" cy="244"/>
            </a:xfrm>
            <a:custGeom>
              <a:avLst/>
              <a:gdLst>
                <a:gd name="T0" fmla="*/ 0 w 1"/>
                <a:gd name="T1" fmla="*/ 0 h 244"/>
                <a:gd name="T2" fmla="*/ 0 w 1"/>
                <a:gd name="T3" fmla="*/ 244 h 2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4">
                  <a:moveTo>
                    <a:pt x="0" y="0"/>
                  </a:moveTo>
                  <a:lnTo>
                    <a:pt x="0" y="244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2" name="Freeform 42"/>
            <p:cNvSpPr>
              <a:spLocks/>
            </p:cNvSpPr>
            <p:nvPr/>
          </p:nvSpPr>
          <p:spPr bwMode="auto">
            <a:xfrm>
              <a:off x="2304" y="2382"/>
              <a:ext cx="228" cy="6"/>
            </a:xfrm>
            <a:custGeom>
              <a:avLst/>
              <a:gdLst>
                <a:gd name="T0" fmla="*/ 0 w 228"/>
                <a:gd name="T1" fmla="*/ 6 h 6"/>
                <a:gd name="T2" fmla="*/ 228 w 22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8" h="6">
                  <a:moveTo>
                    <a:pt x="0" y="6"/>
                  </a:moveTo>
                  <a:lnTo>
                    <a:pt x="228" y="0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3" name="Freeform 43"/>
            <p:cNvSpPr>
              <a:spLocks/>
            </p:cNvSpPr>
            <p:nvPr/>
          </p:nvSpPr>
          <p:spPr bwMode="auto">
            <a:xfrm>
              <a:off x="2292" y="2384"/>
              <a:ext cx="1" cy="244"/>
            </a:xfrm>
            <a:custGeom>
              <a:avLst/>
              <a:gdLst>
                <a:gd name="T0" fmla="*/ 0 w 1"/>
                <a:gd name="T1" fmla="*/ 0 h 244"/>
                <a:gd name="T2" fmla="*/ 0 w 1"/>
                <a:gd name="T3" fmla="*/ 244 h 2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4">
                  <a:moveTo>
                    <a:pt x="0" y="0"/>
                  </a:moveTo>
                  <a:lnTo>
                    <a:pt x="0" y="244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4" name="Freeform 44"/>
            <p:cNvSpPr>
              <a:spLocks/>
            </p:cNvSpPr>
            <p:nvPr/>
          </p:nvSpPr>
          <p:spPr bwMode="auto">
            <a:xfrm>
              <a:off x="2040" y="2614"/>
              <a:ext cx="248" cy="2"/>
            </a:xfrm>
            <a:custGeom>
              <a:avLst/>
              <a:gdLst>
                <a:gd name="T0" fmla="*/ 0 w 248"/>
                <a:gd name="T1" fmla="*/ 2 h 2"/>
                <a:gd name="T2" fmla="*/ 248 w 248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8" h="2">
                  <a:moveTo>
                    <a:pt x="0" y="2"/>
                  </a:moveTo>
                  <a:lnTo>
                    <a:pt x="248" y="0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5" name="Freeform 45"/>
            <p:cNvSpPr>
              <a:spLocks/>
            </p:cNvSpPr>
            <p:nvPr/>
          </p:nvSpPr>
          <p:spPr bwMode="auto">
            <a:xfrm>
              <a:off x="2044" y="2624"/>
              <a:ext cx="1" cy="244"/>
            </a:xfrm>
            <a:custGeom>
              <a:avLst/>
              <a:gdLst>
                <a:gd name="T0" fmla="*/ 0 w 1"/>
                <a:gd name="T1" fmla="*/ 0 h 244"/>
                <a:gd name="T2" fmla="*/ 0 w 1"/>
                <a:gd name="T3" fmla="*/ 244 h 2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4">
                  <a:moveTo>
                    <a:pt x="0" y="0"/>
                  </a:moveTo>
                  <a:lnTo>
                    <a:pt x="0" y="244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6" name="Freeform 46"/>
            <p:cNvSpPr>
              <a:spLocks/>
            </p:cNvSpPr>
            <p:nvPr/>
          </p:nvSpPr>
          <p:spPr bwMode="auto">
            <a:xfrm>
              <a:off x="1796" y="2856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7" name="Freeform 48"/>
            <p:cNvSpPr>
              <a:spLocks/>
            </p:cNvSpPr>
            <p:nvPr/>
          </p:nvSpPr>
          <p:spPr bwMode="auto">
            <a:xfrm>
              <a:off x="1800" y="2860"/>
              <a:ext cx="1" cy="244"/>
            </a:xfrm>
            <a:custGeom>
              <a:avLst/>
              <a:gdLst>
                <a:gd name="T0" fmla="*/ 0 w 1"/>
                <a:gd name="T1" fmla="*/ 0 h 244"/>
                <a:gd name="T2" fmla="*/ 0 w 1"/>
                <a:gd name="T3" fmla="*/ 244 h 2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4">
                  <a:moveTo>
                    <a:pt x="0" y="0"/>
                  </a:moveTo>
                  <a:lnTo>
                    <a:pt x="0" y="244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8" name="Freeform 49"/>
            <p:cNvSpPr>
              <a:spLocks/>
            </p:cNvSpPr>
            <p:nvPr/>
          </p:nvSpPr>
          <p:spPr bwMode="auto">
            <a:xfrm>
              <a:off x="1608" y="3096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409" name="Freeform 50"/>
            <p:cNvSpPr>
              <a:spLocks/>
            </p:cNvSpPr>
            <p:nvPr/>
          </p:nvSpPr>
          <p:spPr bwMode="auto">
            <a:xfrm>
              <a:off x="1608" y="3088"/>
              <a:ext cx="1" cy="244"/>
            </a:xfrm>
            <a:custGeom>
              <a:avLst/>
              <a:gdLst>
                <a:gd name="T0" fmla="*/ 0 w 1"/>
                <a:gd name="T1" fmla="*/ 0 h 244"/>
                <a:gd name="T2" fmla="*/ 0 w 1"/>
                <a:gd name="T3" fmla="*/ 244 h 2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4">
                  <a:moveTo>
                    <a:pt x="0" y="0"/>
                  </a:moveTo>
                  <a:lnTo>
                    <a:pt x="0" y="244"/>
                  </a:ln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2341" name="AutoShape 53"/>
          <p:cNvSpPr>
            <a:spLocks noChangeArrowheads="1"/>
          </p:cNvSpPr>
          <p:nvPr/>
        </p:nvSpPr>
        <p:spPr bwMode="auto">
          <a:xfrm>
            <a:off x="4800600" y="2286000"/>
            <a:ext cx="1828800" cy="457200"/>
          </a:xfrm>
          <a:prstGeom prst="wedgeRoundRectCallout">
            <a:avLst>
              <a:gd name="adj1" fmla="val -91667"/>
              <a:gd name="adj2" fmla="val 242014"/>
              <a:gd name="adj3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nl-NL" altLang="nl-NL" sz="1800"/>
              <a:t>Vallende tand</a:t>
            </a:r>
          </a:p>
        </p:txBody>
      </p:sp>
    </p:spTree>
    <p:extLst>
      <p:ext uri="{BB962C8B-B14F-4D97-AF65-F5344CB8AC3E}">
        <p14:creationId xmlns:p14="http://schemas.microsoft.com/office/powerpoint/2010/main" val="26928264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7" grpId="0" animBg="1"/>
      <p:bldP spid="1234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796925"/>
            <a:ext cx="7631113" cy="468313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3200" b="1" dirty="0">
                <a:solidFill>
                  <a:schemeClr val="tx1"/>
                </a:solidFill>
              </a:rPr>
              <a:t>Metselverbanden voor halfsteensmuren</a:t>
            </a:r>
          </a:p>
        </p:txBody>
      </p:sp>
      <p:sp>
        <p:nvSpPr>
          <p:cNvPr id="5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Metselverbanden</a:t>
            </a:r>
          </a:p>
        </p:txBody>
      </p:sp>
      <p:sp>
        <p:nvSpPr>
          <p:cNvPr id="1843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13820C8-10B3-4EF3-BE22-1AA1371CDD71}" type="slidenum">
              <a:rPr lang="nl-NL" altLang="nl-NL" sz="900">
                <a:solidFill>
                  <a:schemeClr val="accent1"/>
                </a:solidFill>
              </a:rPr>
              <a:pPr algn="r"/>
              <a:t>9</a:t>
            </a:fld>
            <a:endParaRPr lang="nl-NL" altLang="nl-NL" sz="900">
              <a:solidFill>
                <a:schemeClr val="accent1"/>
              </a:solidFill>
            </a:endParaRPr>
          </a:p>
        </p:txBody>
      </p:sp>
      <p:sp>
        <p:nvSpPr>
          <p:cNvPr id="18437" name="Freeform 3"/>
          <p:cNvSpPr>
            <a:spLocks/>
          </p:cNvSpPr>
          <p:nvPr/>
        </p:nvSpPr>
        <p:spPr bwMode="auto">
          <a:xfrm>
            <a:off x="749300" y="1323975"/>
            <a:ext cx="7843838" cy="22225"/>
          </a:xfrm>
          <a:custGeom>
            <a:avLst/>
            <a:gdLst>
              <a:gd name="T0" fmla="*/ 0 w 4941"/>
              <a:gd name="T1" fmla="*/ 20638 h 14"/>
              <a:gd name="T2" fmla="*/ 7842250 w 4941"/>
              <a:gd name="T3" fmla="*/ 20638 h 14"/>
              <a:gd name="T4" fmla="*/ 7842250 w 4941"/>
              <a:gd name="T5" fmla="*/ 0 h 14"/>
              <a:gd name="T6" fmla="*/ 0 w 4941"/>
              <a:gd name="T7" fmla="*/ 0 h 14"/>
              <a:gd name="T8" fmla="*/ 0 w 4941"/>
              <a:gd name="T9" fmla="*/ 206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1" h="14">
                <a:moveTo>
                  <a:pt x="0" y="13"/>
                </a:moveTo>
                <a:lnTo>
                  <a:pt x="4940" y="13"/>
                </a:lnTo>
                <a:lnTo>
                  <a:pt x="4940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solidFill>
            <a:srgbClr val="66B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38" name="Freeform 4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7886700 w 4969"/>
              <a:gd name="T3" fmla="*/ 63500 h 41"/>
              <a:gd name="T4" fmla="*/ 7886700 w 4969"/>
              <a:gd name="T5" fmla="*/ 0 h 41"/>
              <a:gd name="T6" fmla="*/ 7864475 w 4969"/>
              <a:gd name="T7" fmla="*/ 22225 h 41"/>
              <a:gd name="T8" fmla="*/ 7864475 w 4969"/>
              <a:gd name="T9" fmla="*/ 42863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4968" y="40"/>
                </a:lnTo>
                <a:lnTo>
                  <a:pt x="4968" y="0"/>
                </a:lnTo>
                <a:lnTo>
                  <a:pt x="4954" y="14"/>
                </a:lnTo>
                <a:lnTo>
                  <a:pt x="4954" y="27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005C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39" name="Freeform 5"/>
          <p:cNvSpPr>
            <a:spLocks/>
          </p:cNvSpPr>
          <p:nvPr/>
        </p:nvSpPr>
        <p:spPr bwMode="auto">
          <a:xfrm>
            <a:off x="727075" y="1301750"/>
            <a:ext cx="7888288" cy="65088"/>
          </a:xfrm>
          <a:custGeom>
            <a:avLst/>
            <a:gdLst>
              <a:gd name="T0" fmla="*/ 0 w 4969"/>
              <a:gd name="T1" fmla="*/ 63500 h 41"/>
              <a:gd name="T2" fmla="*/ 0 w 4969"/>
              <a:gd name="T3" fmla="*/ 0 h 41"/>
              <a:gd name="T4" fmla="*/ 7886700 w 4969"/>
              <a:gd name="T5" fmla="*/ 0 h 41"/>
              <a:gd name="T6" fmla="*/ 7864475 w 4969"/>
              <a:gd name="T7" fmla="*/ 22225 h 41"/>
              <a:gd name="T8" fmla="*/ 22225 w 4969"/>
              <a:gd name="T9" fmla="*/ 22225 h 41"/>
              <a:gd name="T10" fmla="*/ 22225 w 4969"/>
              <a:gd name="T11" fmla="*/ 42863 h 41"/>
              <a:gd name="T12" fmla="*/ 0 w 4969"/>
              <a:gd name="T13" fmla="*/ 635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69" h="41">
                <a:moveTo>
                  <a:pt x="0" y="40"/>
                </a:moveTo>
                <a:lnTo>
                  <a:pt x="0" y="0"/>
                </a:lnTo>
                <a:lnTo>
                  <a:pt x="4968" y="0"/>
                </a:lnTo>
                <a:lnTo>
                  <a:pt x="4954" y="14"/>
                </a:lnTo>
                <a:lnTo>
                  <a:pt x="14" y="14"/>
                </a:lnTo>
                <a:lnTo>
                  <a:pt x="14" y="27"/>
                </a:lnTo>
                <a:lnTo>
                  <a:pt x="0" y="40"/>
                </a:lnTo>
              </a:path>
            </a:pathLst>
          </a:custGeom>
          <a:solidFill>
            <a:srgbClr val="C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923925" y="1425575"/>
            <a:ext cx="7751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1143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2286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342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457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9144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371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1828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286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600">
                <a:solidFill>
                  <a:srgbClr val="800000"/>
                </a:solidFill>
                <a:latin typeface="Times New Roman Standaard" charset="0"/>
              </a:rPr>
              <a:t>Wildverband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539750" y="5245100"/>
            <a:ext cx="8108950" cy="344488"/>
            <a:chOff x="394" y="3572"/>
            <a:chExt cx="5108" cy="217"/>
          </a:xfrm>
        </p:grpSpPr>
        <p:sp>
          <p:nvSpPr>
            <p:cNvPr id="18484" name="Freeform 8"/>
            <p:cNvSpPr>
              <a:spLocks/>
            </p:cNvSpPr>
            <p:nvPr/>
          </p:nvSpPr>
          <p:spPr bwMode="auto">
            <a:xfrm>
              <a:off x="394" y="3573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5" name="Freeform 9"/>
            <p:cNvSpPr>
              <a:spLocks/>
            </p:cNvSpPr>
            <p:nvPr/>
          </p:nvSpPr>
          <p:spPr bwMode="auto">
            <a:xfrm>
              <a:off x="867" y="3572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6" name="Freeform 10"/>
            <p:cNvSpPr>
              <a:spLocks/>
            </p:cNvSpPr>
            <p:nvPr/>
          </p:nvSpPr>
          <p:spPr bwMode="auto">
            <a:xfrm>
              <a:off x="1795" y="3573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7" name="Freeform 11"/>
            <p:cNvSpPr>
              <a:spLocks/>
            </p:cNvSpPr>
            <p:nvPr/>
          </p:nvSpPr>
          <p:spPr bwMode="auto">
            <a:xfrm>
              <a:off x="2268" y="3572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8" name="Freeform 12"/>
            <p:cNvSpPr>
              <a:spLocks/>
            </p:cNvSpPr>
            <p:nvPr/>
          </p:nvSpPr>
          <p:spPr bwMode="auto">
            <a:xfrm>
              <a:off x="3195" y="3573"/>
              <a:ext cx="453" cy="216"/>
            </a:xfrm>
            <a:custGeom>
              <a:avLst/>
              <a:gdLst>
                <a:gd name="T0" fmla="*/ 0 w 453"/>
                <a:gd name="T1" fmla="*/ 0 h 216"/>
                <a:gd name="T2" fmla="*/ 452 w 453"/>
                <a:gd name="T3" fmla="*/ 0 h 216"/>
                <a:gd name="T4" fmla="*/ 452 w 453"/>
                <a:gd name="T5" fmla="*/ 215 h 216"/>
                <a:gd name="T6" fmla="*/ 0 w 453"/>
                <a:gd name="T7" fmla="*/ 215 h 216"/>
                <a:gd name="T8" fmla="*/ 0 w 45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6">
                  <a:moveTo>
                    <a:pt x="0" y="0"/>
                  </a:moveTo>
                  <a:lnTo>
                    <a:pt x="452" y="0"/>
                  </a:lnTo>
                  <a:lnTo>
                    <a:pt x="45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9" name="Freeform 13"/>
            <p:cNvSpPr>
              <a:spLocks/>
            </p:cNvSpPr>
            <p:nvPr/>
          </p:nvSpPr>
          <p:spPr bwMode="auto">
            <a:xfrm>
              <a:off x="3669" y="3572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90" name="Freeform 14"/>
            <p:cNvSpPr>
              <a:spLocks/>
            </p:cNvSpPr>
            <p:nvPr/>
          </p:nvSpPr>
          <p:spPr bwMode="auto">
            <a:xfrm>
              <a:off x="4595" y="3572"/>
              <a:ext cx="907" cy="216"/>
            </a:xfrm>
            <a:custGeom>
              <a:avLst/>
              <a:gdLst>
                <a:gd name="T0" fmla="*/ 0 w 907"/>
                <a:gd name="T1" fmla="*/ 0 h 216"/>
                <a:gd name="T2" fmla="*/ 906 w 907"/>
                <a:gd name="T3" fmla="*/ 0 h 216"/>
                <a:gd name="T4" fmla="*/ 906 w 907"/>
                <a:gd name="T5" fmla="*/ 215 h 216"/>
                <a:gd name="T6" fmla="*/ 0 w 907"/>
                <a:gd name="T7" fmla="*/ 215 h 216"/>
                <a:gd name="T8" fmla="*/ 0 w 907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6">
                  <a:moveTo>
                    <a:pt x="0" y="0"/>
                  </a:moveTo>
                  <a:lnTo>
                    <a:pt x="906" y="0"/>
                  </a:lnTo>
                  <a:lnTo>
                    <a:pt x="906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534988" y="4868863"/>
            <a:ext cx="7770812" cy="344487"/>
            <a:chOff x="391" y="3335"/>
            <a:chExt cx="4895" cy="217"/>
          </a:xfrm>
        </p:grpSpPr>
        <p:sp>
          <p:nvSpPr>
            <p:cNvPr id="18477" name="Freeform 16"/>
            <p:cNvSpPr>
              <a:spLocks/>
            </p:cNvSpPr>
            <p:nvPr/>
          </p:nvSpPr>
          <p:spPr bwMode="auto">
            <a:xfrm>
              <a:off x="391" y="3335"/>
              <a:ext cx="693" cy="216"/>
            </a:xfrm>
            <a:custGeom>
              <a:avLst/>
              <a:gdLst>
                <a:gd name="T0" fmla="*/ 0 w 693"/>
                <a:gd name="T1" fmla="*/ 0 h 216"/>
                <a:gd name="T2" fmla="*/ 692 w 693"/>
                <a:gd name="T3" fmla="*/ 0 h 216"/>
                <a:gd name="T4" fmla="*/ 692 w 693"/>
                <a:gd name="T5" fmla="*/ 215 h 216"/>
                <a:gd name="T6" fmla="*/ 0 w 693"/>
                <a:gd name="T7" fmla="*/ 215 h 216"/>
                <a:gd name="T8" fmla="*/ 0 w 693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3" h="216">
                  <a:moveTo>
                    <a:pt x="0" y="0"/>
                  </a:moveTo>
                  <a:lnTo>
                    <a:pt x="692" y="0"/>
                  </a:lnTo>
                  <a:lnTo>
                    <a:pt x="692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8" name="Freeform 17"/>
            <p:cNvSpPr>
              <a:spLocks/>
            </p:cNvSpPr>
            <p:nvPr/>
          </p:nvSpPr>
          <p:spPr bwMode="auto">
            <a:xfrm>
              <a:off x="1105" y="3335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9" name="Freeform 18"/>
            <p:cNvSpPr>
              <a:spLocks/>
            </p:cNvSpPr>
            <p:nvPr/>
          </p:nvSpPr>
          <p:spPr bwMode="auto">
            <a:xfrm>
              <a:off x="1579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0" name="Freeform 19"/>
            <p:cNvSpPr>
              <a:spLocks/>
            </p:cNvSpPr>
            <p:nvPr/>
          </p:nvSpPr>
          <p:spPr bwMode="auto">
            <a:xfrm>
              <a:off x="2506" y="3335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1" name="Freeform 20"/>
            <p:cNvSpPr>
              <a:spLocks/>
            </p:cNvSpPr>
            <p:nvPr/>
          </p:nvSpPr>
          <p:spPr bwMode="auto">
            <a:xfrm>
              <a:off x="2979" y="3335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2" name="Freeform 21"/>
            <p:cNvSpPr>
              <a:spLocks/>
            </p:cNvSpPr>
            <p:nvPr/>
          </p:nvSpPr>
          <p:spPr bwMode="auto">
            <a:xfrm>
              <a:off x="3453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83" name="Freeform 22"/>
            <p:cNvSpPr>
              <a:spLocks/>
            </p:cNvSpPr>
            <p:nvPr/>
          </p:nvSpPr>
          <p:spPr bwMode="auto">
            <a:xfrm>
              <a:off x="4380" y="3335"/>
              <a:ext cx="906" cy="216"/>
            </a:xfrm>
            <a:custGeom>
              <a:avLst/>
              <a:gdLst>
                <a:gd name="T0" fmla="*/ 0 w 906"/>
                <a:gd name="T1" fmla="*/ 0 h 216"/>
                <a:gd name="T2" fmla="*/ 905 w 906"/>
                <a:gd name="T3" fmla="*/ 0 h 216"/>
                <a:gd name="T4" fmla="*/ 905 w 906"/>
                <a:gd name="T5" fmla="*/ 215 h 216"/>
                <a:gd name="T6" fmla="*/ 0 w 906"/>
                <a:gd name="T7" fmla="*/ 215 h 216"/>
                <a:gd name="T8" fmla="*/ 0 w 906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6">
                  <a:moveTo>
                    <a:pt x="0" y="0"/>
                  </a:moveTo>
                  <a:lnTo>
                    <a:pt x="905" y="0"/>
                  </a:lnTo>
                  <a:lnTo>
                    <a:pt x="905" y="215"/>
                  </a:lnTo>
                  <a:lnTo>
                    <a:pt x="0" y="21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539750" y="4491038"/>
            <a:ext cx="7391400" cy="346075"/>
            <a:chOff x="394" y="3097"/>
            <a:chExt cx="4656" cy="218"/>
          </a:xfrm>
        </p:grpSpPr>
        <p:sp>
          <p:nvSpPr>
            <p:cNvPr id="18470" name="Freeform 24"/>
            <p:cNvSpPr>
              <a:spLocks/>
            </p:cNvSpPr>
            <p:nvPr/>
          </p:nvSpPr>
          <p:spPr bwMode="auto">
            <a:xfrm>
              <a:off x="394" y="3098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1" name="Freeform 25"/>
            <p:cNvSpPr>
              <a:spLocks/>
            </p:cNvSpPr>
            <p:nvPr/>
          </p:nvSpPr>
          <p:spPr bwMode="auto">
            <a:xfrm>
              <a:off x="867" y="3097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2" name="Freeform 26"/>
            <p:cNvSpPr>
              <a:spLocks/>
            </p:cNvSpPr>
            <p:nvPr/>
          </p:nvSpPr>
          <p:spPr bwMode="auto">
            <a:xfrm>
              <a:off x="1794" y="3097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3" name="Freeform 27"/>
            <p:cNvSpPr>
              <a:spLocks/>
            </p:cNvSpPr>
            <p:nvPr/>
          </p:nvSpPr>
          <p:spPr bwMode="auto">
            <a:xfrm>
              <a:off x="2722" y="3098"/>
              <a:ext cx="452" cy="217"/>
            </a:xfrm>
            <a:custGeom>
              <a:avLst/>
              <a:gdLst>
                <a:gd name="T0" fmla="*/ 0 w 452"/>
                <a:gd name="T1" fmla="*/ 0 h 217"/>
                <a:gd name="T2" fmla="*/ 451 w 452"/>
                <a:gd name="T3" fmla="*/ 0 h 217"/>
                <a:gd name="T4" fmla="*/ 451 w 452"/>
                <a:gd name="T5" fmla="*/ 216 h 217"/>
                <a:gd name="T6" fmla="*/ 0 w 452"/>
                <a:gd name="T7" fmla="*/ 216 h 217"/>
                <a:gd name="T8" fmla="*/ 0 w 45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2" h="217">
                  <a:moveTo>
                    <a:pt x="0" y="0"/>
                  </a:moveTo>
                  <a:lnTo>
                    <a:pt x="451" y="0"/>
                  </a:lnTo>
                  <a:lnTo>
                    <a:pt x="451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4" name="Freeform 28"/>
            <p:cNvSpPr>
              <a:spLocks/>
            </p:cNvSpPr>
            <p:nvPr/>
          </p:nvSpPr>
          <p:spPr bwMode="auto">
            <a:xfrm>
              <a:off x="3194" y="3097"/>
              <a:ext cx="907" cy="217"/>
            </a:xfrm>
            <a:custGeom>
              <a:avLst/>
              <a:gdLst>
                <a:gd name="T0" fmla="*/ 0 w 907"/>
                <a:gd name="T1" fmla="*/ 0 h 217"/>
                <a:gd name="T2" fmla="*/ 906 w 907"/>
                <a:gd name="T3" fmla="*/ 0 h 217"/>
                <a:gd name="T4" fmla="*/ 906 w 907"/>
                <a:gd name="T5" fmla="*/ 216 h 217"/>
                <a:gd name="T6" fmla="*/ 0 w 907"/>
                <a:gd name="T7" fmla="*/ 216 h 217"/>
                <a:gd name="T8" fmla="*/ 0 w 907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17">
                  <a:moveTo>
                    <a:pt x="0" y="0"/>
                  </a:moveTo>
                  <a:lnTo>
                    <a:pt x="906" y="0"/>
                  </a:lnTo>
                  <a:lnTo>
                    <a:pt x="906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5" name="Freeform 29"/>
            <p:cNvSpPr>
              <a:spLocks/>
            </p:cNvSpPr>
            <p:nvPr/>
          </p:nvSpPr>
          <p:spPr bwMode="auto">
            <a:xfrm>
              <a:off x="4122" y="3098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76" name="Freeform 30"/>
            <p:cNvSpPr>
              <a:spLocks/>
            </p:cNvSpPr>
            <p:nvPr/>
          </p:nvSpPr>
          <p:spPr bwMode="auto">
            <a:xfrm>
              <a:off x="4596" y="3098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533400" y="4114800"/>
            <a:ext cx="7704138" cy="346075"/>
            <a:chOff x="390" y="2860"/>
            <a:chExt cx="4853" cy="218"/>
          </a:xfrm>
        </p:grpSpPr>
        <p:sp>
          <p:nvSpPr>
            <p:cNvPr id="18464" name="Freeform 32"/>
            <p:cNvSpPr>
              <a:spLocks/>
            </p:cNvSpPr>
            <p:nvPr/>
          </p:nvSpPr>
          <p:spPr bwMode="auto">
            <a:xfrm>
              <a:off x="390" y="2860"/>
              <a:ext cx="670" cy="217"/>
            </a:xfrm>
            <a:custGeom>
              <a:avLst/>
              <a:gdLst>
                <a:gd name="T0" fmla="*/ 0 w 670"/>
                <a:gd name="T1" fmla="*/ 0 h 217"/>
                <a:gd name="T2" fmla="*/ 669 w 670"/>
                <a:gd name="T3" fmla="*/ 0 h 217"/>
                <a:gd name="T4" fmla="*/ 669 w 670"/>
                <a:gd name="T5" fmla="*/ 216 h 217"/>
                <a:gd name="T6" fmla="*/ 0 w 670"/>
                <a:gd name="T7" fmla="*/ 216 h 217"/>
                <a:gd name="T8" fmla="*/ 0 w 670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217">
                  <a:moveTo>
                    <a:pt x="0" y="0"/>
                  </a:moveTo>
                  <a:lnTo>
                    <a:pt x="669" y="0"/>
                  </a:lnTo>
                  <a:lnTo>
                    <a:pt x="669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5" name="Freeform 33"/>
            <p:cNvSpPr>
              <a:spLocks/>
            </p:cNvSpPr>
            <p:nvPr/>
          </p:nvSpPr>
          <p:spPr bwMode="auto">
            <a:xfrm>
              <a:off x="1083" y="286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6" name="Freeform 34"/>
            <p:cNvSpPr>
              <a:spLocks/>
            </p:cNvSpPr>
            <p:nvPr/>
          </p:nvSpPr>
          <p:spPr bwMode="auto">
            <a:xfrm>
              <a:off x="2010" y="2861"/>
              <a:ext cx="454" cy="217"/>
            </a:xfrm>
            <a:custGeom>
              <a:avLst/>
              <a:gdLst>
                <a:gd name="T0" fmla="*/ 0 w 454"/>
                <a:gd name="T1" fmla="*/ 0 h 217"/>
                <a:gd name="T2" fmla="*/ 453 w 454"/>
                <a:gd name="T3" fmla="*/ 0 h 217"/>
                <a:gd name="T4" fmla="*/ 453 w 454"/>
                <a:gd name="T5" fmla="*/ 216 h 217"/>
                <a:gd name="T6" fmla="*/ 0 w 454"/>
                <a:gd name="T7" fmla="*/ 216 h 217"/>
                <a:gd name="T8" fmla="*/ 0 w 454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17">
                  <a:moveTo>
                    <a:pt x="0" y="0"/>
                  </a:moveTo>
                  <a:lnTo>
                    <a:pt x="453" y="0"/>
                  </a:lnTo>
                  <a:lnTo>
                    <a:pt x="453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7" name="Freeform 35"/>
            <p:cNvSpPr>
              <a:spLocks/>
            </p:cNvSpPr>
            <p:nvPr/>
          </p:nvSpPr>
          <p:spPr bwMode="auto">
            <a:xfrm>
              <a:off x="2484" y="2860"/>
              <a:ext cx="905" cy="217"/>
            </a:xfrm>
            <a:custGeom>
              <a:avLst/>
              <a:gdLst>
                <a:gd name="T0" fmla="*/ 0 w 905"/>
                <a:gd name="T1" fmla="*/ 0 h 217"/>
                <a:gd name="T2" fmla="*/ 904 w 905"/>
                <a:gd name="T3" fmla="*/ 0 h 217"/>
                <a:gd name="T4" fmla="*/ 904 w 905"/>
                <a:gd name="T5" fmla="*/ 216 h 217"/>
                <a:gd name="T6" fmla="*/ 0 w 905"/>
                <a:gd name="T7" fmla="*/ 216 h 217"/>
                <a:gd name="T8" fmla="*/ 0 w 90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5" h="217">
                  <a:moveTo>
                    <a:pt x="0" y="0"/>
                  </a:moveTo>
                  <a:lnTo>
                    <a:pt x="904" y="0"/>
                  </a:lnTo>
                  <a:lnTo>
                    <a:pt x="904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3410" y="286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9" name="Freeform 37"/>
            <p:cNvSpPr>
              <a:spLocks/>
            </p:cNvSpPr>
            <p:nvPr/>
          </p:nvSpPr>
          <p:spPr bwMode="auto">
            <a:xfrm>
              <a:off x="4337" y="2860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539750" y="3738563"/>
            <a:ext cx="6637338" cy="346075"/>
            <a:chOff x="340" y="2355"/>
            <a:chExt cx="4181" cy="218"/>
          </a:xfrm>
        </p:grpSpPr>
        <p:sp>
          <p:nvSpPr>
            <p:cNvPr id="18458" name="Freeform 39"/>
            <p:cNvSpPr>
              <a:spLocks/>
            </p:cNvSpPr>
            <p:nvPr/>
          </p:nvSpPr>
          <p:spPr bwMode="auto">
            <a:xfrm>
              <a:off x="340" y="2356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9" name="Freeform 40"/>
            <p:cNvSpPr>
              <a:spLocks/>
            </p:cNvSpPr>
            <p:nvPr/>
          </p:nvSpPr>
          <p:spPr bwMode="auto">
            <a:xfrm>
              <a:off x="814" y="2356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0" name="Freeform 41"/>
            <p:cNvSpPr>
              <a:spLocks/>
            </p:cNvSpPr>
            <p:nvPr/>
          </p:nvSpPr>
          <p:spPr bwMode="auto">
            <a:xfrm>
              <a:off x="1288" y="235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1" name="Freeform 42"/>
            <p:cNvSpPr>
              <a:spLocks/>
            </p:cNvSpPr>
            <p:nvPr/>
          </p:nvSpPr>
          <p:spPr bwMode="auto">
            <a:xfrm>
              <a:off x="2214" y="235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2" name="Freeform 43"/>
            <p:cNvSpPr>
              <a:spLocks/>
            </p:cNvSpPr>
            <p:nvPr/>
          </p:nvSpPr>
          <p:spPr bwMode="auto">
            <a:xfrm>
              <a:off x="3141" y="2356"/>
              <a:ext cx="453" cy="217"/>
            </a:xfrm>
            <a:custGeom>
              <a:avLst/>
              <a:gdLst>
                <a:gd name="T0" fmla="*/ 0 w 453"/>
                <a:gd name="T1" fmla="*/ 0 h 217"/>
                <a:gd name="T2" fmla="*/ 452 w 453"/>
                <a:gd name="T3" fmla="*/ 0 h 217"/>
                <a:gd name="T4" fmla="*/ 452 w 453"/>
                <a:gd name="T5" fmla="*/ 216 h 217"/>
                <a:gd name="T6" fmla="*/ 0 w 453"/>
                <a:gd name="T7" fmla="*/ 216 h 217"/>
                <a:gd name="T8" fmla="*/ 0 w 453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217">
                  <a:moveTo>
                    <a:pt x="0" y="0"/>
                  </a:moveTo>
                  <a:lnTo>
                    <a:pt x="452" y="0"/>
                  </a:lnTo>
                  <a:lnTo>
                    <a:pt x="452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63" name="Freeform 44"/>
            <p:cNvSpPr>
              <a:spLocks/>
            </p:cNvSpPr>
            <p:nvPr/>
          </p:nvSpPr>
          <p:spPr bwMode="auto">
            <a:xfrm>
              <a:off x="3615" y="2355"/>
              <a:ext cx="906" cy="217"/>
            </a:xfrm>
            <a:custGeom>
              <a:avLst/>
              <a:gdLst>
                <a:gd name="T0" fmla="*/ 0 w 906"/>
                <a:gd name="T1" fmla="*/ 0 h 217"/>
                <a:gd name="T2" fmla="*/ 905 w 906"/>
                <a:gd name="T3" fmla="*/ 0 h 217"/>
                <a:gd name="T4" fmla="*/ 905 w 906"/>
                <a:gd name="T5" fmla="*/ 216 h 217"/>
                <a:gd name="T6" fmla="*/ 0 w 906"/>
                <a:gd name="T7" fmla="*/ 216 h 217"/>
                <a:gd name="T8" fmla="*/ 0 w 906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217">
                  <a:moveTo>
                    <a:pt x="0" y="0"/>
                  </a:moveTo>
                  <a:lnTo>
                    <a:pt x="905" y="0"/>
                  </a:lnTo>
                  <a:lnTo>
                    <a:pt x="905" y="216"/>
                  </a:lnTo>
                  <a:lnTo>
                    <a:pt x="0" y="2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78677"/>
                </a:gs>
                <a:gs pos="100000">
                  <a:srgbClr val="E0B090"/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8677"/>
              </a:extrusionClr>
              <a:contourClr>
                <a:srgbClr val="F78677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3476625" y="3741738"/>
            <a:ext cx="1524000" cy="1833562"/>
            <a:chOff x="2244" y="2625"/>
            <a:chExt cx="960" cy="1155"/>
          </a:xfrm>
        </p:grpSpPr>
        <p:sp>
          <p:nvSpPr>
            <p:cNvPr id="18449" name="Line 48"/>
            <p:cNvSpPr>
              <a:spLocks noChangeShapeType="1"/>
            </p:cNvSpPr>
            <p:nvPr/>
          </p:nvSpPr>
          <p:spPr bwMode="auto">
            <a:xfrm flipH="1">
              <a:off x="2259" y="2625"/>
              <a:ext cx="0" cy="219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0" name="Line 49"/>
            <p:cNvSpPr>
              <a:spLocks noChangeShapeType="1"/>
            </p:cNvSpPr>
            <p:nvPr/>
          </p:nvSpPr>
          <p:spPr bwMode="auto">
            <a:xfrm>
              <a:off x="2478" y="2853"/>
              <a:ext cx="0" cy="219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1" name="Line 50"/>
            <p:cNvSpPr>
              <a:spLocks noChangeShapeType="1"/>
            </p:cNvSpPr>
            <p:nvPr/>
          </p:nvSpPr>
          <p:spPr bwMode="auto">
            <a:xfrm>
              <a:off x="2712" y="3093"/>
              <a:ext cx="3" cy="225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2" name="Line 51"/>
            <p:cNvSpPr>
              <a:spLocks noChangeShapeType="1"/>
            </p:cNvSpPr>
            <p:nvPr/>
          </p:nvSpPr>
          <p:spPr bwMode="auto">
            <a:xfrm flipH="1">
              <a:off x="2964" y="3324"/>
              <a:ext cx="3" cy="222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3" name="Line 52"/>
            <p:cNvSpPr>
              <a:spLocks noChangeShapeType="1"/>
            </p:cNvSpPr>
            <p:nvPr/>
          </p:nvSpPr>
          <p:spPr bwMode="auto">
            <a:xfrm flipH="1">
              <a:off x="3186" y="3567"/>
              <a:ext cx="0" cy="213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4" name="Line 53"/>
            <p:cNvSpPr>
              <a:spLocks noChangeShapeType="1"/>
            </p:cNvSpPr>
            <p:nvPr/>
          </p:nvSpPr>
          <p:spPr bwMode="auto">
            <a:xfrm>
              <a:off x="2244" y="2850"/>
              <a:ext cx="240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5" name="Line 54"/>
            <p:cNvSpPr>
              <a:spLocks noChangeShapeType="1"/>
            </p:cNvSpPr>
            <p:nvPr/>
          </p:nvSpPr>
          <p:spPr bwMode="auto">
            <a:xfrm>
              <a:off x="2469" y="3084"/>
              <a:ext cx="249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6" name="Line 55"/>
            <p:cNvSpPr>
              <a:spLocks noChangeShapeType="1"/>
            </p:cNvSpPr>
            <p:nvPr/>
          </p:nvSpPr>
          <p:spPr bwMode="auto">
            <a:xfrm flipV="1">
              <a:off x="2724" y="3315"/>
              <a:ext cx="252" cy="3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  <p:sp>
          <p:nvSpPr>
            <p:cNvPr id="18457" name="Line 56"/>
            <p:cNvSpPr>
              <a:spLocks noChangeShapeType="1"/>
            </p:cNvSpPr>
            <p:nvPr/>
          </p:nvSpPr>
          <p:spPr bwMode="auto">
            <a:xfrm>
              <a:off x="2961" y="3555"/>
              <a:ext cx="243" cy="3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nl-NL"/>
            </a:p>
          </p:txBody>
        </p:sp>
      </p:grp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92163" y="1882775"/>
            <a:ext cx="7780337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41300" indent="-2413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35560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4699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584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6985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1557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16129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0701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5273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Max 4 strekken achter elkaar</a:t>
            </a:r>
          </a:p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Max 3 koppen achter elkaar</a:t>
            </a:r>
          </a:p>
          <a:p>
            <a:pPr>
              <a:spcBef>
                <a:spcPct val="0"/>
              </a:spcBef>
              <a:buClr>
                <a:srgbClr val="CCE6FF"/>
              </a:buClr>
              <a:buSzTx/>
              <a:buFont typeface="Times New Roman" panose="02020603050405020304" pitchFamily="18" charset="0"/>
              <a:buNone/>
            </a:pPr>
            <a:r>
              <a:rPr lang="nl-NL" altLang="nl-NL">
                <a:solidFill>
                  <a:srgbClr val="FFFFFF"/>
                </a:solidFill>
                <a:latin typeface="Times New Roman" panose="02020603050405020304" pitchFamily="18" charset="0"/>
              </a:rPr>
              <a:t>Max 6 lagen met vallende tand (muizentrappetje)</a:t>
            </a:r>
          </a:p>
        </p:txBody>
      </p:sp>
      <p:sp>
        <p:nvSpPr>
          <p:cNvPr id="14393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86600" y="5943600"/>
            <a:ext cx="304800" cy="3048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20696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 autoUpdateAnimBg="0"/>
      <p:bldP spid="14393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507</Words>
  <Application>Microsoft Office PowerPoint</Application>
  <PresentationFormat>Diavoorstelling (4:3)</PresentationFormat>
  <Paragraphs>174</Paragraphs>
  <Slides>24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Times New Roman Standaard</vt:lpstr>
      <vt:lpstr>Kantoorthema</vt:lpstr>
      <vt:lpstr>PowerPoint-presentatie</vt:lpstr>
      <vt:lpstr>Metselverbanden</vt:lpstr>
      <vt:lpstr>Metselverbanden</vt:lpstr>
      <vt:lpstr>Metselverbanden</vt:lpstr>
      <vt:lpstr>Steenformaten</vt:lpstr>
      <vt:lpstr>Metselverbanden voor halfsteensmuren</vt:lpstr>
      <vt:lpstr>Metselverbanden voor halfsteensmuren</vt:lpstr>
      <vt:lpstr>Metselverbanden voor halfsteensmuren</vt:lpstr>
      <vt:lpstr>Metselverbanden voor halfsteensmuren</vt:lpstr>
      <vt:lpstr>Metselverbanden voor steensmuren</vt:lpstr>
      <vt:lpstr>Metselverbanden voor steensmuren</vt:lpstr>
      <vt:lpstr>Metselverbanden voor steensmuren</vt:lpstr>
      <vt:lpstr>Metselverbanden voor steensmuren</vt:lpstr>
      <vt:lpstr>Metselverbanden voor steensmuren</vt:lpstr>
      <vt:lpstr>Ontmoetingen en hoeken</vt:lpstr>
      <vt:lpstr>Hoeken in halfsteensmuren</vt:lpstr>
      <vt:lpstr>Hoeken in halfsteensmuren</vt:lpstr>
      <vt:lpstr>Hoeken in steensmuren</vt:lpstr>
      <vt:lpstr>Hoeken in steensmuren</vt:lpstr>
      <vt:lpstr>Hoek in staandverband</vt:lpstr>
      <vt:lpstr>Ontmoeting in staandverband</vt:lpstr>
      <vt:lpstr>Muurverzwaring in staandverband</vt:lpstr>
      <vt:lpstr>Ten slotte 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l.rodenburg@helicon.nl</dc:creator>
  <cp:lastModifiedBy>Leon Rodenburg</cp:lastModifiedBy>
  <cp:revision>8</cp:revision>
  <dcterms:created xsi:type="dcterms:W3CDTF">2013-11-15T15:05:42Z</dcterms:created>
  <dcterms:modified xsi:type="dcterms:W3CDTF">2018-09-06T07:25:52Z</dcterms:modified>
</cp:coreProperties>
</file>