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7" r:id="rId5"/>
    <p:sldId id="260" r:id="rId6"/>
    <p:sldId id="258" r:id="rId7"/>
    <p:sldId id="261" r:id="rId8"/>
    <p:sldId id="263" r:id="rId9"/>
    <p:sldId id="264" r:id="rId10"/>
    <p:sldId id="262" r:id="rId11"/>
    <p:sldId id="266" r:id="rId12"/>
    <p:sldId id="265"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852" autoAdjust="0"/>
  </p:normalViewPr>
  <p:slideViewPr>
    <p:cSldViewPr>
      <p:cViewPr varScale="1">
        <p:scale>
          <a:sx n="75" d="100"/>
          <a:sy n="75" d="100"/>
        </p:scale>
        <p:origin x="1666"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0AF185-DD22-4108-B209-089A5D5F2BF9}" type="datetimeFigureOut">
              <a:rPr lang="nl-NL" smtClean="0"/>
              <a:t>5-10-2017</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DCBA96-D43E-4579-9C60-E925FDB0C4D0}" type="slidenum">
              <a:rPr lang="nl-NL" smtClean="0"/>
              <a:t>‹nr.›</a:t>
            </a:fld>
            <a:endParaRPr lang="nl-NL"/>
          </a:p>
        </p:txBody>
      </p:sp>
    </p:spTree>
    <p:extLst>
      <p:ext uri="{BB962C8B-B14F-4D97-AF65-F5344CB8AC3E}">
        <p14:creationId xmlns:p14="http://schemas.microsoft.com/office/powerpoint/2010/main" val="1366348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Conflicten</a:t>
            </a:r>
            <a:r>
              <a:rPr lang="nl-NL" baseline="0" dirty="0" smtClean="0"/>
              <a:t> ontstaan wanneer er behoeften uit de piramide van Maslow ontbreken.</a:t>
            </a:r>
          </a:p>
          <a:p>
            <a:r>
              <a:rPr lang="nl-NL" baseline="0" dirty="0" smtClean="0"/>
              <a:t>Je kunt bijvoorbeeld niet goed presteren voor je studie (trede 5) als je jezelf niet veilig voelt in de klas (trede 2).</a:t>
            </a:r>
          </a:p>
          <a:p>
            <a:r>
              <a:rPr lang="nl-NL" baseline="0" dirty="0" smtClean="0"/>
              <a:t>Bij groepsdynamiek gaan we er vanuit dat je zelf kunt voldoen aan de eerste trede. Maar dat aan de andere voorwaarden die ervoor zorgen dat je je studie goed kunt afronden, gecreëerd moeten worden. Hier heb je zelf een groot aandeel in.</a:t>
            </a:r>
            <a:endParaRPr lang="nl-NL" dirty="0"/>
          </a:p>
        </p:txBody>
      </p:sp>
      <p:sp>
        <p:nvSpPr>
          <p:cNvPr id="4" name="Tijdelijke aanduiding voor dianummer 3"/>
          <p:cNvSpPr>
            <a:spLocks noGrp="1"/>
          </p:cNvSpPr>
          <p:nvPr>
            <p:ph type="sldNum" sz="quarter" idx="10"/>
          </p:nvPr>
        </p:nvSpPr>
        <p:spPr/>
        <p:txBody>
          <a:bodyPr/>
          <a:lstStyle/>
          <a:p>
            <a:fld id="{4CDCBA96-D43E-4579-9C60-E925FDB0C4D0}" type="slidenum">
              <a:rPr lang="nl-NL" smtClean="0"/>
              <a:t>8</a:t>
            </a:fld>
            <a:endParaRPr lang="nl-NL"/>
          </a:p>
        </p:txBody>
      </p:sp>
    </p:spTree>
    <p:extLst>
      <p:ext uri="{BB962C8B-B14F-4D97-AF65-F5344CB8AC3E}">
        <p14:creationId xmlns:p14="http://schemas.microsoft.com/office/powerpoint/2010/main" val="1544975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Stoelendans 2.0</a:t>
            </a:r>
            <a:endParaRPr lang="nl-NL" dirty="0"/>
          </a:p>
        </p:txBody>
      </p:sp>
      <p:sp>
        <p:nvSpPr>
          <p:cNvPr id="4" name="Tijdelijke aanduiding voor dianummer 3"/>
          <p:cNvSpPr>
            <a:spLocks noGrp="1"/>
          </p:cNvSpPr>
          <p:nvPr>
            <p:ph type="sldNum" sz="quarter" idx="10"/>
          </p:nvPr>
        </p:nvSpPr>
        <p:spPr/>
        <p:txBody>
          <a:bodyPr/>
          <a:lstStyle/>
          <a:p>
            <a:fld id="{4CDCBA96-D43E-4579-9C60-E925FDB0C4D0}" type="slidenum">
              <a:rPr lang="nl-NL" smtClean="0"/>
              <a:t>11</a:t>
            </a:fld>
            <a:endParaRPr lang="nl-NL"/>
          </a:p>
        </p:txBody>
      </p:sp>
    </p:spTree>
    <p:extLst>
      <p:ext uri="{BB962C8B-B14F-4D97-AF65-F5344CB8AC3E}">
        <p14:creationId xmlns:p14="http://schemas.microsoft.com/office/powerpoint/2010/main" val="1029116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smtClean="0"/>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5-10-2017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5-10-2017</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userDrawn="1"/>
        </p:nvPicPr>
        <p:blipFill>
          <a:blip r:embed="rId12">
            <a:extLst>
              <a:ext uri="{28A0092B-C50C-407E-A947-70E740481C1C}">
                <a14:useLocalDpi xmlns:a14="http://schemas.microsoft.com/office/drawing/2010/main"/>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vak 3"/>
          <p:cNvSpPr txBox="1"/>
          <p:nvPr/>
        </p:nvSpPr>
        <p:spPr>
          <a:xfrm>
            <a:off x="1259632" y="1412776"/>
            <a:ext cx="6336704" cy="954107"/>
          </a:xfrm>
          <a:prstGeom prst="rect">
            <a:avLst/>
          </a:prstGeom>
          <a:noFill/>
        </p:spPr>
        <p:txBody>
          <a:bodyPr wrap="square" rtlCol="0">
            <a:spAutoFit/>
          </a:bodyPr>
          <a:lstStyle/>
          <a:p>
            <a:r>
              <a:rPr lang="nl-NL" sz="3600" b="1" dirty="0" smtClean="0">
                <a:latin typeface="Arial" pitchFamily="34" charset="0"/>
                <a:cs typeface="Arial" pitchFamily="34" charset="0"/>
              </a:rPr>
              <a:t>Groepsdynamica</a:t>
            </a:r>
            <a:br>
              <a:rPr lang="nl-NL" sz="3600" b="1" dirty="0" smtClean="0">
                <a:latin typeface="Arial" pitchFamily="34" charset="0"/>
                <a:cs typeface="Arial" pitchFamily="34" charset="0"/>
              </a:rPr>
            </a:br>
            <a:r>
              <a:rPr lang="nl-NL" sz="2000" i="1" dirty="0" err="1" smtClean="0">
                <a:latin typeface="Arial" pitchFamily="34" charset="0"/>
                <a:cs typeface="Arial" pitchFamily="34" charset="0"/>
              </a:rPr>
              <a:t>Storming</a:t>
            </a:r>
            <a:endParaRPr lang="nl-NL" sz="2000" i="1"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Een conflict en dan?</a:t>
            </a:r>
            <a:endParaRPr lang="nl-NL" dirty="0"/>
          </a:p>
        </p:txBody>
      </p:sp>
      <p:sp>
        <p:nvSpPr>
          <p:cNvPr id="3" name="Tijdelijke aanduiding voor inhoud 2"/>
          <p:cNvSpPr>
            <a:spLocks noGrp="1"/>
          </p:cNvSpPr>
          <p:nvPr>
            <p:ph idx="1"/>
          </p:nvPr>
        </p:nvSpPr>
        <p:spPr/>
        <p:txBody>
          <a:bodyPr>
            <a:normAutofit lnSpcReduction="10000"/>
          </a:bodyPr>
          <a:lstStyle/>
          <a:p>
            <a:pPr marL="514350" indent="-514350">
              <a:buFont typeface="+mj-lt"/>
              <a:buAutoNum type="arabicPeriod"/>
            </a:pPr>
            <a:r>
              <a:rPr lang="nl-NL" dirty="0" smtClean="0"/>
              <a:t>Het karakter van belangenconflict</a:t>
            </a:r>
          </a:p>
          <a:p>
            <a:pPr marL="514350" indent="-514350">
              <a:buFont typeface="+mj-lt"/>
              <a:buAutoNum type="arabicPeriod"/>
            </a:pPr>
            <a:r>
              <a:rPr lang="nl-NL" dirty="0" smtClean="0"/>
              <a:t>Strategieën voor het hanteren van een belangenconflict</a:t>
            </a:r>
          </a:p>
          <a:p>
            <a:pPr marL="514350" indent="-514350">
              <a:buFont typeface="+mj-lt"/>
              <a:buAutoNum type="arabicPeriod"/>
            </a:pPr>
            <a:r>
              <a:rPr lang="nl-NL" dirty="0" smtClean="0"/>
              <a:t>Karakter van distributief en integratief onderhandelen</a:t>
            </a:r>
          </a:p>
          <a:p>
            <a:pPr marL="514350" indent="-514350">
              <a:buFont typeface="+mj-lt"/>
              <a:buAutoNum type="arabicPeriod"/>
            </a:pPr>
            <a:r>
              <a:rPr lang="nl-NL" dirty="0" smtClean="0"/>
              <a:t>Fasen van integratief onderhandelingsproces</a:t>
            </a:r>
          </a:p>
          <a:p>
            <a:pPr marL="514350" indent="-514350">
              <a:buFont typeface="+mj-lt"/>
              <a:buAutoNum type="arabicPeriod"/>
            </a:pPr>
            <a:r>
              <a:rPr lang="nl-NL" dirty="0" smtClean="0"/>
              <a:t>Aard van conflicten tussen groepen</a:t>
            </a:r>
          </a:p>
          <a:p>
            <a:pPr marL="514350" indent="-514350">
              <a:buFont typeface="+mj-lt"/>
              <a:buAutoNum type="arabicPeriod"/>
            </a:pPr>
            <a:r>
              <a:rPr lang="nl-NL" dirty="0" smtClean="0"/>
              <a:t>Wijzen waarop conflicten tussen groepen constructief opgelost kunnen worden.</a:t>
            </a:r>
            <a:endParaRPr lang="nl-NL" dirty="0"/>
          </a:p>
        </p:txBody>
      </p:sp>
    </p:spTree>
    <p:extLst>
      <p:ext uri="{BB962C8B-B14F-4D97-AF65-F5344CB8AC3E}">
        <p14:creationId xmlns:p14="http://schemas.microsoft.com/office/powerpoint/2010/main" val="2589015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Oefening</a:t>
            </a:r>
            <a:endParaRPr lang="nl-NL" dirty="0"/>
          </a:p>
        </p:txBody>
      </p:sp>
      <p:pic>
        <p:nvPicPr>
          <p:cNvPr id="1028" name="Picture 4" descr="http://talentinzicht.net/wp-content/uploads/image009-1.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79712" y="1402094"/>
            <a:ext cx="5703788" cy="380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191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a:t>
            </a:r>
            <a:r>
              <a:rPr lang="nl-NL" dirty="0" err="1" smtClean="0"/>
              <a:t>conflictstrategiënspel</a:t>
            </a:r>
            <a:endParaRPr lang="nl-NL" dirty="0"/>
          </a:p>
        </p:txBody>
      </p:sp>
      <p:pic>
        <p:nvPicPr>
          <p:cNvPr id="7172" name="Picture 4" descr="http://123management.nl/0/030_cultuur/images/012_leiderschap_conflictstijlen_thomas_kilmann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1484784"/>
            <a:ext cx="6633029" cy="4972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436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err="1" smtClean="0"/>
              <a:t>Aanvalluuuuh</a:t>
            </a:r>
            <a:r>
              <a:rPr lang="nl-NL" dirty="0" smtClean="0"/>
              <a:t>!</a:t>
            </a:r>
            <a:endParaRPr lang="nl-NL" dirty="0"/>
          </a:p>
        </p:txBody>
      </p:sp>
      <p:pic>
        <p:nvPicPr>
          <p:cNvPr id="1028" name="Picture 4" descr="https://ingridairam.files.wordpress.com/2015/06/nl9110_5.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013460" y="1796637"/>
            <a:ext cx="2926080" cy="413308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www.loesje.nl/wp-content/uploads/2014/03/140325-Feedbackregels.jpg"/>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5067028" y="1600200"/>
            <a:ext cx="3200944"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4327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lstStyle/>
          <a:p>
            <a:r>
              <a:rPr lang="nl-NL" dirty="0" smtClean="0"/>
              <a:t>Herhaling </a:t>
            </a:r>
            <a:r>
              <a:rPr lang="nl-NL" dirty="0" err="1" smtClean="0"/>
              <a:t>formingsfase</a:t>
            </a:r>
            <a:endParaRPr lang="nl-NL" dirty="0" smtClean="0"/>
          </a:p>
          <a:p>
            <a:r>
              <a:rPr lang="nl-NL" dirty="0" err="1" smtClean="0"/>
              <a:t>Storming</a:t>
            </a:r>
            <a:endParaRPr lang="nl-NL" dirty="0" smtClean="0"/>
          </a:p>
          <a:p>
            <a:r>
              <a:rPr lang="nl-NL" dirty="0" smtClean="0"/>
              <a:t>Oefening</a:t>
            </a:r>
          </a:p>
          <a:p>
            <a:r>
              <a:rPr lang="nl-NL" dirty="0" smtClean="0"/>
              <a:t>Zelf in groepjes oefeningen maken en uitvoeren</a:t>
            </a:r>
          </a:p>
          <a:p>
            <a:endParaRPr lang="nl-NL" dirty="0"/>
          </a:p>
        </p:txBody>
      </p:sp>
      <p:pic>
        <p:nvPicPr>
          <p:cNvPr id="3074" name="Picture 2" descr="http://www.shauntmax30.com/data/out/39/1282947-desktop-images-of-stor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5155297"/>
            <a:ext cx="2411760" cy="1702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3438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Herhaling</a:t>
            </a:r>
            <a:endParaRPr lang="nl-NL" dirty="0"/>
          </a:p>
        </p:txBody>
      </p:sp>
      <p:sp>
        <p:nvSpPr>
          <p:cNvPr id="3" name="Tijdelijke aanduiding voor inhoud 2"/>
          <p:cNvSpPr>
            <a:spLocks noGrp="1"/>
          </p:cNvSpPr>
          <p:nvPr>
            <p:ph idx="1"/>
          </p:nvPr>
        </p:nvSpPr>
        <p:spPr/>
        <p:txBody>
          <a:bodyPr/>
          <a:lstStyle/>
          <a:p>
            <a:r>
              <a:rPr lang="nl-NL" dirty="0" smtClean="0"/>
              <a:t>Som op wat weet je nog van…</a:t>
            </a:r>
          </a:p>
          <a:p>
            <a:pPr lvl="1"/>
            <a:r>
              <a:rPr lang="nl-NL" dirty="0" smtClean="0"/>
              <a:t>De </a:t>
            </a:r>
            <a:r>
              <a:rPr lang="nl-NL" dirty="0" err="1" smtClean="0"/>
              <a:t>formingsfase</a:t>
            </a:r>
            <a:r>
              <a:rPr lang="nl-NL" dirty="0" smtClean="0"/>
              <a:t>?</a:t>
            </a:r>
          </a:p>
          <a:p>
            <a:pPr lvl="1"/>
            <a:r>
              <a:rPr lang="nl-NL" dirty="0" smtClean="0"/>
              <a:t>Waarom je groepsdynamica krijgt?</a:t>
            </a:r>
          </a:p>
          <a:p>
            <a:pPr lvl="1"/>
            <a:r>
              <a:rPr lang="nl-NL" dirty="0" smtClean="0"/>
              <a:t>Wat een groep is?</a:t>
            </a:r>
          </a:p>
          <a:p>
            <a:pPr lvl="1"/>
            <a:r>
              <a:rPr lang="nl-NL" dirty="0" smtClean="0"/>
              <a:t>Wat zijn de kenmerken van een effectieve groep?</a:t>
            </a:r>
            <a:endParaRPr lang="nl-NL" dirty="0"/>
          </a:p>
        </p:txBody>
      </p:sp>
    </p:spTree>
    <p:extLst>
      <p:ext uri="{BB962C8B-B14F-4D97-AF65-F5344CB8AC3E}">
        <p14:creationId xmlns:p14="http://schemas.microsoft.com/office/powerpoint/2010/main" val="371835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a:t>
            </a:r>
            <a:endParaRPr lang="nl-NL" dirty="0"/>
          </a:p>
        </p:txBody>
      </p:sp>
      <p:sp>
        <p:nvSpPr>
          <p:cNvPr id="3" name="Tijdelijke aanduiding voor inhoud 2"/>
          <p:cNvSpPr>
            <a:spLocks noGrp="1"/>
          </p:cNvSpPr>
          <p:nvPr>
            <p:ph idx="1"/>
          </p:nvPr>
        </p:nvSpPr>
        <p:spPr/>
        <p:txBody>
          <a:bodyPr/>
          <a:lstStyle/>
          <a:p>
            <a:r>
              <a:rPr lang="nl-NL" dirty="0" smtClean="0"/>
              <a:t>De student, kan aan het einde van de les, benoemen wat </a:t>
            </a:r>
            <a:r>
              <a:rPr lang="nl-NL" dirty="0" err="1" smtClean="0"/>
              <a:t>storming</a:t>
            </a:r>
            <a:r>
              <a:rPr lang="nl-NL" dirty="0" smtClean="0"/>
              <a:t> is en hoe deze fase positief ingezet kan worden ten aanzien van het groepsproces.</a:t>
            </a:r>
            <a:endParaRPr lang="nl-NL" dirty="0"/>
          </a:p>
        </p:txBody>
      </p:sp>
    </p:spTree>
    <p:extLst>
      <p:ext uri="{BB962C8B-B14F-4D97-AF65-F5344CB8AC3E}">
        <p14:creationId xmlns:p14="http://schemas.microsoft.com/office/powerpoint/2010/main" val="2918759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De strijd om de macht is begonnen…</a:t>
            </a:r>
            <a:endParaRPr lang="nl-NL" dirty="0"/>
          </a:p>
        </p:txBody>
      </p:sp>
      <p:pic>
        <p:nvPicPr>
          <p:cNvPr id="2052" name="Picture 4" descr="http://taanker.com/wp-content/uploads/2013/07/HooliganFigh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49487" y="1918494"/>
            <a:ext cx="6238875" cy="3486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1677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Conflict in groep</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041688146"/>
              </p:ext>
            </p:extLst>
          </p:nvPr>
        </p:nvGraphicFramePr>
        <p:xfrm>
          <a:off x="395536" y="1844824"/>
          <a:ext cx="8579296" cy="3820448"/>
        </p:xfrm>
        <a:graphic>
          <a:graphicData uri="http://schemas.openxmlformats.org/drawingml/2006/table">
            <a:tbl>
              <a:tblPr firstRow="1" firstCol="1" bandRow="1">
                <a:tableStyleId>{B301B821-A1FF-4177-AEE7-76D212191A09}</a:tableStyleId>
              </a:tblPr>
              <a:tblGrid>
                <a:gridCol w="4289648">
                  <a:extLst>
                    <a:ext uri="{9D8B030D-6E8A-4147-A177-3AD203B41FA5}">
                      <a16:colId xmlns:a16="http://schemas.microsoft.com/office/drawing/2014/main" val="20000"/>
                    </a:ext>
                  </a:extLst>
                </a:gridCol>
                <a:gridCol w="4289648">
                  <a:extLst>
                    <a:ext uri="{9D8B030D-6E8A-4147-A177-3AD203B41FA5}">
                      <a16:colId xmlns:a16="http://schemas.microsoft.com/office/drawing/2014/main" val="20001"/>
                    </a:ext>
                  </a:extLst>
                </a:gridCol>
              </a:tblGrid>
              <a:tr h="477556">
                <a:tc>
                  <a:txBody>
                    <a:bodyPr/>
                    <a:lstStyle/>
                    <a:p>
                      <a:pPr>
                        <a:spcAft>
                          <a:spcPts val="0"/>
                        </a:spcAft>
                      </a:pPr>
                      <a:r>
                        <a:rPr lang="nl-NL" sz="1400" dirty="0">
                          <a:effectLst/>
                        </a:rPr>
                        <a:t>Conflict-negatieve groep</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tc>
                  <a:txBody>
                    <a:bodyPr/>
                    <a:lstStyle/>
                    <a:p>
                      <a:pPr>
                        <a:spcAft>
                          <a:spcPts val="0"/>
                        </a:spcAft>
                      </a:pPr>
                      <a:r>
                        <a:rPr lang="nl-NL" sz="1400">
                          <a:effectLst/>
                        </a:rPr>
                        <a:t>Conflict-positieve groep</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extLst>
                  <a:ext uri="{0D108BD9-81ED-4DB2-BD59-A6C34878D82A}">
                    <a16:rowId xmlns:a16="http://schemas.microsoft.com/office/drawing/2014/main" val="10000"/>
                  </a:ext>
                </a:extLst>
              </a:tr>
              <a:tr h="477556">
                <a:tc>
                  <a:txBody>
                    <a:bodyPr/>
                    <a:lstStyle/>
                    <a:p>
                      <a:pPr>
                        <a:spcAft>
                          <a:spcPts val="0"/>
                        </a:spcAft>
                      </a:pPr>
                      <a:r>
                        <a:rPr lang="nl-NL" sz="1400" dirty="0">
                          <a:effectLst/>
                        </a:rPr>
                        <a:t>Maakt geen onderscheid tussen conflicten</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tc>
                  <a:txBody>
                    <a:bodyPr/>
                    <a:lstStyle/>
                    <a:p>
                      <a:pPr>
                        <a:spcAft>
                          <a:spcPts val="0"/>
                        </a:spcAft>
                      </a:pPr>
                      <a:r>
                        <a:rPr lang="nl-NL" sz="1400">
                          <a:effectLst/>
                        </a:rPr>
                        <a:t>Onderkent het bestaan van verschillende conflicttypen</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extLst>
                  <a:ext uri="{0D108BD9-81ED-4DB2-BD59-A6C34878D82A}">
                    <a16:rowId xmlns:a16="http://schemas.microsoft.com/office/drawing/2014/main" val="10001"/>
                  </a:ext>
                </a:extLst>
              </a:tr>
              <a:tr h="477556">
                <a:tc>
                  <a:txBody>
                    <a:bodyPr/>
                    <a:lstStyle/>
                    <a:p>
                      <a:pPr>
                        <a:spcAft>
                          <a:spcPts val="0"/>
                        </a:spcAft>
                      </a:pPr>
                      <a:r>
                        <a:rPr lang="nl-NL" sz="1400">
                          <a:effectLst/>
                        </a:rPr>
                        <a:t>Ziet een conflict als het probleem</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tc>
                  <a:txBody>
                    <a:bodyPr/>
                    <a:lstStyle/>
                    <a:p>
                      <a:pPr>
                        <a:spcAft>
                          <a:spcPts val="0"/>
                        </a:spcAft>
                      </a:pPr>
                      <a:r>
                        <a:rPr lang="nl-NL" sz="1400">
                          <a:effectLst/>
                        </a:rPr>
                        <a:t>Ziet een conflict als een deel van de oplossing</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extLst>
                  <a:ext uri="{0D108BD9-81ED-4DB2-BD59-A6C34878D82A}">
                    <a16:rowId xmlns:a16="http://schemas.microsoft.com/office/drawing/2014/main" val="10002"/>
                  </a:ext>
                </a:extLst>
              </a:tr>
              <a:tr h="477556">
                <a:tc>
                  <a:txBody>
                    <a:bodyPr/>
                    <a:lstStyle/>
                    <a:p>
                      <a:pPr>
                        <a:spcAft>
                          <a:spcPts val="0"/>
                        </a:spcAft>
                      </a:pPr>
                      <a:r>
                        <a:rPr lang="nl-NL" sz="1400">
                          <a:effectLst/>
                        </a:rPr>
                        <a:t>Vermijdt, onderdrukt, beperkt conflicten</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tc>
                  <a:txBody>
                    <a:bodyPr/>
                    <a:lstStyle/>
                    <a:p>
                      <a:pPr>
                        <a:spcAft>
                          <a:spcPts val="0"/>
                        </a:spcAft>
                      </a:pPr>
                      <a:r>
                        <a:rPr lang="nl-NL" sz="1400">
                          <a:effectLst/>
                        </a:rPr>
                        <a:t>Zoekt conflicten op en stimuleert ze</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extLst>
                  <a:ext uri="{0D108BD9-81ED-4DB2-BD59-A6C34878D82A}">
                    <a16:rowId xmlns:a16="http://schemas.microsoft.com/office/drawing/2014/main" val="10003"/>
                  </a:ext>
                </a:extLst>
              </a:tr>
              <a:tr h="477556">
                <a:tc>
                  <a:txBody>
                    <a:bodyPr/>
                    <a:lstStyle/>
                    <a:p>
                      <a:pPr>
                        <a:spcAft>
                          <a:spcPts val="0"/>
                        </a:spcAft>
                      </a:pPr>
                      <a:r>
                        <a:rPr lang="nl-NL" sz="1400">
                          <a:effectLst/>
                        </a:rPr>
                        <a:t>Gelooft dat een conflict per definitie destructief is</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tc>
                  <a:txBody>
                    <a:bodyPr/>
                    <a:lstStyle/>
                    <a:p>
                      <a:pPr>
                        <a:spcAft>
                          <a:spcPts val="0"/>
                        </a:spcAft>
                      </a:pPr>
                      <a:r>
                        <a:rPr lang="nl-NL" sz="1400">
                          <a:effectLst/>
                        </a:rPr>
                        <a:t>Gelooft dat een conflict in aanleg constructief is</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extLst>
                  <a:ext uri="{0D108BD9-81ED-4DB2-BD59-A6C34878D82A}">
                    <a16:rowId xmlns:a16="http://schemas.microsoft.com/office/drawing/2014/main" val="10004"/>
                  </a:ext>
                </a:extLst>
              </a:tr>
              <a:tr h="477556">
                <a:tc>
                  <a:txBody>
                    <a:bodyPr/>
                    <a:lstStyle/>
                    <a:p>
                      <a:pPr>
                        <a:spcAft>
                          <a:spcPts val="0"/>
                        </a:spcAft>
                      </a:pPr>
                      <a:r>
                        <a:rPr lang="nl-NL" sz="1400">
                          <a:effectLst/>
                        </a:rPr>
                        <a:t>Vindt dat conflicten geen enkele waarde hebben</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tc>
                  <a:txBody>
                    <a:bodyPr/>
                    <a:lstStyle/>
                    <a:p>
                      <a:pPr>
                        <a:spcAft>
                          <a:spcPts val="0"/>
                        </a:spcAft>
                      </a:pPr>
                      <a:r>
                        <a:rPr lang="nl-NL" sz="1400">
                          <a:effectLst/>
                        </a:rPr>
                        <a:t>Conflicten kunnen op velerlei manieren waardevol zijn</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extLst>
                  <a:ext uri="{0D108BD9-81ED-4DB2-BD59-A6C34878D82A}">
                    <a16:rowId xmlns:a16="http://schemas.microsoft.com/office/drawing/2014/main" val="10005"/>
                  </a:ext>
                </a:extLst>
              </a:tr>
              <a:tr h="477556">
                <a:tc>
                  <a:txBody>
                    <a:bodyPr/>
                    <a:lstStyle/>
                    <a:p>
                      <a:pPr>
                        <a:spcAft>
                          <a:spcPts val="0"/>
                        </a:spcAft>
                      </a:pPr>
                      <a:r>
                        <a:rPr lang="nl-NL" sz="1400">
                          <a:effectLst/>
                        </a:rPr>
                        <a:t>Conflicten creëren angst en defensiviteit</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tc>
                  <a:txBody>
                    <a:bodyPr/>
                    <a:lstStyle/>
                    <a:p>
                      <a:pPr>
                        <a:spcAft>
                          <a:spcPts val="0"/>
                        </a:spcAft>
                      </a:pPr>
                      <a:r>
                        <a:rPr lang="nl-NL" sz="1400">
                          <a:effectLst/>
                        </a:rPr>
                        <a:t>Conflicten zijn opwindend en interessant</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extLst>
                  <a:ext uri="{0D108BD9-81ED-4DB2-BD59-A6C34878D82A}">
                    <a16:rowId xmlns:a16="http://schemas.microsoft.com/office/drawing/2014/main" val="10006"/>
                  </a:ext>
                </a:extLst>
              </a:tr>
              <a:tr h="477556">
                <a:tc>
                  <a:txBody>
                    <a:bodyPr/>
                    <a:lstStyle/>
                    <a:p>
                      <a:pPr>
                        <a:spcAft>
                          <a:spcPts val="0"/>
                        </a:spcAft>
                      </a:pPr>
                      <a:r>
                        <a:rPr lang="nl-NL" sz="1400">
                          <a:effectLst/>
                        </a:rPr>
                        <a:t>Individuen willen winnen</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tc>
                  <a:txBody>
                    <a:bodyPr/>
                    <a:lstStyle/>
                    <a:p>
                      <a:pPr>
                        <a:spcAft>
                          <a:spcPts val="0"/>
                        </a:spcAft>
                      </a:pPr>
                      <a:r>
                        <a:rPr lang="nl-NL" sz="1400" dirty="0">
                          <a:effectLst/>
                        </a:rPr>
                        <a:t>Individuen lossen het probleem op</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55298" marR="55298"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378999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Aard van conflicten (Piramide van Maslow)</a:t>
            </a:r>
            <a:endParaRPr lang="nl-NL" dirty="0"/>
          </a:p>
        </p:txBody>
      </p:sp>
      <p:pic>
        <p:nvPicPr>
          <p:cNvPr id="5122" name="Picture 2" descr="http://marketingrulz.nl/wp-content/uploads/2012/11/Behoefte-pyramide-Maslow-en-omschrijving.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7504" y="2060848"/>
            <a:ext cx="8795320" cy="4655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8391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Belangenconflicten</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095847300"/>
              </p:ext>
            </p:extLst>
          </p:nvPr>
        </p:nvGraphicFramePr>
        <p:xfrm>
          <a:off x="899592" y="1700808"/>
          <a:ext cx="7562542" cy="3222623"/>
        </p:xfrm>
        <a:graphic>
          <a:graphicData uri="http://schemas.openxmlformats.org/drawingml/2006/table">
            <a:tbl>
              <a:tblPr firstRow="1" firstCol="1" bandRow="1">
                <a:tableStyleId>{5C22544A-7EE6-4342-B048-85BDC9FD1C3A}</a:tableStyleId>
              </a:tblPr>
              <a:tblGrid>
                <a:gridCol w="1533872">
                  <a:extLst>
                    <a:ext uri="{9D8B030D-6E8A-4147-A177-3AD203B41FA5}">
                      <a16:colId xmlns:a16="http://schemas.microsoft.com/office/drawing/2014/main" val="20000"/>
                    </a:ext>
                  </a:extLst>
                </a:gridCol>
                <a:gridCol w="6028670">
                  <a:extLst>
                    <a:ext uri="{9D8B030D-6E8A-4147-A177-3AD203B41FA5}">
                      <a16:colId xmlns:a16="http://schemas.microsoft.com/office/drawing/2014/main" val="20001"/>
                    </a:ext>
                  </a:extLst>
                </a:gridCol>
              </a:tblGrid>
              <a:tr h="358069">
                <a:tc>
                  <a:txBody>
                    <a:bodyPr/>
                    <a:lstStyle/>
                    <a:p>
                      <a:pPr>
                        <a:spcAft>
                          <a:spcPts val="0"/>
                        </a:spcAft>
                      </a:pPr>
                      <a:r>
                        <a:rPr lang="nl-NL" sz="1400" dirty="0">
                          <a:effectLst/>
                        </a:rPr>
                        <a:t>Begrip</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400">
                          <a:effectLst/>
                        </a:rPr>
                        <a:t>Definitie</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58069">
                <a:tc>
                  <a:txBody>
                    <a:bodyPr/>
                    <a:lstStyle/>
                    <a:p>
                      <a:pPr>
                        <a:spcAft>
                          <a:spcPts val="0"/>
                        </a:spcAft>
                      </a:pPr>
                      <a:r>
                        <a:rPr lang="nl-NL" sz="1400" dirty="0">
                          <a:effectLst/>
                        </a:rPr>
                        <a:t>Wens</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400" dirty="0">
                          <a:effectLst/>
                        </a:rPr>
                        <a:t>Verlangen naar iets</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58069">
                <a:tc>
                  <a:txBody>
                    <a:bodyPr/>
                    <a:lstStyle/>
                    <a:p>
                      <a:pPr>
                        <a:spcAft>
                          <a:spcPts val="0"/>
                        </a:spcAft>
                      </a:pPr>
                      <a:r>
                        <a:rPr lang="nl-NL" sz="1400">
                          <a:effectLst/>
                        </a:rPr>
                        <a:t>Behoefte</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400" dirty="0">
                          <a:effectLst/>
                        </a:rPr>
                        <a:t>Iets wat we nodig hebben</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58069">
                <a:tc>
                  <a:txBody>
                    <a:bodyPr/>
                    <a:lstStyle/>
                    <a:p>
                      <a:pPr>
                        <a:spcAft>
                          <a:spcPts val="0"/>
                        </a:spcAft>
                      </a:pPr>
                      <a:r>
                        <a:rPr lang="nl-NL" sz="1400">
                          <a:effectLst/>
                        </a:rPr>
                        <a:t>Doel</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400" dirty="0">
                          <a:effectLst/>
                        </a:rPr>
                        <a:t>Gewenste ideale toekomstige situatie</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58069">
                <a:tc>
                  <a:txBody>
                    <a:bodyPr/>
                    <a:lstStyle/>
                    <a:p>
                      <a:pPr>
                        <a:spcAft>
                          <a:spcPts val="0"/>
                        </a:spcAft>
                      </a:pPr>
                      <a:r>
                        <a:rPr lang="nl-NL" sz="1400">
                          <a:effectLst/>
                        </a:rPr>
                        <a:t>Belangen</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400" dirty="0">
                          <a:effectLst/>
                        </a:rPr>
                        <a:t>Mogelijke voordelen die het bereiken van een doel oplevert</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716139">
                <a:tc>
                  <a:txBody>
                    <a:bodyPr/>
                    <a:lstStyle/>
                    <a:p>
                      <a:pPr>
                        <a:spcAft>
                          <a:spcPts val="0"/>
                        </a:spcAft>
                      </a:pPr>
                      <a:r>
                        <a:rPr lang="nl-NL" sz="1400">
                          <a:solidFill>
                            <a:schemeClr val="accent2">
                              <a:lumMod val="50000"/>
                            </a:schemeClr>
                          </a:solidFill>
                          <a:effectLst/>
                        </a:rPr>
                        <a:t>Belangenconflict</a:t>
                      </a:r>
                      <a:endParaRPr lang="nl-NL" sz="1400">
                        <a:solidFill>
                          <a:schemeClr val="accent2">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400" dirty="0">
                          <a:solidFill>
                            <a:schemeClr val="accent2">
                              <a:lumMod val="50000"/>
                            </a:schemeClr>
                          </a:solidFill>
                          <a:effectLst/>
                        </a:rPr>
                        <a:t>Doelgerichte activiteiten van A verhinderen, blokkeren of verstoren de doelgerichte acties van B</a:t>
                      </a:r>
                      <a:endParaRPr lang="nl-NL" sz="1400" dirty="0">
                        <a:solidFill>
                          <a:schemeClr val="accent2">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716139">
                <a:tc>
                  <a:txBody>
                    <a:bodyPr/>
                    <a:lstStyle/>
                    <a:p>
                      <a:pPr>
                        <a:spcAft>
                          <a:spcPts val="0"/>
                        </a:spcAft>
                      </a:pPr>
                      <a:r>
                        <a:rPr lang="nl-NL" sz="1400">
                          <a:effectLst/>
                        </a:rPr>
                        <a:t>Onderhandelen</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400" dirty="0">
                          <a:effectLst/>
                        </a:rPr>
                        <a:t>Individuen met gemeenschappelijke en tegengestelde belangen willen proberen of zij tot een akkoord kunnen komen</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49558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TotalTime>
  <Words>376</Words>
  <Application>Microsoft Office PowerPoint</Application>
  <PresentationFormat>Diavoorstelling (4:3)</PresentationFormat>
  <Paragraphs>64</Paragraphs>
  <Slides>12</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Times New Roman</vt:lpstr>
      <vt:lpstr>Kantoorthema</vt:lpstr>
      <vt:lpstr>PowerPoint-presentatie</vt:lpstr>
      <vt:lpstr>Aanvalluuuuh!</vt:lpstr>
      <vt:lpstr>Vandaag</vt:lpstr>
      <vt:lpstr>Herhaling</vt:lpstr>
      <vt:lpstr>Doel</vt:lpstr>
      <vt:lpstr>De strijd om de macht is begonnen…</vt:lpstr>
      <vt:lpstr>Conflict in groep</vt:lpstr>
      <vt:lpstr>Aard van conflicten (Piramide van Maslow)</vt:lpstr>
      <vt:lpstr>Belangenconflicten</vt:lpstr>
      <vt:lpstr>Een conflict en dan?</vt:lpstr>
      <vt:lpstr>Oefening</vt:lpstr>
      <vt:lpstr>Het conflictstrategiënspel</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Bjorn Hillebrandt</cp:lastModifiedBy>
  <cp:revision>39</cp:revision>
  <dcterms:created xsi:type="dcterms:W3CDTF">2013-11-15T15:05:42Z</dcterms:created>
  <dcterms:modified xsi:type="dcterms:W3CDTF">2017-10-05T06:23:55Z</dcterms:modified>
</cp:coreProperties>
</file>