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9" r:id="rId4"/>
    <p:sldId id="265" r:id="rId5"/>
    <p:sldId id="271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259632" y="1412776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Groepsdynamica</a:t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r>
              <a:rPr lang="nl-NL" sz="2000" i="1" dirty="0" err="1" smtClean="0">
                <a:latin typeface="Arial" pitchFamily="34" charset="0"/>
                <a:cs typeface="Arial" pitchFamily="34" charset="0"/>
              </a:rPr>
              <a:t>Forming</a:t>
            </a:r>
            <a:endParaRPr lang="nl-NL" sz="2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aan de slag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52064"/>
              </p:ext>
            </p:extLst>
          </p:nvPr>
        </p:nvGraphicFramePr>
        <p:xfrm>
          <a:off x="179512" y="1484784"/>
          <a:ext cx="8877672" cy="3574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3505"/>
                <a:gridCol w="1244167"/>
              </a:tblGrid>
              <a:tr h="510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Richtlijn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Check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1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nl-NL" sz="1000">
                          <a:effectLst/>
                        </a:rPr>
                        <a:t>Groepje tussen de vier en zes personen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1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nl-NL" sz="1000">
                          <a:effectLst/>
                        </a:rPr>
                        <a:t>Oefening duurt 20 minuten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1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nl-NL" sz="1000">
                          <a:effectLst/>
                        </a:rPr>
                        <a:t>Oefening is actief (dit mag op lichamelijk of op denkniveau)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1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nl-NL" sz="1000">
                          <a:effectLst/>
                        </a:rPr>
                        <a:t>Oefening is theoretisch onderbouwd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1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nl-NL" sz="1000">
                          <a:effectLst/>
                        </a:rPr>
                        <a:t>Oefening past binnen de gevraagde groepsfase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1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nl-NL" sz="1000">
                          <a:effectLst/>
                        </a:rPr>
                        <a:t>Oefening wordt aangeleverd in bijgevoegd format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25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Forming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ben je eigenlijk?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596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6070" y="1196975"/>
            <a:ext cx="3485710" cy="49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6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Forming</a:t>
            </a:r>
            <a:endParaRPr lang="nl-NL" dirty="0" smtClean="0"/>
          </a:p>
          <a:p>
            <a:pPr lvl="1"/>
            <a:r>
              <a:rPr lang="nl-NL" dirty="0" smtClean="0"/>
              <a:t>Wat is een effectieve groep?</a:t>
            </a:r>
          </a:p>
          <a:p>
            <a:pPr lvl="1"/>
            <a:r>
              <a:rPr lang="nl-NL" dirty="0" smtClean="0"/>
              <a:t>Wat is een zeer succesvolle groep?</a:t>
            </a:r>
          </a:p>
          <a:p>
            <a:pPr lvl="1"/>
            <a:r>
              <a:rPr lang="nl-NL" dirty="0" smtClean="0"/>
              <a:t>Waar hangt dat vanaf?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6442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student kan, aan het einde van de les, benoemen </a:t>
            </a:r>
            <a:r>
              <a:rPr lang="nl-NL" dirty="0" smtClean="0"/>
              <a:t>wat een effectieve en zeer succesvolle groep inhoud en hoe deze beïnvloed kan worden.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2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Richtlijnen voor een effectieve groep?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Haalbare doelen opstellen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Effectief communiceren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Betrokken groepsleden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Verdeling van de macht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Stem de besluitvorming af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Constructieve discussies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Los conflicten constructief op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1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effectieve 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Positieve interdependentie</a:t>
            </a:r>
          </a:p>
          <a:p>
            <a:r>
              <a:rPr lang="nl-NL" dirty="0" smtClean="0"/>
              <a:t>Succes is afhankelijk van alle groepsleden</a:t>
            </a:r>
          </a:p>
          <a:p>
            <a:r>
              <a:rPr lang="nl-NL" dirty="0" smtClean="0"/>
              <a:t>Gezamenlijke heldere doelen</a:t>
            </a:r>
          </a:p>
          <a:p>
            <a:r>
              <a:rPr lang="nl-NL" dirty="0" smtClean="0"/>
              <a:t>Wederzijdse communicatie</a:t>
            </a:r>
          </a:p>
          <a:p>
            <a:r>
              <a:rPr lang="nl-NL" dirty="0" smtClean="0"/>
              <a:t>Gedeeld leiderschap</a:t>
            </a:r>
          </a:p>
          <a:p>
            <a:r>
              <a:rPr lang="nl-NL" dirty="0" smtClean="0"/>
              <a:t>Besluitvorming op kritische wijze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474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zeer succesvolle 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Zelfde kenmerken als effectieve groep plus:</a:t>
            </a:r>
          </a:p>
          <a:p>
            <a:pPr lvl="1"/>
            <a:r>
              <a:rPr lang="nl-NL" dirty="0" smtClean="0"/>
              <a:t>Mate van betrokkenheid van de leden</a:t>
            </a:r>
          </a:p>
          <a:p>
            <a:pPr lvl="1"/>
            <a:r>
              <a:rPr lang="nl-NL" dirty="0" smtClean="0"/>
              <a:t>Mate van succeservaring van de leden</a:t>
            </a:r>
          </a:p>
          <a:p>
            <a:pPr lvl="1"/>
            <a:endParaRPr lang="nl-NL" dirty="0"/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Vertrouwen, respect en om elkaar geven</a:t>
            </a:r>
          </a:p>
          <a:p>
            <a:pPr lvl="2"/>
            <a:r>
              <a:rPr lang="nl-NL" dirty="0" smtClean="0">
                <a:solidFill>
                  <a:srgbClr val="FF0000"/>
                </a:solidFill>
              </a:rPr>
              <a:t>Wat heb je daarvoor nodig?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658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pic>
        <p:nvPicPr>
          <p:cNvPr id="1026" name="Picture 2" descr="https://upload.wikimedia.org/wikipedia/commons/thumb/4/48/Netherlands_location_map.svg/262px-Netherlands_location_map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12776"/>
            <a:ext cx="4132932" cy="465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2950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188</Words>
  <Application>Microsoft Office PowerPoint</Application>
  <PresentationFormat>Diavoorstelling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Kantoorthema</vt:lpstr>
      <vt:lpstr>PowerPoint-presentatie</vt:lpstr>
      <vt:lpstr>Forming</vt:lpstr>
      <vt:lpstr>Oefening</vt:lpstr>
      <vt:lpstr>Vandaag</vt:lpstr>
      <vt:lpstr>Doel vandaag</vt:lpstr>
      <vt:lpstr>Richtlijnen voor een effectieve groep?</vt:lpstr>
      <vt:lpstr>Kenmerken effectieve groep</vt:lpstr>
      <vt:lpstr>Kenmerken zeer succesvolle groep</vt:lpstr>
      <vt:lpstr>Oefening</vt:lpstr>
      <vt:lpstr>Zelf aan de slag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Bjorn Hillebrandt</cp:lastModifiedBy>
  <cp:revision>29</cp:revision>
  <dcterms:created xsi:type="dcterms:W3CDTF">2013-11-15T15:05:42Z</dcterms:created>
  <dcterms:modified xsi:type="dcterms:W3CDTF">2016-06-21T10:23:56Z</dcterms:modified>
</cp:coreProperties>
</file>