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71" r:id="rId3"/>
    <p:sldId id="262" r:id="rId4"/>
    <p:sldId id="273" r:id="rId5"/>
    <p:sldId id="266" r:id="rId6"/>
    <p:sldId id="261" r:id="rId7"/>
    <p:sldId id="270" r:id="rId8"/>
    <p:sldId id="263" r:id="rId9"/>
    <p:sldId id="267" r:id="rId10"/>
    <p:sldId id="272" r:id="rId11"/>
    <p:sldId id="268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C8FEA-4AF9-413C-A1E5-EC1637510F03}" type="datetimeFigureOut">
              <a:rPr lang="nl-NL" smtClean="0"/>
              <a:t>14-10-2016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71CD5-F9BB-4278-A73D-1939CE8185D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6265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5363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3D00F7-21D7-477D-A79A-AF47DC329AD3}" type="slidenum">
              <a:rPr lang="en-US" altLang="nl-NL">
                <a:solidFill>
                  <a:prstClr val="black"/>
                </a:solidFill>
              </a:rPr>
              <a:pPr/>
              <a:t>1</a:t>
            </a:fld>
            <a:endParaRPr lang="en-US" alt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3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14-10-2016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638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14-10-2016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80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14-10-2016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235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14-10-2016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28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14-10-2016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410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14-10-2016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102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14-10-2016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562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14-10-2016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95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14-10-2016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74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14-10-2016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51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14-10-2016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47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7vqzZ9H1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_Tsq7qvgW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_GIZ2ad_9Y" TargetMode="External"/><Relationship Id="rId2" Type="http://schemas.openxmlformats.org/officeDocument/2006/relationships/hyperlink" Target="https://www.youtube.com/watch?v=jVY9hBShtz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NL" altLang="nl-NL" sz="4500" dirty="0" smtClean="0"/>
              <a:t>Communicatie</a:t>
            </a:r>
            <a:endParaRPr lang="nl-NL" altLang="nl-NL" sz="45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08438" y="3933057"/>
            <a:ext cx="4175125" cy="554037"/>
          </a:xfrm>
        </p:spPr>
        <p:txBody>
          <a:bodyPr/>
          <a:lstStyle/>
          <a:p>
            <a:pPr eaLnBrk="1" hangingPunct="1"/>
            <a:r>
              <a:rPr lang="nl-NL" altLang="nl-NL" sz="2000" i="1" dirty="0"/>
              <a:t>Les 6</a:t>
            </a:r>
            <a:r>
              <a:rPr lang="nl-NL" altLang="nl-NL" sz="2000" i="1" dirty="0" smtClean="0"/>
              <a:t>: Omgaan met feedback</a:t>
            </a:r>
            <a:endParaRPr lang="nl-NL" alt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48216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het wél moet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www.youtube.com/watch?v=X7vqzZ9H1rU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Wat </a:t>
            </a:r>
            <a:r>
              <a:rPr lang="nl-NL" dirty="0"/>
              <a:t>heb je geleerd uit het filmpje?</a:t>
            </a:r>
          </a:p>
          <a:p>
            <a:r>
              <a:rPr lang="nl-NL" dirty="0"/>
              <a:t>Wat is blijven hangen?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324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 om feedback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87501" y="1196753"/>
            <a:ext cx="9994900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400" b="1" dirty="0" smtClean="0">
                <a:latin typeface="+mn-lt"/>
              </a:rPr>
              <a:t>Wanneer?</a:t>
            </a:r>
          </a:p>
          <a:p>
            <a:pPr marL="0" indent="0">
              <a:buNone/>
            </a:pPr>
            <a:r>
              <a:rPr lang="nl-NL" sz="2400" dirty="0" smtClean="0">
                <a:latin typeface="+mn-lt"/>
              </a:rPr>
              <a:t>Weet </a:t>
            </a:r>
            <a:r>
              <a:rPr lang="nl-NL" sz="2400" dirty="0">
                <a:latin typeface="+mn-lt"/>
              </a:rPr>
              <a:t>je niet zeker of je iets goed doet? Vraag dan om feedback. Het kan je twijfel wegnemen en je kunt het gebruiken om jezelf te verbeteren</a:t>
            </a:r>
            <a:r>
              <a:rPr lang="nl-NL" sz="2400" dirty="0" smtClean="0">
                <a:latin typeface="+mn-lt"/>
              </a:rPr>
              <a:t>.</a:t>
            </a:r>
          </a:p>
          <a:p>
            <a:endParaRPr lang="nl-NL" sz="2400" dirty="0" smtClean="0">
              <a:latin typeface="+mn-lt"/>
            </a:endParaRPr>
          </a:p>
          <a:p>
            <a:pPr marL="0" indent="0">
              <a:buNone/>
            </a:pPr>
            <a:r>
              <a:rPr lang="nl-NL" sz="2400" b="1" dirty="0">
                <a:latin typeface="+mn-lt"/>
              </a:rPr>
              <a:t>H</a:t>
            </a:r>
            <a:r>
              <a:rPr lang="nl-NL" sz="2400" b="1" dirty="0" smtClean="0">
                <a:latin typeface="+mn-lt"/>
              </a:rPr>
              <a:t>oe:</a:t>
            </a:r>
          </a:p>
          <a:p>
            <a:r>
              <a:rPr lang="nl-NL" sz="2400" dirty="0" smtClean="0">
                <a:latin typeface="+mn-lt"/>
              </a:rPr>
              <a:t>Formuleer je vraag helder.</a:t>
            </a:r>
          </a:p>
          <a:p>
            <a:r>
              <a:rPr lang="nl-NL" sz="2400" dirty="0" smtClean="0">
                <a:latin typeface="+mn-lt"/>
              </a:rPr>
              <a:t>Kies de persoon die deze vraag het beste kan beantwoorden.</a:t>
            </a:r>
          </a:p>
          <a:p>
            <a:r>
              <a:rPr lang="nl-NL" sz="2400" dirty="0" smtClean="0">
                <a:latin typeface="+mn-lt"/>
              </a:rPr>
              <a:t>Zoek een geschikt moment.</a:t>
            </a:r>
          </a:p>
          <a:p>
            <a:r>
              <a:rPr lang="nl-NL" sz="2400" dirty="0" smtClean="0">
                <a:latin typeface="+mn-lt"/>
              </a:rPr>
              <a:t>Zorg datje zelf de rust hebt om goed te luisteren.</a:t>
            </a:r>
          </a:p>
          <a:p>
            <a:r>
              <a:rPr lang="nl-NL" sz="2400" dirty="0" smtClean="0">
                <a:latin typeface="+mn-lt"/>
              </a:rPr>
              <a:t>Herken of begrijp je iets niet vraag dan door om het duidelijk te krijgen.</a:t>
            </a:r>
          </a:p>
          <a:p>
            <a:r>
              <a:rPr lang="nl-NL" sz="2400" dirty="0" smtClean="0">
                <a:latin typeface="+mn-lt"/>
              </a:rPr>
              <a:t>Vat de feedback niet op als kritiek op jou als persoon maar op het gedrag dat je op een bepaald moment hebt laten zien.</a:t>
            </a:r>
          </a:p>
          <a:p>
            <a:r>
              <a:rPr lang="nl-NL" sz="2400" dirty="0" smtClean="0">
                <a:latin typeface="+mn-lt"/>
              </a:rPr>
              <a:t>Bedank voor de feedback en probeer aan te geven wat je er aan gehad hebt.</a:t>
            </a:r>
            <a:endParaRPr lang="nl-NL" sz="2400" dirty="0">
              <a:latin typeface="+mn-lt"/>
            </a:endParaRP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923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87688" y="1196753"/>
            <a:ext cx="6923112" cy="4929411"/>
          </a:xfrm>
        </p:spPr>
        <p:txBody>
          <a:bodyPr/>
          <a:lstStyle/>
          <a:p>
            <a:r>
              <a:rPr lang="nl-NL" dirty="0" smtClean="0"/>
              <a:t>Lesdoelen</a:t>
            </a:r>
          </a:p>
          <a:p>
            <a:r>
              <a:rPr lang="nl-NL" dirty="0" smtClean="0"/>
              <a:t>Introductie in feedback vorige les </a:t>
            </a:r>
          </a:p>
          <a:p>
            <a:r>
              <a:rPr lang="nl-NL" dirty="0" smtClean="0"/>
              <a:t>Positieve feedback geven en ontvangen</a:t>
            </a:r>
          </a:p>
          <a:p>
            <a:r>
              <a:rPr lang="nl-NL" dirty="0" smtClean="0"/>
              <a:t>Negatieve feedback geven en ontvangen</a:t>
            </a:r>
          </a:p>
          <a:p>
            <a:r>
              <a:rPr lang="nl-NL" dirty="0" smtClean="0"/>
              <a:t>Feedback vragen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98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44701" y="1196753"/>
            <a:ext cx="9537700" cy="4929411"/>
          </a:xfrm>
        </p:spPr>
        <p:txBody>
          <a:bodyPr>
            <a:normAutofit/>
          </a:bodyPr>
          <a:lstStyle/>
          <a:p>
            <a:pPr lvl="0" fontAlgn="base"/>
            <a:r>
              <a:rPr lang="nl-NL" sz="2400" dirty="0" smtClean="0">
                <a:latin typeface="+mn-lt"/>
              </a:rPr>
              <a:t>Je kent </a:t>
            </a:r>
            <a:r>
              <a:rPr lang="nl-NL" sz="2400" dirty="0">
                <a:latin typeface="+mn-lt"/>
              </a:rPr>
              <a:t>het belang van effectieve feedback.</a:t>
            </a:r>
          </a:p>
          <a:p>
            <a:pPr lvl="0" fontAlgn="base"/>
            <a:r>
              <a:rPr lang="nl-NL" sz="2400" dirty="0" smtClean="0">
                <a:latin typeface="+mn-lt"/>
              </a:rPr>
              <a:t>Je kan </a:t>
            </a:r>
            <a:r>
              <a:rPr lang="nl-NL" sz="2400" dirty="0">
                <a:latin typeface="+mn-lt"/>
              </a:rPr>
              <a:t>positieve feedback </a:t>
            </a:r>
            <a:r>
              <a:rPr lang="nl-NL" sz="2400" dirty="0" smtClean="0">
                <a:latin typeface="+mn-lt"/>
              </a:rPr>
              <a:t>geven</a:t>
            </a:r>
            <a:r>
              <a:rPr lang="nl-NL" sz="2400" dirty="0">
                <a:latin typeface="+mn-lt"/>
              </a:rPr>
              <a:t> </a:t>
            </a:r>
            <a:r>
              <a:rPr lang="nl-NL" sz="2400" dirty="0" smtClean="0">
                <a:latin typeface="+mn-lt"/>
              </a:rPr>
              <a:t>en ontvangen.</a:t>
            </a:r>
            <a:endParaRPr lang="nl-NL" sz="2400" dirty="0">
              <a:latin typeface="+mn-lt"/>
            </a:endParaRPr>
          </a:p>
          <a:p>
            <a:pPr lvl="0" fontAlgn="base"/>
            <a:r>
              <a:rPr lang="nl-NL" sz="2400" dirty="0" smtClean="0">
                <a:latin typeface="+mn-lt"/>
              </a:rPr>
              <a:t>Je kan </a:t>
            </a:r>
            <a:r>
              <a:rPr lang="nl-NL" sz="2400" dirty="0">
                <a:latin typeface="+mn-lt"/>
              </a:rPr>
              <a:t>negatieve feedback </a:t>
            </a:r>
            <a:r>
              <a:rPr lang="nl-NL" sz="2400" dirty="0" smtClean="0">
                <a:latin typeface="+mn-lt"/>
              </a:rPr>
              <a:t>geven</a:t>
            </a:r>
            <a:r>
              <a:rPr lang="nl-NL" sz="2400" dirty="0">
                <a:latin typeface="+mn-lt"/>
              </a:rPr>
              <a:t> </a:t>
            </a:r>
            <a:r>
              <a:rPr lang="nl-NL" sz="2400" dirty="0" smtClean="0">
                <a:latin typeface="+mn-lt"/>
              </a:rPr>
              <a:t>en ontvangen.</a:t>
            </a:r>
          </a:p>
          <a:p>
            <a:pPr lvl="0" fontAlgn="base"/>
            <a:endParaRPr lang="nl-NL" sz="2400" dirty="0">
              <a:latin typeface="+mn-lt"/>
            </a:endParaRPr>
          </a:p>
          <a:p>
            <a:pPr marL="0" indent="0" fontAlgn="base">
              <a:buNone/>
            </a:pPr>
            <a:r>
              <a:rPr lang="nl-NL" sz="2400" dirty="0" smtClean="0">
                <a:latin typeface="+mn-lt"/>
              </a:rPr>
              <a:t>Feedback bevordert </a:t>
            </a:r>
            <a:r>
              <a:rPr lang="nl-NL" sz="2400" dirty="0">
                <a:latin typeface="+mn-lt"/>
              </a:rPr>
              <a:t>de (werk)sfeer en maakt de communicatie effectiever.</a:t>
            </a:r>
          </a:p>
          <a:p>
            <a:pPr lvl="0" fontAlgn="base"/>
            <a:r>
              <a:rPr lang="nl-NL" sz="2400" dirty="0">
                <a:latin typeface="+mn-lt"/>
              </a:rPr>
              <a:t>Het is in het belang van je eigen leerproces.</a:t>
            </a:r>
          </a:p>
          <a:p>
            <a:pPr lvl="0" fontAlgn="base"/>
            <a:r>
              <a:rPr lang="nl-NL" sz="2400" dirty="0">
                <a:latin typeface="+mn-lt"/>
              </a:rPr>
              <a:t>Het is in het belang van de doelgroep.</a:t>
            </a:r>
          </a:p>
          <a:p>
            <a:pPr lvl="0" fontAlgn="base"/>
            <a:r>
              <a:rPr lang="nl-NL" sz="2400" dirty="0">
                <a:latin typeface="+mn-lt"/>
              </a:rPr>
              <a:t>Het is in het belang van je collega’s.</a:t>
            </a:r>
          </a:p>
          <a:p>
            <a:pPr lvl="0" fontAlgn="base"/>
            <a:r>
              <a:rPr lang="nl-NL" sz="2400" dirty="0">
                <a:latin typeface="+mn-lt"/>
              </a:rPr>
              <a:t>Het is in het belang van je beroepsuitoefening.</a:t>
            </a:r>
          </a:p>
          <a:p>
            <a:pPr lvl="0" fontAlgn="base"/>
            <a:endParaRPr lang="nl-NL" sz="2400" dirty="0"/>
          </a:p>
          <a:p>
            <a:pPr lvl="0" fontAlgn="base"/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4847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Feedback, de introductie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www.youtube.com/watch?v=d_Tsq7qvgW0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Wat heb je geleerd uit het filmpje?</a:t>
            </a:r>
          </a:p>
          <a:p>
            <a:r>
              <a:rPr lang="nl-NL" dirty="0" smtClean="0"/>
              <a:t>Wat is blijven hangen?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486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Positieve feedback geven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>
                <a:latin typeface="+mn-lt"/>
              </a:rPr>
              <a:t>Soorten</a:t>
            </a:r>
          </a:p>
          <a:p>
            <a:r>
              <a:rPr lang="nl-NL" dirty="0" smtClean="0">
                <a:latin typeface="+mn-lt"/>
              </a:rPr>
              <a:t>Eigenschapscompliment: hoe iemand is.</a:t>
            </a:r>
          </a:p>
          <a:p>
            <a:r>
              <a:rPr lang="nl-NL" dirty="0" smtClean="0">
                <a:latin typeface="+mn-lt"/>
              </a:rPr>
              <a:t>Procescompliment: wat en hoe iemand iets heeft gedaan.</a:t>
            </a:r>
          </a:p>
          <a:p>
            <a:pPr marL="0" indent="0">
              <a:buNone/>
            </a:pPr>
            <a:endParaRPr lang="nl-NL" dirty="0" smtClean="0">
              <a:latin typeface="+mn-lt"/>
            </a:endParaRPr>
          </a:p>
          <a:p>
            <a:pPr marL="0" indent="0">
              <a:buNone/>
            </a:pPr>
            <a:r>
              <a:rPr lang="nl-NL" b="1" dirty="0" smtClean="0">
                <a:latin typeface="+mn-lt"/>
              </a:rPr>
              <a:t>Geven</a:t>
            </a:r>
          </a:p>
          <a:p>
            <a:r>
              <a:rPr lang="nl-NL" dirty="0" smtClean="0">
                <a:latin typeface="+mn-lt"/>
              </a:rPr>
              <a:t>Gebruik een ik-boodschap</a:t>
            </a:r>
          </a:p>
          <a:p>
            <a:r>
              <a:rPr lang="nl-NL" dirty="0" smtClean="0">
                <a:latin typeface="+mn-lt"/>
              </a:rPr>
              <a:t>Beschrijf het gedrag</a:t>
            </a:r>
          </a:p>
          <a:p>
            <a:pPr lvl="1"/>
            <a:r>
              <a:rPr lang="nl-NL" dirty="0" smtClean="0">
                <a:latin typeface="+mn-lt"/>
              </a:rPr>
              <a:t>Specifiek</a:t>
            </a:r>
          </a:p>
          <a:p>
            <a:pPr lvl="1"/>
            <a:r>
              <a:rPr lang="nl-NL" dirty="0" smtClean="0">
                <a:latin typeface="+mn-lt"/>
              </a:rPr>
              <a:t>Recent</a:t>
            </a:r>
          </a:p>
          <a:p>
            <a:r>
              <a:rPr lang="nl-NL" dirty="0" smtClean="0">
                <a:latin typeface="+mn-lt"/>
              </a:rPr>
              <a:t>Welk effect het gedrag op jou heeft.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056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Positieve feedback ontvangen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22501" y="1196753"/>
            <a:ext cx="93599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latin typeface="+mn-lt"/>
              </a:rPr>
              <a:t>Compliment = positieve feedback</a:t>
            </a:r>
          </a:p>
          <a:p>
            <a:pPr marL="0" indent="0">
              <a:buNone/>
            </a:pPr>
            <a:endParaRPr lang="nl-NL" b="1" dirty="0">
              <a:latin typeface="+mn-lt"/>
            </a:endParaRPr>
          </a:p>
          <a:p>
            <a:pPr marL="0" indent="0">
              <a:buNone/>
            </a:pPr>
            <a:r>
              <a:rPr lang="nl-NL" b="1" dirty="0" smtClean="0">
                <a:latin typeface="+mn-lt"/>
              </a:rPr>
              <a:t>Ontvangen</a:t>
            </a:r>
          </a:p>
          <a:p>
            <a:r>
              <a:rPr lang="nl-NL" dirty="0" smtClean="0">
                <a:latin typeface="+mn-lt"/>
              </a:rPr>
              <a:t>Luister aandachtig</a:t>
            </a:r>
          </a:p>
          <a:p>
            <a:r>
              <a:rPr lang="nl-NL" dirty="0" smtClean="0">
                <a:latin typeface="+mn-lt"/>
              </a:rPr>
              <a:t>Vraag om toelichting</a:t>
            </a:r>
          </a:p>
          <a:p>
            <a:r>
              <a:rPr lang="nl-NL" dirty="0" smtClean="0">
                <a:latin typeface="+mn-lt"/>
              </a:rPr>
              <a:t>Bedank voor het compliment</a:t>
            </a:r>
          </a:p>
          <a:p>
            <a:pPr marL="0" indent="0">
              <a:buNone/>
            </a:pPr>
            <a:endParaRPr lang="nl-NL" dirty="0">
              <a:latin typeface="+mn-lt"/>
            </a:endParaRPr>
          </a:p>
          <a:p>
            <a:pPr marL="0" indent="0">
              <a:buNone/>
            </a:pPr>
            <a:r>
              <a:rPr lang="nl-NL" b="1" dirty="0" smtClean="0">
                <a:latin typeface="+mn-lt"/>
              </a:rPr>
              <a:t>Niet doen</a:t>
            </a:r>
          </a:p>
          <a:p>
            <a:r>
              <a:rPr lang="nl-NL" dirty="0" smtClean="0">
                <a:latin typeface="+mn-lt"/>
              </a:rPr>
              <a:t>Valse bescheidenheid – het compliment afzwakken</a:t>
            </a:r>
            <a:endParaRPr lang="nl-NL" dirty="0">
              <a:latin typeface="+mn-lt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202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Negatieve feedback geven en ontvangen:</a:t>
            </a:r>
            <a:br>
              <a:rPr lang="nl-NL" dirty="0" smtClean="0"/>
            </a:br>
            <a:r>
              <a:rPr lang="nl-NL" dirty="0" smtClean="0"/>
              <a:t>Hoe het niet moet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73301" y="1196753"/>
            <a:ext cx="930910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www.youtube.com/watch?v=jVY9hBShtzc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/>
              <a:t>Wat heb je geleerd uit het filmpje?</a:t>
            </a:r>
          </a:p>
          <a:p>
            <a:r>
              <a:rPr lang="nl-NL" dirty="0"/>
              <a:t>Wat is blijven hangen?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981" y="1871054"/>
            <a:ext cx="2874963" cy="287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19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Negatieve feedback (kritiek) ontvangen; hoe het wel moet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86281" y="1285529"/>
            <a:ext cx="9613900" cy="54073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400" dirty="0" smtClean="0">
                <a:latin typeface="+mn-lt"/>
              </a:rPr>
              <a:t>Kritiek = negatieve feedback</a:t>
            </a:r>
          </a:p>
          <a:p>
            <a:r>
              <a:rPr lang="nl-NL" sz="2000" dirty="0" smtClean="0">
                <a:latin typeface="+mn-lt"/>
              </a:rPr>
              <a:t>Kritiek krijgen is lastig. Als </a:t>
            </a:r>
            <a:r>
              <a:rPr lang="nl-NL" sz="2000" dirty="0">
                <a:latin typeface="+mn-lt"/>
              </a:rPr>
              <a:t>je niet goed reageert, kan kritiek uitlopen op ruzie</a:t>
            </a:r>
            <a:r>
              <a:rPr lang="nl-NL" sz="2000" dirty="0" smtClean="0">
                <a:latin typeface="+mn-lt"/>
              </a:rPr>
              <a:t>.</a:t>
            </a:r>
          </a:p>
          <a:p>
            <a:pPr marL="0" indent="0">
              <a:buNone/>
            </a:pPr>
            <a:endParaRPr lang="nl-NL" sz="1800" dirty="0">
              <a:latin typeface="+mn-lt"/>
            </a:endParaRPr>
          </a:p>
          <a:p>
            <a:pPr marL="0" indent="0">
              <a:buNone/>
            </a:pPr>
            <a:r>
              <a:rPr lang="nl-NL" sz="2000" b="1" dirty="0" smtClean="0">
                <a:latin typeface="+mn-lt"/>
              </a:rPr>
              <a:t>Ontvangen</a:t>
            </a:r>
          </a:p>
          <a:p>
            <a:r>
              <a:rPr lang="nl-NL" sz="1800" dirty="0" smtClean="0">
                <a:latin typeface="+mn-lt"/>
              </a:rPr>
              <a:t>Luister aandachtig, laat de ander zien dat je luistert.</a:t>
            </a:r>
          </a:p>
          <a:p>
            <a:r>
              <a:rPr lang="nl-NL" sz="1800" dirty="0" smtClean="0">
                <a:latin typeface="+mn-lt"/>
              </a:rPr>
              <a:t>Vraag om toelichting. </a:t>
            </a:r>
          </a:p>
          <a:p>
            <a:r>
              <a:rPr lang="nl-NL" sz="1800" dirty="0" smtClean="0">
                <a:latin typeface="+mn-lt"/>
              </a:rPr>
              <a:t>Bedank voor de informatie en de moeite</a:t>
            </a:r>
          </a:p>
          <a:p>
            <a:r>
              <a:rPr lang="nl-NL" sz="1800" dirty="0" smtClean="0">
                <a:latin typeface="+mn-lt"/>
              </a:rPr>
              <a:t>Denk na over de feedback</a:t>
            </a:r>
          </a:p>
          <a:p>
            <a:r>
              <a:rPr lang="nl-NL" sz="1800" dirty="0" smtClean="0">
                <a:latin typeface="+mn-lt"/>
              </a:rPr>
              <a:t>Laat weten dat de feedback is overgekomen.</a:t>
            </a:r>
          </a:p>
          <a:p>
            <a:r>
              <a:rPr lang="nl-NL" sz="1800" dirty="0" smtClean="0">
                <a:latin typeface="+mn-lt"/>
              </a:rPr>
              <a:t>Bepaal wat je er mee gaat doen en doe dat dan ook.</a:t>
            </a:r>
            <a:endParaRPr lang="nl-NL" sz="1800" dirty="0">
              <a:latin typeface="+mn-lt"/>
            </a:endParaRPr>
          </a:p>
          <a:p>
            <a:pPr marL="0" indent="0">
              <a:buNone/>
            </a:pPr>
            <a:endParaRPr lang="nl-NL" sz="2000" dirty="0">
              <a:latin typeface="+mn-lt"/>
            </a:endParaRPr>
          </a:p>
          <a:p>
            <a:pPr marL="0" indent="0">
              <a:buNone/>
            </a:pPr>
            <a:r>
              <a:rPr lang="nl-NL" sz="2000" b="1" dirty="0" smtClean="0">
                <a:latin typeface="+mn-lt"/>
              </a:rPr>
              <a:t>Beter niet doen:</a:t>
            </a:r>
            <a:endParaRPr lang="nl-NL" sz="2000" b="1" dirty="0">
              <a:latin typeface="+mn-lt"/>
            </a:endParaRPr>
          </a:p>
          <a:p>
            <a:r>
              <a:rPr lang="nl-NL" sz="1800" dirty="0">
                <a:latin typeface="+mn-lt"/>
              </a:rPr>
              <a:t>Jezelf er bovenop nog kritiek geven: "Ik kan ook niets.</a:t>
            </a:r>
          </a:p>
          <a:p>
            <a:r>
              <a:rPr lang="nl-NL" sz="1800" dirty="0">
                <a:latin typeface="+mn-lt"/>
              </a:rPr>
              <a:t>Overdreven excuses maken: "Sorry, ik ben hier ook zo slecht in.</a:t>
            </a:r>
          </a:p>
          <a:p>
            <a:r>
              <a:rPr lang="nl-NL" sz="1800" dirty="0">
                <a:latin typeface="+mn-lt"/>
              </a:rPr>
              <a:t>Gaan mokken en je terug trekken: "Ik doe alles fout."</a:t>
            </a:r>
          </a:p>
        </p:txBody>
      </p:sp>
    </p:spTree>
    <p:extLst>
      <p:ext uri="{BB962C8B-B14F-4D97-AF65-F5344CB8AC3E}">
        <p14:creationId xmlns:p14="http://schemas.microsoft.com/office/powerpoint/2010/main" val="236358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Negatieve feedback (kritiek) geven; hoe het wel moet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28801" y="1196753"/>
            <a:ext cx="9753600" cy="50897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600" dirty="0" smtClean="0">
                <a:latin typeface="+mn-lt"/>
              </a:rPr>
              <a:t>Opbouwende kritiek geven</a:t>
            </a:r>
            <a:endParaRPr lang="nl-NL" sz="2600" dirty="0">
              <a:latin typeface="+mn-lt"/>
            </a:endParaRPr>
          </a:p>
          <a:p>
            <a:r>
              <a:rPr lang="nl-NL" sz="2000" dirty="0" smtClean="0">
                <a:latin typeface="+mn-lt"/>
              </a:rPr>
              <a:t>Negatieve feedback geven met als doel de situatie te verbeteren zonder de ander te kwetsen.</a:t>
            </a:r>
          </a:p>
          <a:p>
            <a:pPr marL="0" indent="0">
              <a:buNone/>
            </a:pPr>
            <a:endParaRPr lang="nl-NL" sz="2000" dirty="0">
              <a:latin typeface="+mn-lt"/>
            </a:endParaRPr>
          </a:p>
          <a:p>
            <a:pPr marL="0" indent="0">
              <a:buNone/>
            </a:pPr>
            <a:r>
              <a:rPr lang="nl-NL" sz="2000" b="1" dirty="0">
                <a:latin typeface="+mn-lt"/>
              </a:rPr>
              <a:t>Feedback regels</a:t>
            </a:r>
          </a:p>
          <a:p>
            <a:r>
              <a:rPr lang="nl-NL" sz="2000" dirty="0" smtClean="0">
                <a:latin typeface="+mn-lt"/>
              </a:rPr>
              <a:t>Gebruik een ik-boodschap</a:t>
            </a:r>
          </a:p>
          <a:p>
            <a:r>
              <a:rPr lang="nl-NL" sz="2000" dirty="0" smtClean="0">
                <a:latin typeface="+mn-lt"/>
              </a:rPr>
              <a:t>Beschrijf het gedrag. Dit gedrag is:</a:t>
            </a:r>
          </a:p>
          <a:p>
            <a:pPr lvl="1"/>
            <a:r>
              <a:rPr lang="nl-NL" sz="2000" dirty="0" smtClean="0">
                <a:latin typeface="+mn-lt"/>
              </a:rPr>
              <a:t>Duidelijk te beschrijven</a:t>
            </a:r>
          </a:p>
          <a:p>
            <a:pPr lvl="1"/>
            <a:r>
              <a:rPr lang="nl-NL" sz="2000" dirty="0" smtClean="0">
                <a:latin typeface="+mn-lt"/>
              </a:rPr>
              <a:t>Kort geleden gezien</a:t>
            </a:r>
          </a:p>
          <a:p>
            <a:pPr lvl="1"/>
            <a:r>
              <a:rPr lang="nl-NL" sz="2000" dirty="0" smtClean="0">
                <a:latin typeface="+mn-lt"/>
              </a:rPr>
              <a:t>Veranderbaar </a:t>
            </a:r>
          </a:p>
          <a:p>
            <a:r>
              <a:rPr lang="nl-NL" sz="2000" dirty="0" smtClean="0">
                <a:latin typeface="+mn-lt"/>
              </a:rPr>
              <a:t>Geef aan welk effect dit gedrag op jou heeft</a:t>
            </a:r>
          </a:p>
          <a:p>
            <a:r>
              <a:rPr lang="nl-NL" sz="2000" dirty="0" smtClean="0">
                <a:latin typeface="+mn-lt"/>
              </a:rPr>
              <a:t>Wacht even, geef de ander de ruimte om te reageren</a:t>
            </a:r>
          </a:p>
          <a:p>
            <a:r>
              <a:rPr lang="nl-NL" sz="2000" dirty="0" smtClean="0">
                <a:latin typeface="+mn-lt"/>
              </a:rPr>
              <a:t>Beschrijf het gewenste gedrag</a:t>
            </a:r>
          </a:p>
          <a:p>
            <a:r>
              <a:rPr lang="nl-NL" sz="2000" dirty="0" smtClean="0">
                <a:latin typeface="+mn-lt"/>
              </a:rPr>
              <a:t>Zoek samen naar een oplossing.</a:t>
            </a:r>
            <a:endParaRPr lang="nl-N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805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555</Words>
  <Application>Microsoft Office PowerPoint</Application>
  <PresentationFormat>Breedbeeld</PresentationFormat>
  <Paragraphs>104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1_Kantoorthema</vt:lpstr>
      <vt:lpstr>Communicatie</vt:lpstr>
      <vt:lpstr>Planning </vt:lpstr>
      <vt:lpstr>Lesdoelen</vt:lpstr>
      <vt:lpstr>Feedback, de introductie</vt:lpstr>
      <vt:lpstr>Positieve feedback geven</vt:lpstr>
      <vt:lpstr>Positieve feedback ontvangen</vt:lpstr>
      <vt:lpstr>Negatieve feedback geven en ontvangen: Hoe het niet moet</vt:lpstr>
      <vt:lpstr>Negatieve feedback (kritiek) ontvangen; hoe het wel moet</vt:lpstr>
      <vt:lpstr>Negatieve feedback (kritiek) geven; hoe het wel moet</vt:lpstr>
      <vt:lpstr>Hoe het wél moet</vt:lpstr>
      <vt:lpstr>Vragen om feedback 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werk ik op school?</dc:title>
  <dc:creator>Krista van Hal</dc:creator>
  <cp:lastModifiedBy>Ilse van der Leest</cp:lastModifiedBy>
  <cp:revision>31</cp:revision>
  <dcterms:created xsi:type="dcterms:W3CDTF">2015-09-15T09:06:48Z</dcterms:created>
  <dcterms:modified xsi:type="dcterms:W3CDTF">2016-10-14T08:27:34Z</dcterms:modified>
</cp:coreProperties>
</file>