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6" r:id="rId1"/>
  </p:sldMasterIdLst>
  <p:notesMasterIdLst>
    <p:notesMasterId r:id="rId23"/>
  </p:notesMasterIdLst>
  <p:handoutMasterIdLst>
    <p:handoutMasterId r:id="rId24"/>
  </p:handoutMasterIdLst>
  <p:sldIdLst>
    <p:sldId id="256" r:id="rId2"/>
    <p:sldId id="257" r:id="rId3"/>
    <p:sldId id="258" r:id="rId4"/>
    <p:sldId id="259" r:id="rId5"/>
    <p:sldId id="309" r:id="rId6"/>
    <p:sldId id="260" r:id="rId7"/>
    <p:sldId id="362" r:id="rId8"/>
    <p:sldId id="298" r:id="rId9"/>
    <p:sldId id="360" r:id="rId10"/>
    <p:sldId id="262" r:id="rId11"/>
    <p:sldId id="363" r:id="rId12"/>
    <p:sldId id="364" r:id="rId13"/>
    <p:sldId id="365" r:id="rId14"/>
    <p:sldId id="352" r:id="rId15"/>
    <p:sldId id="353" r:id="rId16"/>
    <p:sldId id="366" r:id="rId17"/>
    <p:sldId id="367" r:id="rId18"/>
    <p:sldId id="368" r:id="rId19"/>
    <p:sldId id="369" r:id="rId20"/>
    <p:sldId id="303" r:id="rId21"/>
    <p:sldId id="370" r:id="rId22"/>
  </p:sldIdLst>
  <p:sldSz cx="10080625" cy="7559675"/>
  <p:notesSz cx="6669088"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72" d="100"/>
          <a:sy n="72" d="100"/>
        </p:scale>
        <p:origin x="133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74"/>
        <p:guide pos="19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90592" cy="498174"/>
          </a:xfrm>
          <a:prstGeom prst="rect">
            <a:avLst/>
          </a:prstGeom>
        </p:spPr>
        <p:txBody>
          <a:bodyPr vert="horz" lIns="83137" tIns="41569" rIns="83137" bIns="41569" rtlCol="0"/>
          <a:lstStyle>
            <a:lvl1pPr algn="l">
              <a:defRPr sz="1100"/>
            </a:lvl1pPr>
          </a:lstStyle>
          <a:p>
            <a:endParaRPr lang="nl-NL"/>
          </a:p>
        </p:txBody>
      </p:sp>
      <p:sp>
        <p:nvSpPr>
          <p:cNvPr id="3" name="Tijdelijke aanduiding voor datum 2"/>
          <p:cNvSpPr>
            <a:spLocks noGrp="1"/>
          </p:cNvSpPr>
          <p:nvPr>
            <p:ph type="dt" sz="quarter" idx="1"/>
          </p:nvPr>
        </p:nvSpPr>
        <p:spPr>
          <a:xfrm>
            <a:off x="3777096" y="1"/>
            <a:ext cx="2890592" cy="498174"/>
          </a:xfrm>
          <a:prstGeom prst="rect">
            <a:avLst/>
          </a:prstGeom>
        </p:spPr>
        <p:txBody>
          <a:bodyPr vert="horz" lIns="83137" tIns="41569" rIns="83137" bIns="41569" rtlCol="0"/>
          <a:lstStyle>
            <a:lvl1pPr algn="r">
              <a:defRPr sz="1100"/>
            </a:lvl1pPr>
          </a:lstStyle>
          <a:p>
            <a:fld id="{8B2B2F2A-07C5-4294-A57F-2F72B32DB8DE}" type="datetimeFigureOut">
              <a:rPr lang="nl-NL" smtClean="0"/>
              <a:t>3-9-2018</a:t>
            </a:fld>
            <a:endParaRPr lang="nl-NL"/>
          </a:p>
        </p:txBody>
      </p:sp>
      <p:sp>
        <p:nvSpPr>
          <p:cNvPr id="4" name="Tijdelijke aanduiding voor voettekst 3"/>
          <p:cNvSpPr>
            <a:spLocks noGrp="1"/>
          </p:cNvSpPr>
          <p:nvPr>
            <p:ph type="ftr" sz="quarter" idx="2"/>
          </p:nvPr>
        </p:nvSpPr>
        <p:spPr>
          <a:xfrm>
            <a:off x="0" y="9428464"/>
            <a:ext cx="2890592" cy="498174"/>
          </a:xfrm>
          <a:prstGeom prst="rect">
            <a:avLst/>
          </a:prstGeom>
        </p:spPr>
        <p:txBody>
          <a:bodyPr vert="horz" lIns="83137" tIns="41569" rIns="83137" bIns="41569" rtlCol="0" anchor="b"/>
          <a:lstStyle>
            <a:lvl1pPr algn="l">
              <a:defRPr sz="1100"/>
            </a:lvl1pPr>
          </a:lstStyle>
          <a:p>
            <a:endParaRPr lang="nl-NL"/>
          </a:p>
        </p:txBody>
      </p:sp>
      <p:sp>
        <p:nvSpPr>
          <p:cNvPr id="5" name="Tijdelijke aanduiding voor dianummer 4"/>
          <p:cNvSpPr>
            <a:spLocks noGrp="1"/>
          </p:cNvSpPr>
          <p:nvPr>
            <p:ph type="sldNum" sz="quarter" idx="3"/>
          </p:nvPr>
        </p:nvSpPr>
        <p:spPr>
          <a:xfrm>
            <a:off x="3777096" y="9428464"/>
            <a:ext cx="2890592" cy="498174"/>
          </a:xfrm>
          <a:prstGeom prst="rect">
            <a:avLst/>
          </a:prstGeom>
        </p:spPr>
        <p:txBody>
          <a:bodyPr vert="horz" lIns="83137" tIns="41569" rIns="83137" bIns="41569" rtlCol="0" anchor="b"/>
          <a:lstStyle>
            <a:lvl1pPr algn="r">
              <a:defRPr sz="1100"/>
            </a:lvl1pPr>
          </a:lstStyle>
          <a:p>
            <a:fld id="{6D2FDD87-71CB-496B-B12D-8B14DD8E292B}" type="slidenum">
              <a:rPr lang="nl-NL" smtClean="0"/>
              <a:t>‹nr.›</a:t>
            </a:fld>
            <a:endParaRPr lang="nl-NL"/>
          </a:p>
        </p:txBody>
      </p:sp>
    </p:spTree>
    <p:extLst>
      <p:ext uri="{BB962C8B-B14F-4D97-AF65-F5344CB8AC3E}">
        <p14:creationId xmlns:p14="http://schemas.microsoft.com/office/powerpoint/2010/main" val="3576614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5" name="AutoShape 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6" name="AutoShape 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7" name="AutoShape 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8" name="AutoShape 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39" name="AutoShape 6"/>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0" name="AutoShape 7"/>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1" name="AutoShape 8"/>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2" name="AutoShape 9"/>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3" name="AutoShape 10"/>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4" name="AutoShape 1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5" name="AutoShape 1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6" name="AutoShape 1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7" name="AutoShape 1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8" name="AutoShape 1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49" name="AutoShape 16"/>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0" name="AutoShape 17"/>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1" name="AutoShape 18"/>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2" name="AutoShape 19"/>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3" name="AutoShape 20"/>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4" name="AutoShape 21"/>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5" name="AutoShape 22"/>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6" name="AutoShape 23"/>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7" name="AutoShape 24"/>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8" name="AutoShape 25"/>
          <p:cNvSpPr>
            <a:spLocks noChangeArrowheads="1"/>
          </p:cNvSpPr>
          <p:nvPr/>
        </p:nvSpPr>
        <p:spPr bwMode="auto">
          <a:xfrm>
            <a:off x="0" y="0"/>
            <a:ext cx="6669088"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59" name="Rectangle 26"/>
          <p:cNvSpPr>
            <a:spLocks noGrp="1" noRot="1" noChangeAspect="1" noChangeArrowheads="1"/>
          </p:cNvSpPr>
          <p:nvPr>
            <p:ph type="sldImg"/>
          </p:nvPr>
        </p:nvSpPr>
        <p:spPr bwMode="auto">
          <a:xfrm>
            <a:off x="1211263" y="835025"/>
            <a:ext cx="4211637" cy="315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7"/>
          <p:cNvSpPr>
            <a:spLocks noGrp="1" noChangeArrowheads="1"/>
          </p:cNvSpPr>
          <p:nvPr>
            <p:ph type="body"/>
          </p:nvPr>
        </p:nvSpPr>
        <p:spPr bwMode="auto">
          <a:xfrm>
            <a:off x="635818" y="4345022"/>
            <a:ext cx="5362440" cy="464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noProof="0" smtClean="0"/>
          </a:p>
        </p:txBody>
      </p:sp>
      <p:sp>
        <p:nvSpPr>
          <p:cNvPr id="18461" name="Text Box 28"/>
          <p:cNvSpPr txBox="1">
            <a:spLocks noChangeArrowheads="1"/>
          </p:cNvSpPr>
          <p:nvPr/>
        </p:nvSpPr>
        <p:spPr bwMode="auto">
          <a:xfrm>
            <a:off x="0" y="0"/>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62" name="Text Box 29"/>
          <p:cNvSpPr txBox="1">
            <a:spLocks noChangeArrowheads="1"/>
          </p:cNvSpPr>
          <p:nvPr/>
        </p:nvSpPr>
        <p:spPr bwMode="auto">
          <a:xfrm>
            <a:off x="3774296" y="0"/>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8463" name="Text Box 30"/>
          <p:cNvSpPr txBox="1">
            <a:spLocks noChangeArrowheads="1"/>
          </p:cNvSpPr>
          <p:nvPr/>
        </p:nvSpPr>
        <p:spPr bwMode="auto">
          <a:xfrm>
            <a:off x="0"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31"/>
          <p:cNvSpPr>
            <a:spLocks noGrp="1" noChangeArrowheads="1"/>
          </p:cNvSpPr>
          <p:nvPr>
            <p:ph type="sldNum"/>
          </p:nvPr>
        </p:nvSpPr>
        <p:spPr bwMode="auto">
          <a:xfrm>
            <a:off x="3774296" y="9429938"/>
            <a:ext cx="2858380" cy="458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408470" algn="l"/>
                <a:tab pos="816939" algn="l"/>
                <a:tab pos="1225409" algn="l"/>
                <a:tab pos="1633878" algn="l"/>
                <a:tab pos="2042348" algn="l"/>
                <a:tab pos="2450817" algn="l"/>
                <a:tab pos="2859287" algn="l"/>
              </a:tabLst>
              <a:defRPr sz="1300">
                <a:solidFill>
                  <a:srgbClr val="000000"/>
                </a:solidFill>
                <a:latin typeface="Times New Roman" panose="02020603050405020304" pitchFamily="18" charset="0"/>
                <a:cs typeface="Segoe UI" panose="020B0502040204020203" pitchFamily="34" charset="0"/>
              </a:defRPr>
            </a:lvl1pPr>
          </a:lstStyle>
          <a:p>
            <a:pPr>
              <a:defRPr/>
            </a:pPr>
            <a:fld id="{B48C5B4A-920C-4576-9542-591A9F73EAD2}" type="slidenum">
              <a:rPr lang="nl-NL" altLang="nl-NL"/>
              <a:pPr>
                <a:defRPr/>
              </a:pPr>
              <a:t>‹nr.›</a:t>
            </a:fld>
            <a:endParaRPr lang="nl-NL" altLang="nl-NL"/>
          </a:p>
        </p:txBody>
      </p:sp>
    </p:spTree>
    <p:extLst>
      <p:ext uri="{BB962C8B-B14F-4D97-AF65-F5344CB8AC3E}">
        <p14:creationId xmlns:p14="http://schemas.microsoft.com/office/powerpoint/2010/main" val="14526229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878C99C1-2ED2-4298-A454-6583322E7FD3}" type="slidenum">
              <a:rPr lang="nl-NL" altLang="nl-NL" sz="1300"/>
              <a:pPr>
                <a:spcBef>
                  <a:spcPct val="0"/>
                </a:spcBef>
                <a:buClrTx/>
                <a:buFontTx/>
                <a:buNone/>
              </a:pPr>
              <a:t>1</a:t>
            </a:fld>
            <a:endParaRPr lang="nl-NL" altLang="nl-NL" sz="1300"/>
          </a:p>
        </p:txBody>
      </p:sp>
      <p:sp>
        <p:nvSpPr>
          <p:cNvPr id="20483"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8285DE-6EAB-44E5-A5CC-3CED73983E23}" type="slidenum">
              <a:rPr lang="nl-NL" altLang="nl-NL" sz="1300">
                <a:cs typeface="Segoe UI" panose="020B0502040204020203" pitchFamily="34" charset="0"/>
              </a:rPr>
              <a:pPr algn="r" eaLnBrk="1">
                <a:lnSpc>
                  <a:spcPct val="95000"/>
                </a:lnSpc>
                <a:spcBef>
                  <a:spcPct val="0"/>
                </a:spcBef>
                <a:buClrTx/>
                <a:buFontTx/>
                <a:buNone/>
              </a:pPr>
              <a:t>1</a:t>
            </a:fld>
            <a:endParaRPr lang="nl-NL" altLang="nl-NL" sz="1300">
              <a:cs typeface="Segoe UI" panose="020B0502040204020203" pitchFamily="34" charset="0"/>
            </a:endParaRPr>
          </a:p>
        </p:txBody>
      </p:sp>
      <p:sp>
        <p:nvSpPr>
          <p:cNvPr id="20484"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0486" name="Text Box 4"/>
          <p:cNvSpPr txBox="1">
            <a:spLocks noChangeArrowheads="1"/>
          </p:cNvSpPr>
          <p:nvPr/>
        </p:nvSpPr>
        <p:spPr bwMode="auto">
          <a:xfrm>
            <a:off x="127444" y="4210899"/>
            <a:ext cx="5907227" cy="5280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pPr>
            <a:r>
              <a:rPr lang="nl-NL" altLang="nl-NL">
                <a:latin typeface="Arial" panose="020B0604020202020204" pitchFamily="34" charset="0"/>
              </a:rPr>
              <a:t>Wat is een levende tuin en hoe maak je die? De Branchevereniging voor Hoveniers en Groenvoorzieners (VHG) wil het concept 'De Levende Tuin' onder de aandacht brengen van de consumenten. Met dit concept wil VHG laten zien dat naast het genieten van een tuin ook andere maatschappelijke en economische waarden belangrijk zijn. Dit geldt dan niet alleen de bezitter van de tuin maar ook de samenleving. Zo draagt de levende tuin bij aan een grote variatie van planten en dieren, een verbeterde luchtkwaliteit, verkoeling, de opvang en aanwezigheid van water en het genieten van het voedsel uit eigen tuin. Een woning in een groene omgeving is meer waard dan in een verharde omgeving. Ten slotte biedt de tuin voor kinderen vaak het eerste contact met de natuur. In een levende tuin kunnen kinderen heerlijk spelen en allerhande beestjes en plantjes ontdekken.</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Deze cursus is bedoeld om cursisten vertrouwd te maken met het concept van de levende tuin waardoor ook hun handelingsbekwaamheid rondom dit concept toeneemt. Het gaat hierbij vooral om een gedragsverandering. In plaats van de beeldkwaliteit van een tuin wordt de functionaliteit daarvan leidend bij ontwerp, aanplant en beheer.</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 rode draad voor de gehele cursus is de omvorming van een bestaande tuin in een levende tuin. Voor de eerste cursusdag neemt iedere cursist informatiemateriaal (foto's en tekeningen/ontwerp) mee van een geselecteerde tuin. Op dag 5 van de cursus presenteert iedere cursist het resultaat van de omvorming van deze tuin naar een levende tuin. Tevens wordt gedurende de cursus op verschillende momenten het label van de levende tuin ingekleurd in relatie tot het uitgevoerde onderdeel.</a:t>
            </a:r>
          </a:p>
          <a:p>
            <a:pPr eaLnBrk="1">
              <a:lnSpc>
                <a:spcPct val="93000"/>
              </a:lnSpc>
              <a:spcBef>
                <a:spcPct val="0"/>
              </a:spcBef>
            </a:pPr>
            <a:endParaRPr lang="nl-NL" altLang="nl-NL">
              <a:latin typeface="Arial" panose="020B0604020202020204" pitchFamily="34" charset="0"/>
            </a:endParaRPr>
          </a:p>
          <a:p>
            <a:pPr eaLnBrk="1">
              <a:lnSpc>
                <a:spcPct val="93000"/>
              </a:lnSpc>
              <a:spcBef>
                <a:spcPct val="0"/>
              </a:spcBef>
            </a:pPr>
            <a:r>
              <a:rPr lang="nl-NL" altLang="nl-NL">
                <a:latin typeface="Arial" panose="020B0604020202020204" pitchFamily="34" charset="0"/>
              </a:rPr>
              <a:t>De cursus beslaat vijf dagen en wordt gegeven door eigen docenten plus op verzoek externe docenten (bij voorkeur ondernemers). De volgende thema's (één thema per cursusdag) worden in de cursus behandeld:</a:t>
            </a:r>
          </a:p>
          <a:p>
            <a:pPr eaLnBrk="1">
              <a:lnSpc>
                <a:spcPct val="93000"/>
              </a:lnSpc>
              <a:spcBef>
                <a:spcPct val="0"/>
              </a:spcBef>
            </a:pPr>
            <a:r>
              <a:rPr lang="nl-NL" altLang="nl-NL">
                <a:latin typeface="Arial" panose="020B0604020202020204" pitchFamily="34" charset="0"/>
              </a:rPr>
              <a:t>1) Aanleg (inclusief de uitgangspunten voor ontwerp),</a:t>
            </a:r>
          </a:p>
          <a:p>
            <a:pPr eaLnBrk="1">
              <a:lnSpc>
                <a:spcPct val="93000"/>
              </a:lnSpc>
              <a:spcBef>
                <a:spcPct val="0"/>
              </a:spcBef>
            </a:pPr>
            <a:r>
              <a:rPr lang="nl-NL" altLang="nl-NL">
                <a:latin typeface="Arial" panose="020B0604020202020204" pitchFamily="34" charset="0"/>
              </a:rPr>
              <a:t>2) Onderhoud (beheer),</a:t>
            </a:r>
          </a:p>
          <a:p>
            <a:pPr eaLnBrk="1">
              <a:lnSpc>
                <a:spcPct val="93000"/>
              </a:lnSpc>
              <a:spcBef>
                <a:spcPct val="0"/>
              </a:spcBef>
            </a:pPr>
            <a:r>
              <a:rPr lang="nl-NL" altLang="nl-NL">
                <a:latin typeface="Arial" panose="020B0604020202020204" pitchFamily="34" charset="0"/>
              </a:rPr>
              <a:t>3) Beplanting,</a:t>
            </a:r>
          </a:p>
          <a:p>
            <a:pPr eaLnBrk="1">
              <a:lnSpc>
                <a:spcPct val="93000"/>
              </a:lnSpc>
              <a:spcBef>
                <a:spcPct val="0"/>
              </a:spcBef>
            </a:pPr>
            <a:r>
              <a:rPr lang="nl-NL" altLang="nl-NL">
                <a:latin typeface="Arial" panose="020B0604020202020204" pitchFamily="34" charset="0"/>
              </a:rPr>
              <a:t>4) Acquisitie, en</a:t>
            </a:r>
          </a:p>
          <a:p>
            <a:pPr eaLnBrk="1">
              <a:lnSpc>
                <a:spcPct val="93000"/>
              </a:lnSpc>
              <a:spcBef>
                <a:spcPct val="0"/>
              </a:spcBef>
            </a:pPr>
            <a:r>
              <a:rPr lang="nl-NL" altLang="nl-NL">
                <a:latin typeface="Arial" panose="020B0604020202020204" pitchFamily="34" charset="0"/>
              </a:rPr>
              <a:t>5) Integratie in een levende tuin.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spTree>
    <p:extLst>
      <p:ext uri="{BB962C8B-B14F-4D97-AF65-F5344CB8AC3E}">
        <p14:creationId xmlns:p14="http://schemas.microsoft.com/office/powerpoint/2010/main" val="112486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13</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13</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984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12850" y="835025"/>
            <a:ext cx="4208463" cy="3157538"/>
          </a:xfrm>
        </p:spPr>
      </p:sp>
      <p:sp>
        <p:nvSpPr>
          <p:cNvPr id="3" name="Tijdelijke aanduiding voor notities 2"/>
          <p:cNvSpPr>
            <a:spLocks noGrp="1"/>
          </p:cNvSpPr>
          <p:nvPr>
            <p:ph type="body" idx="1"/>
          </p:nvPr>
        </p:nvSpPr>
        <p:spPr/>
        <p:txBody>
          <a:bodyPr/>
          <a:lstStyle/>
          <a:p>
            <a:r>
              <a:rPr lang="nl-NL" dirty="0" smtClean="0"/>
              <a:t>Aanpassen?</a:t>
            </a:r>
            <a:endParaRPr lang="nl-NL" dirty="0"/>
          </a:p>
        </p:txBody>
      </p:sp>
      <p:sp>
        <p:nvSpPr>
          <p:cNvPr id="4" name="Tijdelijke aanduiding voor dianummer 3"/>
          <p:cNvSpPr>
            <a:spLocks noGrp="1"/>
          </p:cNvSpPr>
          <p:nvPr>
            <p:ph type="sldNum" idx="10"/>
          </p:nvPr>
        </p:nvSpPr>
        <p:spPr/>
        <p:txBody>
          <a:bodyPr/>
          <a:lstStyle/>
          <a:p>
            <a:pPr>
              <a:defRPr/>
            </a:pPr>
            <a:fld id="{B48C5B4A-920C-4576-9542-591A9F73EAD2}" type="slidenum">
              <a:rPr lang="nl-NL" altLang="nl-NL" smtClean="0"/>
              <a:pPr>
                <a:defRPr/>
              </a:pPr>
              <a:t>20</a:t>
            </a:fld>
            <a:endParaRPr lang="nl-NL" altLang="nl-NL"/>
          </a:p>
        </p:txBody>
      </p:sp>
    </p:spTree>
    <p:extLst>
      <p:ext uri="{BB962C8B-B14F-4D97-AF65-F5344CB8AC3E}">
        <p14:creationId xmlns:p14="http://schemas.microsoft.com/office/powerpoint/2010/main" val="393212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11E2492B-A271-41EC-872A-AF611BF2EBBA}" type="slidenum">
              <a:rPr lang="nl-NL" altLang="nl-NL" sz="1300"/>
              <a:pPr>
                <a:spcBef>
                  <a:spcPct val="0"/>
                </a:spcBef>
                <a:buClrTx/>
                <a:buFontTx/>
                <a:buNone/>
              </a:pPr>
              <a:t>21</a:t>
            </a:fld>
            <a:endParaRPr lang="nl-NL" altLang="nl-NL" sz="1300"/>
          </a:p>
        </p:txBody>
      </p:sp>
      <p:sp>
        <p:nvSpPr>
          <p:cNvPr id="112643"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DC33464-17C8-446C-AECD-3148AF2017B7}" type="slidenum">
              <a:rPr lang="nl-NL" altLang="nl-NL" sz="1300">
                <a:cs typeface="Segoe UI" panose="020B0502040204020203" pitchFamily="34" charset="0"/>
              </a:rPr>
              <a:pPr algn="r" eaLnBrk="1">
                <a:lnSpc>
                  <a:spcPct val="95000"/>
                </a:lnSpc>
                <a:spcBef>
                  <a:spcPct val="0"/>
                </a:spcBef>
                <a:buClrTx/>
                <a:buFontTx/>
                <a:buNone/>
              </a:pPr>
              <a:t>21</a:t>
            </a:fld>
            <a:endParaRPr lang="nl-NL" altLang="nl-NL" sz="1300">
              <a:cs typeface="Segoe UI" panose="020B0502040204020203" pitchFamily="34" charset="0"/>
            </a:endParaRPr>
          </a:p>
        </p:txBody>
      </p:sp>
      <p:sp>
        <p:nvSpPr>
          <p:cNvPr id="112644"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5"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12646" name="Text Box 4"/>
          <p:cNvSpPr txBox="1">
            <a:spLocks noChangeArrowheads="1"/>
          </p:cNvSpPr>
          <p:nvPr/>
        </p:nvSpPr>
        <p:spPr bwMode="auto">
          <a:xfrm>
            <a:off x="571396" y="4210899"/>
            <a:ext cx="5589318" cy="2340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Plenaire nabespreking. Korte afsluitende discussie over deze cursusdag is niet alleen van belang voor de volgende cursusdag maar ook om te bezien of de opzet van de (pilot) cursus moet worden aangepast.</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1) Wat heb je geleerd?</a:t>
            </a:r>
          </a:p>
          <a:p>
            <a:pPr eaLnBrk="1">
              <a:lnSpc>
                <a:spcPct val="93000"/>
              </a:lnSpc>
              <a:spcBef>
                <a:spcPct val="0"/>
              </a:spcBef>
              <a:buClrTx/>
              <a:buFontTx/>
              <a:buNone/>
            </a:pPr>
            <a:r>
              <a:rPr lang="nl-NL" altLang="nl-NL">
                <a:latin typeface="Arial" panose="020B0604020202020204" pitchFamily="34" charset="0"/>
              </a:rPr>
              <a:t>2) Wat ging je goed af?</a:t>
            </a:r>
          </a:p>
          <a:p>
            <a:pPr eaLnBrk="1">
              <a:lnSpc>
                <a:spcPct val="93000"/>
              </a:lnSpc>
              <a:spcBef>
                <a:spcPct val="0"/>
              </a:spcBef>
              <a:buClrTx/>
              <a:buFontTx/>
              <a:buNone/>
            </a:pPr>
            <a:r>
              <a:rPr lang="nl-NL" altLang="nl-NL">
                <a:latin typeface="Arial" panose="020B0604020202020204" pitchFamily="34" charset="0"/>
              </a:rPr>
              <a:t>3) Wat minder of was moeilijk?</a:t>
            </a:r>
          </a:p>
          <a:p>
            <a:pPr eaLnBrk="1">
              <a:lnSpc>
                <a:spcPct val="93000"/>
              </a:lnSpc>
              <a:spcBef>
                <a:spcPct val="0"/>
              </a:spcBef>
              <a:buClrTx/>
              <a:buFontTx/>
              <a:buNone/>
            </a:pPr>
            <a:r>
              <a:rPr lang="nl-NL" altLang="nl-NL">
                <a:latin typeface="Arial" panose="020B0604020202020204" pitchFamily="34" charset="0"/>
              </a:rPr>
              <a:t>4) Kun je het geleerde gebruiken in je dagdagelijkse werk?</a:t>
            </a:r>
          </a:p>
        </p:txBody>
      </p:sp>
    </p:spTree>
    <p:extLst>
      <p:ext uri="{BB962C8B-B14F-4D97-AF65-F5344CB8AC3E}">
        <p14:creationId xmlns:p14="http://schemas.microsoft.com/office/powerpoint/2010/main" val="161654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2D701412-69FA-44C8-B5DF-AFE961A6456F}" type="slidenum">
              <a:rPr lang="nl-NL" altLang="nl-NL" sz="1300"/>
              <a:pPr>
                <a:spcBef>
                  <a:spcPct val="0"/>
                </a:spcBef>
                <a:buClrTx/>
                <a:buFontTx/>
                <a:buNone/>
              </a:pPr>
              <a:t>2</a:t>
            </a:fld>
            <a:endParaRPr lang="nl-NL" altLang="nl-NL" sz="1300"/>
          </a:p>
        </p:txBody>
      </p:sp>
      <p:sp>
        <p:nvSpPr>
          <p:cNvPr id="22531"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6943DF6-513F-49D4-AB67-8A69E94E7B94}" type="slidenum">
              <a:rPr lang="nl-NL" altLang="nl-NL" sz="1300">
                <a:cs typeface="Segoe UI" panose="020B0502040204020203" pitchFamily="34" charset="0"/>
              </a:rPr>
              <a:pPr algn="r" eaLnBrk="1">
                <a:lnSpc>
                  <a:spcPct val="95000"/>
                </a:lnSpc>
                <a:spcBef>
                  <a:spcPct val="0"/>
                </a:spcBef>
                <a:buClrTx/>
                <a:buFontTx/>
                <a:buNone/>
              </a:pPr>
              <a:t>2</a:t>
            </a:fld>
            <a:endParaRPr lang="nl-NL" altLang="nl-NL" sz="1300">
              <a:cs typeface="Segoe UI" panose="020B0502040204020203" pitchFamily="34" charset="0"/>
            </a:endParaRPr>
          </a:p>
        </p:txBody>
      </p:sp>
      <p:sp>
        <p:nvSpPr>
          <p:cNvPr id="22532"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2534" name="Text Box 4"/>
          <p:cNvSpPr txBox="1">
            <a:spLocks noChangeArrowheads="1"/>
          </p:cNvSpPr>
          <p:nvPr/>
        </p:nvSpPr>
        <p:spPr bwMode="auto">
          <a:xfrm>
            <a:off x="127444" y="4210899"/>
            <a:ext cx="5907227" cy="5280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sp>
        <p:nvSpPr>
          <p:cNvPr id="22535" name="Text Box 5"/>
          <p:cNvSpPr txBox="1">
            <a:spLocks noChangeArrowheads="1"/>
          </p:cNvSpPr>
          <p:nvPr/>
        </p:nvSpPr>
        <p:spPr bwMode="auto">
          <a:xfrm>
            <a:off x="317910" y="4345023"/>
            <a:ext cx="5589317" cy="87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Deze kennismaking (naam, bedrijf en functie) is bedoeld:</a:t>
            </a:r>
          </a:p>
          <a:p>
            <a:pPr eaLnBrk="1">
              <a:lnSpc>
                <a:spcPct val="93000"/>
              </a:lnSpc>
              <a:spcBef>
                <a:spcPct val="0"/>
              </a:spcBef>
              <a:buClrTx/>
              <a:buFontTx/>
              <a:buNone/>
            </a:pPr>
            <a:r>
              <a:rPr lang="nl-NL" altLang="nl-NL">
                <a:latin typeface="Arial" panose="020B0604020202020204" pitchFamily="34" charset="0"/>
              </a:rPr>
              <a:t>1) om gelegenheid te bieden dat de deelnemers zich aan elkaar voorstellen, en</a:t>
            </a:r>
          </a:p>
          <a:p>
            <a:pPr eaLnBrk="1">
              <a:lnSpc>
                <a:spcPct val="93000"/>
              </a:lnSpc>
              <a:spcBef>
                <a:spcPct val="0"/>
              </a:spcBef>
              <a:buClrTx/>
              <a:buFontTx/>
              <a:buNone/>
            </a:pPr>
            <a:r>
              <a:rPr lang="nl-NL" altLang="nl-NL">
                <a:latin typeface="Arial" panose="020B0604020202020204" pitchFamily="34" charset="0"/>
              </a:rPr>
              <a:t>2) voor de docent om inzicht te krijgen in het niveau van de deelnemers.</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p:txBody>
      </p:sp>
    </p:spTree>
    <p:extLst>
      <p:ext uri="{BB962C8B-B14F-4D97-AF65-F5344CB8AC3E}">
        <p14:creationId xmlns:p14="http://schemas.microsoft.com/office/powerpoint/2010/main" val="113958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F882F9DA-948F-459B-BFAF-97C2E04F33A3}" type="slidenum">
              <a:rPr lang="nl-NL" altLang="nl-NL" sz="1300"/>
              <a:pPr>
                <a:spcBef>
                  <a:spcPct val="0"/>
                </a:spcBef>
                <a:buClrTx/>
                <a:buFontTx/>
                <a:buNone/>
              </a:pPr>
              <a:t>3</a:t>
            </a:fld>
            <a:endParaRPr lang="nl-NL" altLang="nl-NL" sz="1300"/>
          </a:p>
        </p:txBody>
      </p:sp>
      <p:sp>
        <p:nvSpPr>
          <p:cNvPr id="2457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1F0179-C838-475C-8F0F-342E6160B709}" type="slidenum">
              <a:rPr lang="nl-NL" altLang="nl-NL" sz="1300">
                <a:cs typeface="Segoe UI" panose="020B0502040204020203" pitchFamily="34" charset="0"/>
              </a:rPr>
              <a:pPr algn="r" eaLnBrk="1">
                <a:lnSpc>
                  <a:spcPct val="95000"/>
                </a:lnSpc>
                <a:spcBef>
                  <a:spcPct val="0"/>
                </a:spcBef>
                <a:buClrTx/>
                <a:buFontTx/>
                <a:buNone/>
              </a:pPr>
              <a:t>3</a:t>
            </a:fld>
            <a:endParaRPr lang="nl-NL" altLang="nl-NL" sz="1300">
              <a:cs typeface="Segoe UI" panose="020B0502040204020203" pitchFamily="34" charset="0"/>
            </a:endParaRPr>
          </a:p>
        </p:txBody>
      </p:sp>
      <p:sp>
        <p:nvSpPr>
          <p:cNvPr id="2458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4582" name="Text Box 4"/>
          <p:cNvSpPr txBox="1">
            <a:spLocks noChangeArrowheads="1"/>
          </p:cNvSpPr>
          <p:nvPr/>
        </p:nvSpPr>
        <p:spPr bwMode="auto">
          <a:xfrm>
            <a:off x="567195" y="4224164"/>
            <a:ext cx="5461874" cy="2944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Ad 1: Duur: Iedere dag duurt 8 uur en behandelt </a:t>
            </a:r>
            <a:r>
              <a:rPr lang="nl-NL" altLang="nl-NL">
                <a:latin typeface="Arial" panose="020B0604020202020204" pitchFamily="34" charset="0"/>
                <a:cs typeface="Arial" panose="020B0604020202020204" pitchFamily="34" charset="0"/>
              </a:rPr>
              <a:t>één thema.</a:t>
            </a:r>
          </a:p>
          <a:p>
            <a:pPr eaLnBrk="1">
              <a:lnSpc>
                <a:spcPct val="93000"/>
              </a:lnSpc>
              <a:spcBef>
                <a:spcPct val="0"/>
              </a:spcBef>
              <a:buClrTx/>
              <a:buFontTx/>
              <a:buNone/>
            </a:pPr>
            <a:r>
              <a:rPr lang="nl-NL" altLang="nl-NL">
                <a:latin typeface="Arial" panose="020B0604020202020204" pitchFamily="34" charset="0"/>
              </a:rPr>
              <a:t>Belangrijk is dat de cursist tijd heeft om het huiswerk te maken, namelijk de omvorming van een bestaande tuin in een levende tuin.  De middag van de vierde cursusdag kan hieraan worden besteed.</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Ad 2: Beoordeling: Beoordeeld wordt op basis van 4 criteria:</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Aanwezigheid; alle vijf dagen moeten gevolgd zijn</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Inzet: moet voldoende zijn </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Kennistoets; moet minimaal een 5,0 zijn,</a:t>
            </a:r>
          </a:p>
          <a:p>
            <a:pPr eaLnBrk="1">
              <a:lnSpc>
                <a:spcPct val="93000"/>
              </a:lnSpc>
              <a:spcBef>
                <a:spcPct val="0"/>
              </a:spcBef>
              <a:buFont typeface="Arial" panose="020B0604020202020204" pitchFamily="34" charset="0"/>
              <a:buChar char="•"/>
            </a:pPr>
            <a:r>
              <a:rPr lang="nl-NL" altLang="nl-NL">
                <a:latin typeface="Arial" panose="020B0604020202020204" pitchFamily="34" charset="0"/>
              </a:rPr>
              <a:t>Presentatie rode draad opdracht; moet  met een voldoende beoordeeld zijn. (beoordeling  op basis van onvoldoende/voldoende/goed)</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Ad 3: Bij positieve beoordeling ontvangt de cursist namens de VHG een branchegericht certificaat 'De levende tuin'.</a:t>
            </a:r>
          </a:p>
        </p:txBody>
      </p:sp>
    </p:spTree>
    <p:extLst>
      <p:ext uri="{BB962C8B-B14F-4D97-AF65-F5344CB8AC3E}">
        <p14:creationId xmlns:p14="http://schemas.microsoft.com/office/powerpoint/2010/main" val="183051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B403220D-4AD5-4135-BCA8-E7A32E83E699}" type="slidenum">
              <a:rPr lang="nl-NL" altLang="nl-NL" sz="1300"/>
              <a:pPr>
                <a:spcBef>
                  <a:spcPct val="0"/>
                </a:spcBef>
                <a:buClrTx/>
                <a:buFontTx/>
                <a:buNone/>
              </a:pPr>
              <a:t>4</a:t>
            </a:fld>
            <a:endParaRPr lang="nl-NL" altLang="nl-NL" sz="1300"/>
          </a:p>
        </p:txBody>
      </p:sp>
      <p:sp>
        <p:nvSpPr>
          <p:cNvPr id="26627"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CF96ABE-768E-471A-91E7-3F1C5260A331}" type="slidenum">
              <a:rPr lang="nl-NL" altLang="nl-NL" sz="1300">
                <a:cs typeface="Segoe UI" panose="020B0502040204020203" pitchFamily="34" charset="0"/>
              </a:rPr>
              <a:pPr algn="r" eaLnBrk="1">
                <a:lnSpc>
                  <a:spcPct val="95000"/>
                </a:lnSpc>
                <a:spcBef>
                  <a:spcPct val="0"/>
                </a:spcBef>
                <a:buClrTx/>
                <a:buFontTx/>
                <a:buNone/>
              </a:pPr>
              <a:t>4</a:t>
            </a:fld>
            <a:endParaRPr lang="nl-NL" altLang="nl-NL" sz="1300">
              <a:cs typeface="Segoe UI" panose="020B0502040204020203" pitchFamily="34" charset="0"/>
            </a:endParaRPr>
          </a:p>
        </p:txBody>
      </p:sp>
      <p:sp>
        <p:nvSpPr>
          <p:cNvPr id="26628"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6630" name="Text Box 4"/>
          <p:cNvSpPr txBox="1">
            <a:spLocks noChangeArrowheads="1"/>
          </p:cNvSpPr>
          <p:nvPr/>
        </p:nvSpPr>
        <p:spPr bwMode="auto">
          <a:xfrm>
            <a:off x="127444" y="4278698"/>
            <a:ext cx="6187323" cy="174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marL="457200">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In het kort gaat het er om dat de cursist na afloop:</a:t>
            </a:r>
          </a:p>
          <a:p>
            <a:pPr eaLnBrk="1">
              <a:lnSpc>
                <a:spcPct val="93000"/>
              </a:lnSpc>
              <a:spcBef>
                <a:spcPct val="0"/>
              </a:spcBef>
              <a:buClrTx/>
              <a:buFontTx/>
              <a:buNone/>
            </a:pPr>
            <a:r>
              <a:rPr lang="nl-NL" altLang="nl-NL">
                <a:latin typeface="Arial" panose="020B0604020202020204" pitchFamily="34" charset="0"/>
              </a:rPr>
              <a:t>1) Met andere ogen naar de tuin kijkt;</a:t>
            </a:r>
          </a:p>
          <a:p>
            <a:pPr eaLnBrk="1">
              <a:lnSpc>
                <a:spcPct val="93000"/>
              </a:lnSpc>
              <a:spcBef>
                <a:spcPct val="0"/>
              </a:spcBef>
              <a:buClrTx/>
              <a:buFontTx/>
              <a:buNone/>
            </a:pPr>
            <a:r>
              <a:rPr lang="nl-NL" altLang="nl-NL">
                <a:latin typeface="Arial" panose="020B0604020202020204" pitchFamily="34" charset="0"/>
              </a:rPr>
              <a:t>2) Weet waarom hij/zij iets doet (bewustwording);</a:t>
            </a:r>
          </a:p>
          <a:p>
            <a:pPr eaLnBrk="1">
              <a:lnSpc>
                <a:spcPct val="93000"/>
              </a:lnSpc>
              <a:spcBef>
                <a:spcPct val="0"/>
              </a:spcBef>
              <a:buClrTx/>
              <a:buFontTx/>
              <a:buNone/>
            </a:pPr>
            <a:r>
              <a:rPr lang="nl-NL" altLang="nl-NL">
                <a:latin typeface="Arial" panose="020B0604020202020204" pitchFamily="34" charset="0"/>
              </a:rPr>
              <a:t>3) Hoe dit moet worden gedaan (handelingsbekwaamheid), en</a:t>
            </a:r>
          </a:p>
          <a:p>
            <a:pPr eaLnBrk="1">
              <a:lnSpc>
                <a:spcPct val="93000"/>
              </a:lnSpc>
              <a:spcBef>
                <a:spcPct val="0"/>
              </a:spcBef>
              <a:buClrTx/>
              <a:buFontTx/>
              <a:buNone/>
            </a:pPr>
            <a:r>
              <a:rPr lang="nl-NL" altLang="nl-NL">
                <a:latin typeface="Arial" panose="020B0604020202020204" pitchFamily="34" charset="0"/>
              </a:rPr>
              <a:t>4) Hoe dit naar de klant kan worden gecommuniceerd, hetzij in de vorm van acquisitie hetzij in de rol van ambassadeur.</a:t>
            </a:r>
          </a:p>
        </p:txBody>
      </p:sp>
    </p:spTree>
    <p:extLst>
      <p:ext uri="{BB962C8B-B14F-4D97-AF65-F5344CB8AC3E}">
        <p14:creationId xmlns:p14="http://schemas.microsoft.com/office/powerpoint/2010/main" val="402098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CD21B5B-25F0-41B6-B7E7-784BD8765422}" type="slidenum">
              <a:rPr lang="nl-NL" altLang="nl-NL" sz="1300"/>
              <a:pPr>
                <a:spcBef>
                  <a:spcPct val="0"/>
                </a:spcBef>
                <a:buClrTx/>
                <a:buFontTx/>
                <a:buNone/>
              </a:pPr>
              <a:t>6</a:t>
            </a:fld>
            <a:endParaRPr lang="nl-NL" altLang="nl-NL" sz="1300"/>
          </a:p>
        </p:txBody>
      </p:sp>
      <p:sp>
        <p:nvSpPr>
          <p:cNvPr id="2969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6F0F287-0F4E-408B-94C1-2F4E286F990B}" type="slidenum">
              <a:rPr lang="nl-NL" altLang="nl-NL" sz="1300">
                <a:cs typeface="Segoe UI" panose="020B0502040204020203" pitchFamily="34" charset="0"/>
              </a:rPr>
              <a:pPr algn="r" eaLnBrk="1">
                <a:lnSpc>
                  <a:spcPct val="95000"/>
                </a:lnSpc>
                <a:spcBef>
                  <a:spcPct val="0"/>
                </a:spcBef>
                <a:buClrTx/>
                <a:buFontTx/>
                <a:buNone/>
              </a:pPr>
              <a:t>6</a:t>
            </a:fld>
            <a:endParaRPr lang="nl-NL" altLang="nl-NL" sz="1300">
              <a:cs typeface="Segoe UI" panose="020B0502040204020203" pitchFamily="34" charset="0"/>
            </a:endParaRPr>
          </a:p>
        </p:txBody>
      </p:sp>
      <p:sp>
        <p:nvSpPr>
          <p:cNvPr id="2970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9702" name="Text Box 4"/>
          <p:cNvSpPr txBox="1">
            <a:spLocks noChangeArrowheads="1"/>
          </p:cNvSpPr>
          <p:nvPr/>
        </p:nvSpPr>
        <p:spPr bwMode="auto">
          <a:xfrm>
            <a:off x="571396" y="4281646"/>
            <a:ext cx="5461874" cy="260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In het kort ingaan op de achtergrond van deze cursus over de levende tuin.</a:t>
            </a:r>
          </a:p>
          <a:p>
            <a:pPr eaLnBrk="1">
              <a:lnSpc>
                <a:spcPct val="93000"/>
              </a:lnSpc>
              <a:spcBef>
                <a:spcPct val="0"/>
              </a:spcBef>
              <a:buClrTx/>
              <a:buFontTx/>
              <a:buNone/>
            </a:pPr>
            <a:r>
              <a:rPr lang="nl-NL" altLang="nl-NL">
                <a:latin typeface="Arial" panose="020B0604020202020204" pitchFamily="34" charset="0"/>
              </a:rPr>
              <a:t>Zowel het boekje als de handleiding is op de cursus aanwezig.</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Zie ook de website: http://www.vhg.org/vakgroepen/hoveniers/de-levende-tuin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Van 'kennis' naar 'kunde' naar 'leren'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Het concept van de levende tuin gaat om de baten voor eigenaar en omgeving bespreekbaar te maken door deze te verduidelijken (kwalitatief en kwantitatief), te communiceren en toe te passen.</a:t>
            </a:r>
          </a:p>
          <a:p>
            <a:pPr eaLnBrk="1">
              <a:lnSpc>
                <a:spcPct val="93000"/>
              </a:lnSpc>
              <a:spcBef>
                <a:spcPct val="0"/>
              </a:spcBef>
              <a:buClrTx/>
              <a:buFontTx/>
              <a:buNone/>
            </a:pPr>
            <a:r>
              <a:rPr lang="nl-NL" altLang="nl-NL">
                <a:latin typeface="Arial" panose="020B0604020202020204" pitchFamily="34" charset="0"/>
              </a:rPr>
              <a:t>Voor de hovenier: in de markt zetten, adviseren over alternatieven, ambassadeursrol, weten wat je doet en waarom.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1. De levende tuin is goed voor mens en milieu;</a:t>
            </a:r>
          </a:p>
          <a:p>
            <a:pPr eaLnBrk="1">
              <a:lnSpc>
                <a:spcPct val="93000"/>
              </a:lnSpc>
              <a:spcBef>
                <a:spcPct val="0"/>
              </a:spcBef>
              <a:buClrTx/>
              <a:buFontTx/>
              <a:buNone/>
            </a:pPr>
            <a:r>
              <a:rPr lang="nl-NL" altLang="nl-NL">
                <a:latin typeface="Arial" panose="020B0604020202020204" pitchFamily="34" charset="0"/>
              </a:rPr>
              <a:t>2. Ontwerpers en hoveniers kennen de meerwaarde van de levende tuin en dragen die uit;</a:t>
            </a:r>
          </a:p>
          <a:p>
            <a:pPr eaLnBrk="1">
              <a:lnSpc>
                <a:spcPct val="93000"/>
              </a:lnSpc>
              <a:spcBef>
                <a:spcPct val="0"/>
              </a:spcBef>
              <a:buClrTx/>
              <a:buFontTx/>
              <a:buNone/>
            </a:pPr>
            <a:r>
              <a:rPr lang="nl-NL" altLang="nl-NL">
                <a:latin typeface="Arial" panose="020B0604020202020204" pitchFamily="34" charset="0"/>
              </a:rPr>
              <a:t>3. Werkzaamheden rond de levende tuin worden gekoppeld aan lokaal beleid. Sommige gemeenten hebben subsidies voor de afkoppeling van hemelwater, andere voor de aanleg van dak- en gevelgroen etc.</a:t>
            </a:r>
          </a:p>
          <a:p>
            <a:pPr eaLnBrk="1">
              <a:lnSpc>
                <a:spcPct val="93000"/>
              </a:lnSpc>
              <a:spcBef>
                <a:spcPct val="0"/>
              </a:spcBef>
              <a:buClrTx/>
              <a:buFontTx/>
              <a:buNone/>
            </a:pPr>
            <a:endParaRPr lang="nl-NL" altLang="nl-NL">
              <a:latin typeface="Arial" panose="020B0604020202020204" pitchFamily="34" charset="0"/>
            </a:endParaRPr>
          </a:p>
        </p:txBody>
      </p:sp>
    </p:spTree>
    <p:extLst>
      <p:ext uri="{BB962C8B-B14F-4D97-AF65-F5344CB8AC3E}">
        <p14:creationId xmlns:p14="http://schemas.microsoft.com/office/powerpoint/2010/main" val="427676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4CD21B5B-25F0-41B6-B7E7-784BD8765422}" type="slidenum">
              <a:rPr lang="nl-NL" altLang="nl-NL" sz="1300"/>
              <a:pPr>
                <a:spcBef>
                  <a:spcPct val="0"/>
                </a:spcBef>
                <a:buClrTx/>
                <a:buFontTx/>
                <a:buNone/>
              </a:pPr>
              <a:t>7</a:t>
            </a:fld>
            <a:endParaRPr lang="nl-NL" altLang="nl-NL" sz="1300"/>
          </a:p>
        </p:txBody>
      </p:sp>
      <p:sp>
        <p:nvSpPr>
          <p:cNvPr id="2969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6F0F287-0F4E-408B-94C1-2F4E286F990B}" type="slidenum">
              <a:rPr lang="nl-NL" altLang="nl-NL" sz="1300">
                <a:cs typeface="Segoe UI" panose="020B0502040204020203" pitchFamily="34" charset="0"/>
              </a:rPr>
              <a:pPr algn="r" eaLnBrk="1">
                <a:lnSpc>
                  <a:spcPct val="95000"/>
                </a:lnSpc>
                <a:spcBef>
                  <a:spcPct val="0"/>
                </a:spcBef>
                <a:buClrTx/>
                <a:buFontTx/>
                <a:buNone/>
              </a:pPr>
              <a:t>7</a:t>
            </a:fld>
            <a:endParaRPr lang="nl-NL" altLang="nl-NL" sz="1300">
              <a:cs typeface="Segoe UI" panose="020B0502040204020203" pitchFamily="34" charset="0"/>
            </a:endParaRPr>
          </a:p>
        </p:txBody>
      </p:sp>
      <p:sp>
        <p:nvSpPr>
          <p:cNvPr id="2970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9702" name="Text Box 4"/>
          <p:cNvSpPr txBox="1">
            <a:spLocks noChangeArrowheads="1"/>
          </p:cNvSpPr>
          <p:nvPr/>
        </p:nvSpPr>
        <p:spPr bwMode="auto">
          <a:xfrm>
            <a:off x="571396" y="4281646"/>
            <a:ext cx="5461874" cy="260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In het kort ingaan op de achtergrond van deze cursus over de levende tuin.</a:t>
            </a:r>
          </a:p>
          <a:p>
            <a:pPr eaLnBrk="1">
              <a:lnSpc>
                <a:spcPct val="93000"/>
              </a:lnSpc>
              <a:spcBef>
                <a:spcPct val="0"/>
              </a:spcBef>
              <a:buClrTx/>
              <a:buFontTx/>
              <a:buNone/>
            </a:pPr>
            <a:r>
              <a:rPr lang="nl-NL" altLang="nl-NL">
                <a:latin typeface="Arial" panose="020B0604020202020204" pitchFamily="34" charset="0"/>
              </a:rPr>
              <a:t>Zowel het boekje als de handleiding is op de cursus aanwezig.</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Zie ook de website: http://www.vhg.org/vakgroepen/hoveniers/de-levende-tuin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Van 'kennis' naar 'kunde' naar 'leren'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Het concept van de levende tuin gaat om de baten voor eigenaar en omgeving bespreekbaar te maken door deze te verduidelijken (kwalitatief en kwantitatief), te communiceren en toe te passen.</a:t>
            </a:r>
          </a:p>
          <a:p>
            <a:pPr eaLnBrk="1">
              <a:lnSpc>
                <a:spcPct val="93000"/>
              </a:lnSpc>
              <a:spcBef>
                <a:spcPct val="0"/>
              </a:spcBef>
              <a:buClrTx/>
              <a:buFontTx/>
              <a:buNone/>
            </a:pPr>
            <a:r>
              <a:rPr lang="nl-NL" altLang="nl-NL">
                <a:latin typeface="Arial" panose="020B0604020202020204" pitchFamily="34" charset="0"/>
              </a:rPr>
              <a:t>Voor de hovenier: in de markt zetten, adviseren over alternatieven, ambassadeursrol, weten wat je doet en waarom.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1. De levende tuin is goed voor mens en milieu;</a:t>
            </a:r>
          </a:p>
          <a:p>
            <a:pPr eaLnBrk="1">
              <a:lnSpc>
                <a:spcPct val="93000"/>
              </a:lnSpc>
              <a:spcBef>
                <a:spcPct val="0"/>
              </a:spcBef>
              <a:buClrTx/>
              <a:buFontTx/>
              <a:buNone/>
            </a:pPr>
            <a:r>
              <a:rPr lang="nl-NL" altLang="nl-NL">
                <a:latin typeface="Arial" panose="020B0604020202020204" pitchFamily="34" charset="0"/>
              </a:rPr>
              <a:t>2. Ontwerpers en hoveniers kennen de meerwaarde van de levende tuin en dragen die uit;</a:t>
            </a:r>
          </a:p>
          <a:p>
            <a:pPr eaLnBrk="1">
              <a:lnSpc>
                <a:spcPct val="93000"/>
              </a:lnSpc>
              <a:spcBef>
                <a:spcPct val="0"/>
              </a:spcBef>
              <a:buClrTx/>
              <a:buFontTx/>
              <a:buNone/>
            </a:pPr>
            <a:r>
              <a:rPr lang="nl-NL" altLang="nl-NL">
                <a:latin typeface="Arial" panose="020B0604020202020204" pitchFamily="34" charset="0"/>
              </a:rPr>
              <a:t>3. Werkzaamheden rond de levende tuin worden gekoppeld aan lokaal beleid. Sommige gemeenten hebben subsidies voor de afkoppeling van hemelwater, andere voor de aanleg van dak- en gevelgroen etc.</a:t>
            </a:r>
          </a:p>
          <a:p>
            <a:pPr eaLnBrk="1">
              <a:lnSpc>
                <a:spcPct val="93000"/>
              </a:lnSpc>
              <a:spcBef>
                <a:spcPct val="0"/>
              </a:spcBef>
              <a:buClrTx/>
              <a:buFontTx/>
              <a:buNone/>
            </a:pPr>
            <a:endParaRPr lang="nl-NL" altLang="nl-NL">
              <a:latin typeface="Arial" panose="020B0604020202020204" pitchFamily="34" charset="0"/>
            </a:endParaRPr>
          </a:p>
        </p:txBody>
      </p:sp>
    </p:spTree>
    <p:extLst>
      <p:ext uri="{BB962C8B-B14F-4D97-AF65-F5344CB8AC3E}">
        <p14:creationId xmlns:p14="http://schemas.microsoft.com/office/powerpoint/2010/main" val="218979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10</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10</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825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11</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11</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578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5pPr>
            <a:lvl6pPr marL="2286274"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6pPr>
            <a:lvl7pPr marL="2701961"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7pPr>
            <a:lvl8pPr marL="3117647"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8pPr>
            <a:lvl9pPr marL="3533333" indent="-207843" defTabSz="408470" eaLnBrk="0" fontAlgn="base" hangingPunct="0">
              <a:spcBef>
                <a:spcPct val="30000"/>
              </a:spcBef>
              <a:spcAft>
                <a:spcPct val="0"/>
              </a:spcAft>
              <a:buClr>
                <a:srgbClr val="000000"/>
              </a:buClr>
              <a:buSzPct val="100000"/>
              <a:buFont typeface="Times New Roman" panose="02020603050405020304" pitchFamily="18" charset="0"/>
              <a:tabLst>
                <a:tab pos="408470" algn="l"/>
                <a:tab pos="816939" algn="l"/>
                <a:tab pos="1225409" algn="l"/>
                <a:tab pos="1633878" algn="l"/>
                <a:tab pos="2042348" algn="l"/>
                <a:tab pos="2450817" algn="l"/>
                <a:tab pos="2859287" algn="l"/>
              </a:tabLst>
              <a:defRPr sz="1100">
                <a:solidFill>
                  <a:srgbClr val="000000"/>
                </a:solidFill>
                <a:latin typeface="Times New Roman" panose="02020603050405020304" pitchFamily="18" charset="0"/>
              </a:defRPr>
            </a:lvl9pPr>
          </a:lstStyle>
          <a:p>
            <a:pPr>
              <a:spcBef>
                <a:spcPct val="0"/>
              </a:spcBef>
              <a:buClrTx/>
              <a:buFontTx/>
              <a:buNone/>
            </a:pPr>
            <a:fld id="{CD6BB4EA-F4A9-4771-A5BA-28C4325141B9}" type="slidenum">
              <a:rPr lang="nl-NL" altLang="nl-NL" sz="1300"/>
              <a:pPr>
                <a:spcBef>
                  <a:spcPct val="0"/>
                </a:spcBef>
                <a:buClrTx/>
                <a:buFontTx/>
                <a:buNone/>
              </a:pPr>
              <a:t>12</a:t>
            </a:fld>
            <a:endParaRPr lang="nl-NL" altLang="nl-NL" sz="1300"/>
          </a:p>
        </p:txBody>
      </p:sp>
      <p:sp>
        <p:nvSpPr>
          <p:cNvPr id="34819" name="Text Box 1"/>
          <p:cNvSpPr txBox="1">
            <a:spLocks noChangeArrowheads="1"/>
          </p:cNvSpPr>
          <p:nvPr/>
        </p:nvSpPr>
        <p:spPr bwMode="auto">
          <a:xfrm>
            <a:off x="3774296" y="9429937"/>
            <a:ext cx="2865383" cy="46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E38EEEF-325F-4024-91B6-9BFE4F179CEC}" type="slidenum">
              <a:rPr lang="nl-NL" altLang="nl-NL" sz="1300">
                <a:cs typeface="Segoe UI" panose="020B0502040204020203" pitchFamily="34" charset="0"/>
              </a:rPr>
              <a:pPr algn="r" eaLnBrk="1">
                <a:lnSpc>
                  <a:spcPct val="95000"/>
                </a:lnSpc>
                <a:spcBef>
                  <a:spcPct val="0"/>
                </a:spcBef>
                <a:buClrTx/>
                <a:buFontTx/>
                <a:buNone/>
              </a:pPr>
              <a:t>12</a:t>
            </a:fld>
            <a:endParaRPr lang="nl-NL" altLang="nl-NL" sz="1300">
              <a:cs typeface="Segoe UI" panose="020B0502040204020203" pitchFamily="34" charset="0"/>
            </a:endParaRPr>
          </a:p>
        </p:txBody>
      </p:sp>
      <p:sp>
        <p:nvSpPr>
          <p:cNvPr id="34820" name="Rectangle 2"/>
          <p:cNvSpPr>
            <a:spLocks noGrp="1" noRot="1" noChangeAspect="1" noChangeArrowheads="1" noTextEdit="1"/>
          </p:cNvSpPr>
          <p:nvPr>
            <p:ph type="sldImg"/>
          </p:nvPr>
        </p:nvSpPr>
        <p:spPr>
          <a:xfrm>
            <a:off x="1204913" y="835025"/>
            <a:ext cx="4260850" cy="3195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ChangeArrowheads="1"/>
          </p:cNvSpPr>
          <p:nvPr/>
        </p:nvSpPr>
        <p:spPr bwMode="auto">
          <a:xfrm>
            <a:off x="635818" y="4345023"/>
            <a:ext cx="5398853" cy="4679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2" name="Text Box 4"/>
          <p:cNvSpPr txBox="1">
            <a:spLocks noChangeArrowheads="1"/>
          </p:cNvSpPr>
          <p:nvPr/>
        </p:nvSpPr>
        <p:spPr bwMode="auto">
          <a:xfrm>
            <a:off x="635818" y="4278698"/>
            <a:ext cx="5398853" cy="5214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137" tIns="41569" rIns="83137" bIns="41569"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4823" name="Text Box 5"/>
          <p:cNvSpPr txBox="1">
            <a:spLocks noChangeArrowheads="1"/>
          </p:cNvSpPr>
          <p:nvPr/>
        </p:nvSpPr>
        <p:spPr bwMode="auto">
          <a:xfrm>
            <a:off x="571396" y="4144574"/>
            <a:ext cx="5461874" cy="8365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28" tIns="40914" rIns="81828" bIns="40914"/>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lnSpc>
                <a:spcPct val="93000"/>
              </a:lnSpc>
              <a:spcBef>
                <a:spcPct val="0"/>
              </a:spcBef>
              <a:buClrTx/>
              <a:buFontTx/>
              <a:buNone/>
            </a:pPr>
            <a:r>
              <a:rPr lang="nl-NL" altLang="nl-NL">
                <a:latin typeface="Arial" panose="020B0604020202020204" pitchFamily="34" charset="0"/>
              </a:rPr>
              <a:t>Hoeveel draagt een onderdeel bij aan het leven in de tuin? En zo ja op welk vlak dan? Om in één oogopslag te kunnen zien in hoeverre een onderdeel voldoet aan het principe van de levende tuin, is een label ontwikkeld. In de vorm van een bloem.</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De bloem heeft vier bloemblaadjes. Elk bloemblaadje staat voor één belangrijk thema, </a:t>
            </a:r>
          </a:p>
          <a:p>
            <a:pPr eaLnBrk="1">
              <a:lnSpc>
                <a:spcPct val="93000"/>
              </a:lnSpc>
              <a:spcBef>
                <a:spcPct val="0"/>
              </a:spcBef>
              <a:buClrTx/>
              <a:buFontTx/>
              <a:buNone/>
            </a:pPr>
            <a:r>
              <a:rPr lang="nl-NL" altLang="nl-NL">
                <a:latin typeface="Arial" panose="020B0604020202020204" pitchFamily="34" charset="0"/>
              </a:rPr>
              <a:t>te weten:</a:t>
            </a:r>
          </a:p>
          <a:p>
            <a:pPr eaLnBrk="1">
              <a:lnSpc>
                <a:spcPct val="93000"/>
              </a:lnSpc>
              <a:spcBef>
                <a:spcPct val="0"/>
              </a:spcBef>
              <a:buClrTx/>
              <a:buFontTx/>
              <a:buNone/>
            </a:pPr>
            <a:r>
              <a:rPr lang="nl-NL" altLang="nl-NL">
                <a:latin typeface="Arial" panose="020B0604020202020204" pitchFamily="34" charset="0"/>
              </a:rPr>
              <a:t>1. Dieren (D):</a:t>
            </a:r>
          </a:p>
          <a:p>
            <a:pPr eaLnBrk="1">
              <a:lnSpc>
                <a:spcPct val="93000"/>
              </a:lnSpc>
              <a:spcBef>
                <a:spcPct val="0"/>
              </a:spcBef>
              <a:buClrTx/>
              <a:buFontTx/>
              <a:buNone/>
            </a:pPr>
            <a:r>
              <a:rPr lang="nl-NL" altLang="nl-NL">
                <a:latin typeface="Arial" panose="020B0604020202020204" pitchFamily="34" charset="0"/>
              </a:rPr>
              <a:t>2. Energie (E):</a:t>
            </a:r>
          </a:p>
          <a:p>
            <a:pPr eaLnBrk="1">
              <a:lnSpc>
                <a:spcPct val="93000"/>
              </a:lnSpc>
              <a:spcBef>
                <a:spcPct val="0"/>
              </a:spcBef>
              <a:buClrTx/>
              <a:buFontTx/>
              <a:buNone/>
            </a:pPr>
            <a:r>
              <a:rPr lang="nl-NL" altLang="nl-NL">
                <a:latin typeface="Arial" panose="020B0604020202020204" pitchFamily="34" charset="0"/>
              </a:rPr>
              <a:t>3. Voedsel (V):</a:t>
            </a:r>
          </a:p>
          <a:p>
            <a:pPr eaLnBrk="1">
              <a:lnSpc>
                <a:spcPct val="93000"/>
              </a:lnSpc>
              <a:spcBef>
                <a:spcPct val="0"/>
              </a:spcBef>
              <a:buClrTx/>
              <a:buFontTx/>
              <a:buNone/>
            </a:pPr>
            <a:r>
              <a:rPr lang="nl-NL" altLang="nl-NL">
                <a:latin typeface="Arial" panose="020B0604020202020204" pitchFamily="34" charset="0"/>
              </a:rPr>
              <a:t>4. Water (W):</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Bodem (B) is het hart van de bloem (de basis). Het gehele bloemlabel staat symbool voor een kwalitatieve indruk voor de mate van verlevendiging van de tuin. De levende tuin is er juist voor bedoeld om positief te worden beleefd. Ieder moet er van kunnen genieten en op hun eigen wijze. Dit geldt niet alleen de tuineigenaar maar ook de mensen (en dieren) in de buurt. De omgevingskwaliteit van buurten en wijken gaat omhoog. Tot slot is het voor de professionele hovenier een genot om een levende tuin te ontwerpen, aan te leggen en te onderhouden.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Voor elk onderdeel van de bloem worden drie kleuren gebruikt. Deze kleuren staan symbool voor de overgang van een grijze stenen tuin naar een groen levende tuin. De gebruikte kleuren zijn</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Dit label moet worden gezien als een hulpmiddel. Het is geen keurmerk. Het is bedoeld om op een eenvoudige manier aan te geven of verbeteringen richting een levende tuin nuttig en mogelijk zijn.</a:t>
            </a:r>
          </a:p>
          <a:p>
            <a:pPr eaLnBrk="1">
              <a:lnSpc>
                <a:spcPct val="93000"/>
              </a:lnSpc>
              <a:spcBef>
                <a:spcPct val="0"/>
              </a:spcBef>
              <a:buClrTx/>
              <a:buFontTx/>
              <a:buNone/>
            </a:pPr>
            <a:endParaRPr lang="nl-NL" altLang="nl-NL">
              <a:latin typeface="Arial" panose="020B0604020202020204" pitchFamily="34" charset="0"/>
            </a:endParaRPr>
          </a:p>
          <a:p>
            <a:pPr eaLnBrk="1">
              <a:lnSpc>
                <a:spcPct val="93000"/>
              </a:lnSpc>
              <a:spcBef>
                <a:spcPct val="0"/>
              </a:spcBef>
              <a:buClrTx/>
              <a:buFontTx/>
              <a:buNone/>
            </a:pPr>
            <a:r>
              <a:rPr lang="nl-NL" altLang="nl-NL">
                <a:latin typeface="Arial" panose="020B0604020202020204" pitchFamily="34" charset="0"/>
              </a:rPr>
              <a:t>Door de gehele cursus heen wordt op dit label teruggegrepen: scoren door inkleuring van het label</a:t>
            </a:r>
          </a:p>
          <a:p>
            <a:pPr eaLnBrk="1">
              <a:lnSpc>
                <a:spcPct val="93000"/>
              </a:lnSpc>
              <a:spcBef>
                <a:spcPct val="0"/>
              </a:spcBef>
              <a:buClrTx/>
              <a:buFontTx/>
              <a:buNone/>
            </a:pPr>
            <a:endParaRPr lang="nl-NL" altLang="nl-NL" sz="1600">
              <a:latin typeface="Arial" panose="020B0604020202020204" pitchFamily="34" charset="0"/>
            </a:endParaRPr>
          </a:p>
          <a:p>
            <a:pPr eaLnBrk="1">
              <a:lnSpc>
                <a:spcPct val="93000"/>
              </a:lnSpc>
              <a:spcBef>
                <a:spcPct val="0"/>
              </a:spcBef>
              <a:buClrTx/>
              <a:buFontTx/>
              <a:buNone/>
            </a:pPr>
            <a:endParaRPr lang="nl-NL" altLang="nl-NL" sz="1600">
              <a:latin typeface="Arial" panose="020B0604020202020204" pitchFamily="34" charset="0"/>
            </a:endParaRPr>
          </a:p>
        </p:txBody>
      </p:sp>
      <p:pic>
        <p:nvPicPr>
          <p:cNvPr id="348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9" y="7754126"/>
            <a:ext cx="5145365" cy="935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46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Freeform 8"/>
          <p:cNvSpPr>
            <a:spLocks/>
          </p:cNvSpPr>
          <p:nvPr/>
        </p:nvSpPr>
        <p:spPr bwMode="auto">
          <a:xfrm>
            <a:off x="-34925" y="4762500"/>
            <a:ext cx="1538288" cy="862013"/>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ctrTitle"/>
          </p:nvPr>
        </p:nvSpPr>
        <p:spPr>
          <a:xfrm>
            <a:off x="2141379" y="2771882"/>
            <a:ext cx="7276539" cy="2494297"/>
          </a:xfrm>
        </p:spPr>
        <p:txBody>
          <a:bodyPr anchor="b"/>
          <a:lstStyle>
            <a:lvl1pPr>
              <a:defRPr sz="5952"/>
            </a:lvl1pPr>
          </a:lstStyle>
          <a:p>
            <a:r>
              <a:rPr lang="nl-NL" smtClean="0"/>
              <a:t>Klik om de stijl te bewerken</a:t>
            </a:r>
            <a:endParaRPr lang="en-US" dirty="0"/>
          </a:p>
        </p:txBody>
      </p:sp>
      <p:sp>
        <p:nvSpPr>
          <p:cNvPr id="3" name="Subtitle 2"/>
          <p:cNvSpPr>
            <a:spLocks noGrp="1"/>
          </p:cNvSpPr>
          <p:nvPr>
            <p:ph type="subTitle" idx="1"/>
          </p:nvPr>
        </p:nvSpPr>
        <p:spPr>
          <a:xfrm>
            <a:off x="2141379" y="5266178"/>
            <a:ext cx="7276539" cy="1241518"/>
          </a:xfrm>
        </p:spPr>
        <p:txBody>
          <a:bodyPr/>
          <a:lstStyle>
            <a:lvl1pPr marL="0" indent="0" algn="l">
              <a:buNone/>
              <a:defRPr>
                <a:solidFill>
                  <a:schemeClr val="tx1">
                    <a:lumMod val="65000"/>
                    <a:lumOff val="3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5" name="Date Placeholder 3"/>
          <p:cNvSpPr>
            <a:spLocks noGrp="1"/>
          </p:cNvSpPr>
          <p:nvPr>
            <p:ph type="dt" sz="half" idx="10"/>
          </p:nvPr>
        </p:nvSpPr>
        <p:spPr/>
        <p:txBody>
          <a:bodyPr/>
          <a:lstStyle>
            <a:lvl1pPr>
              <a:defRPr/>
            </a:lvl1pPr>
          </a:lstStyle>
          <a:p>
            <a:pPr>
              <a:defRPr/>
            </a:pPr>
            <a:fld id="{DFA3A158-299E-441F-A18E-EE06078E15C3}"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66725" y="4992688"/>
            <a:ext cx="644525" cy="403225"/>
          </a:xfrm>
        </p:spPr>
        <p:txBody>
          <a:bodyPr/>
          <a:lstStyle>
            <a:lvl1pPr>
              <a:defRPr/>
            </a:lvl1pPr>
          </a:lstStyle>
          <a:p>
            <a:pPr>
              <a:defRPr/>
            </a:pPr>
            <a:fld id="{6F8D5F05-6602-42F0-B9BD-5E20B62ED3BA}" type="slidenum">
              <a:rPr lang="nl-NL" altLang="nl-NL"/>
              <a:pPr>
                <a:defRPr/>
              </a:pPr>
              <a:t>‹nr.›</a:t>
            </a:fld>
            <a:endParaRPr lang="nl-NL" altLang="nl-NL"/>
          </a:p>
        </p:txBody>
      </p:sp>
    </p:spTree>
    <p:extLst>
      <p:ext uri="{BB962C8B-B14F-4D97-AF65-F5344CB8AC3E}">
        <p14:creationId xmlns:p14="http://schemas.microsoft.com/office/powerpoint/2010/main" val="333386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4"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671971"/>
            <a:ext cx="7267206" cy="3435959"/>
          </a:xfrm>
        </p:spPr>
        <p:txBody>
          <a:bodyPr anchor="ctr"/>
          <a:lstStyle>
            <a:lvl1pPr algn="l">
              <a:defRPr sz="5291" b="0" cap="none"/>
            </a:lvl1pPr>
          </a:lstStyle>
          <a:p>
            <a:r>
              <a:rPr lang="nl-NL" smtClean="0"/>
              <a:t>Klik om de stijl te bewerken</a:t>
            </a:r>
            <a:endParaRPr lang="en-US" dirty="0"/>
          </a:p>
        </p:txBody>
      </p:sp>
      <p:sp>
        <p:nvSpPr>
          <p:cNvPr id="3" name="Text Placeholder 2"/>
          <p:cNvSpPr>
            <a:spLocks noGrp="1"/>
          </p:cNvSpPr>
          <p:nvPr>
            <p:ph type="body" idx="1"/>
          </p:nvPr>
        </p:nvSpPr>
        <p:spPr>
          <a:xfrm>
            <a:off x="2141378" y="4799529"/>
            <a:ext cx="7267206" cy="1715052"/>
          </a:xfrm>
        </p:spPr>
        <p:txBody>
          <a:bodyPr anchor="ct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4AB96DD5-37FA-4F51-B266-08777AFB3373}"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63563" y="3576638"/>
            <a:ext cx="644525" cy="401637"/>
          </a:xfrm>
        </p:spPr>
        <p:txBody>
          <a:bodyPr/>
          <a:lstStyle>
            <a:lvl1pPr>
              <a:defRPr/>
            </a:lvl1pPr>
          </a:lstStyle>
          <a:p>
            <a:pPr>
              <a:defRPr/>
            </a:pPr>
            <a:fld id="{EA050E15-24D6-4478-A12F-6B3ED9588F73}" type="slidenum">
              <a:rPr lang="nl-NL" altLang="nl-NL"/>
              <a:pPr>
                <a:defRPr/>
              </a:pPr>
              <a:t>‹nr.›</a:t>
            </a:fld>
            <a:endParaRPr lang="nl-NL" altLang="nl-NL"/>
          </a:p>
        </p:txBody>
      </p:sp>
    </p:spTree>
    <p:extLst>
      <p:ext uri="{BB962C8B-B14F-4D97-AF65-F5344CB8AC3E}">
        <p14:creationId xmlns:p14="http://schemas.microsoft.com/office/powerpoint/2010/main" val="10962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3"/>
          <p:cNvSpPr txBox="1"/>
          <p:nvPr/>
        </p:nvSpPr>
        <p:spPr>
          <a:xfrm>
            <a:off x="1993900" y="714375"/>
            <a:ext cx="503238"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7" name="TextBox 14"/>
          <p:cNvSpPr txBox="1"/>
          <p:nvPr/>
        </p:nvSpPr>
        <p:spPr>
          <a:xfrm>
            <a:off x="9005888" y="3201988"/>
            <a:ext cx="504825"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2" name="Title 1"/>
          <p:cNvSpPr>
            <a:spLocks noGrp="1"/>
          </p:cNvSpPr>
          <p:nvPr>
            <p:ph type="title"/>
          </p:nvPr>
        </p:nvSpPr>
        <p:spPr>
          <a:xfrm>
            <a:off x="2412254" y="671971"/>
            <a:ext cx="6735395" cy="3191863"/>
          </a:xfrm>
        </p:spPr>
        <p:txBody>
          <a:bodyPr anchor="ctr"/>
          <a:lstStyle>
            <a:lvl1pPr algn="l">
              <a:defRPr sz="5291"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2663441" y="3863834"/>
            <a:ext cx="62330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2141378" y="4799529"/>
            <a:ext cx="7267206" cy="1715052"/>
          </a:xfrm>
        </p:spPr>
        <p:txBody>
          <a:bodyPr anchor="ct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8" name="Date Placeholder 3"/>
          <p:cNvSpPr>
            <a:spLocks noGrp="1"/>
          </p:cNvSpPr>
          <p:nvPr>
            <p:ph type="dt" sz="half" idx="14"/>
          </p:nvPr>
        </p:nvSpPr>
        <p:spPr/>
        <p:txBody>
          <a:bodyPr/>
          <a:lstStyle>
            <a:lvl1pPr>
              <a:defRPr/>
            </a:lvl1pPr>
          </a:lstStyle>
          <a:p>
            <a:pPr>
              <a:defRPr/>
            </a:pPr>
            <a:fld id="{0100B557-04D7-485D-8A58-9886BAB94E9B}" type="datetimeFigureOut">
              <a:rPr lang="en-US"/>
              <a:pPr>
                <a:defRPr/>
              </a:pPr>
              <a:t>9/3/2018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63563" y="3576638"/>
            <a:ext cx="644525" cy="401637"/>
          </a:xfrm>
        </p:spPr>
        <p:txBody>
          <a:bodyPr/>
          <a:lstStyle>
            <a:lvl1pPr>
              <a:defRPr/>
            </a:lvl1pPr>
          </a:lstStyle>
          <a:p>
            <a:pPr>
              <a:defRPr/>
            </a:pPr>
            <a:fld id="{188FB75E-CB4A-4D00-BCBB-0ACBE9B93580}" type="slidenum">
              <a:rPr lang="nl-NL" altLang="nl-NL"/>
              <a:pPr>
                <a:defRPr/>
              </a:pPr>
              <a:t>‹nr.›</a:t>
            </a:fld>
            <a:endParaRPr lang="nl-NL" altLang="nl-NL"/>
          </a:p>
        </p:txBody>
      </p:sp>
    </p:spTree>
    <p:extLst>
      <p:ext uri="{BB962C8B-B14F-4D97-AF65-F5344CB8AC3E}">
        <p14:creationId xmlns:p14="http://schemas.microsoft.com/office/powerpoint/2010/main" val="198026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2687886"/>
            <a:ext cx="7267206" cy="3003637"/>
          </a:xfrm>
        </p:spPr>
        <p:txBody>
          <a:bodyPr anchor="b"/>
          <a:lstStyle>
            <a:lvl1pPr algn="l">
              <a:defRPr sz="5291" b="0"/>
            </a:lvl1pPr>
          </a:lstStyle>
          <a:p>
            <a:r>
              <a:rPr lang="nl-NL" smtClean="0"/>
              <a:t>Klik om de stijl te bewerken</a:t>
            </a:r>
            <a:endParaRPr lang="en-US" dirty="0"/>
          </a:p>
        </p:txBody>
      </p:sp>
      <p:sp>
        <p:nvSpPr>
          <p:cNvPr id="4" name="Text Placeholder 3"/>
          <p:cNvSpPr>
            <a:spLocks noGrp="1"/>
          </p:cNvSpPr>
          <p:nvPr>
            <p:ph type="body" sz="half" idx="2"/>
          </p:nvPr>
        </p:nvSpPr>
        <p:spPr>
          <a:xfrm>
            <a:off x="2141378" y="5711755"/>
            <a:ext cx="7267206"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8CAF3D37-8BF3-46D9-A125-1198EA313F9E}" type="datetimeFigureOut">
              <a:rPr lang="en-US"/>
              <a:pPr>
                <a:defRPr/>
              </a:pPr>
              <a:t>9/3/2018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63563" y="5492750"/>
            <a:ext cx="644525" cy="403225"/>
          </a:xfrm>
        </p:spPr>
        <p:txBody>
          <a:bodyPr/>
          <a:lstStyle>
            <a:lvl1pPr>
              <a:defRPr/>
            </a:lvl1pPr>
          </a:lstStyle>
          <a:p>
            <a:pPr>
              <a:defRPr/>
            </a:pPr>
            <a:fld id="{AA5C3AEB-ACA1-452B-B2EA-60B506BB9D22}" type="slidenum">
              <a:rPr lang="nl-NL" altLang="nl-NL"/>
              <a:pPr>
                <a:defRPr/>
              </a:pPr>
              <a:t>‹nr.›</a:t>
            </a:fld>
            <a:endParaRPr lang="nl-NL" altLang="nl-NL"/>
          </a:p>
        </p:txBody>
      </p:sp>
    </p:spTree>
    <p:extLst>
      <p:ext uri="{BB962C8B-B14F-4D97-AF65-F5344CB8AC3E}">
        <p14:creationId xmlns:p14="http://schemas.microsoft.com/office/powerpoint/2010/main" val="270912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 name="TextBox 10"/>
          <p:cNvSpPr txBox="1"/>
          <p:nvPr/>
        </p:nvSpPr>
        <p:spPr>
          <a:xfrm>
            <a:off x="1993900" y="714375"/>
            <a:ext cx="503238"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7" name="TextBox 11"/>
          <p:cNvSpPr txBox="1"/>
          <p:nvPr/>
        </p:nvSpPr>
        <p:spPr>
          <a:xfrm>
            <a:off x="9005888" y="3201988"/>
            <a:ext cx="504825" cy="644525"/>
          </a:xfrm>
          <a:prstGeom prst="rect">
            <a:avLst/>
          </a:prstGeom>
        </p:spPr>
        <p:txBody>
          <a:bodyPr lIns="100796" tIns="50398" rIns="100796" bIns="50398" anchor="ctr"/>
          <a:lstStyle/>
          <a:p>
            <a:pPr>
              <a:defRPr/>
            </a:pPr>
            <a:r>
              <a:rPr lang="en-US" sz="8818" dirty="0">
                <a:ln w="3175" cmpd="sng">
                  <a:noFill/>
                </a:ln>
                <a:solidFill>
                  <a:schemeClr val="accent1"/>
                </a:solidFill>
                <a:latin typeface="Arial"/>
              </a:rPr>
              <a:t>”</a:t>
            </a:r>
          </a:p>
        </p:txBody>
      </p:sp>
      <p:sp>
        <p:nvSpPr>
          <p:cNvPr id="13" name="Title 1"/>
          <p:cNvSpPr>
            <a:spLocks noGrp="1"/>
          </p:cNvSpPr>
          <p:nvPr>
            <p:ph type="title"/>
          </p:nvPr>
        </p:nvSpPr>
        <p:spPr>
          <a:xfrm>
            <a:off x="2412254" y="671971"/>
            <a:ext cx="6735395" cy="3191863"/>
          </a:xfrm>
        </p:spPr>
        <p:txBody>
          <a:bodyPr anchor="ctr"/>
          <a:lstStyle>
            <a:lvl1pPr algn="l">
              <a:defRPr sz="5291"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141378" y="4787794"/>
            <a:ext cx="7373377"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141378" y="5711755"/>
            <a:ext cx="7373377"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8" name="Date Placeholder 4"/>
          <p:cNvSpPr>
            <a:spLocks noGrp="1"/>
          </p:cNvSpPr>
          <p:nvPr>
            <p:ph type="dt" sz="half" idx="14"/>
          </p:nvPr>
        </p:nvSpPr>
        <p:spPr/>
        <p:txBody>
          <a:bodyPr/>
          <a:lstStyle>
            <a:lvl1pPr>
              <a:defRPr/>
            </a:lvl1pPr>
          </a:lstStyle>
          <a:p>
            <a:pPr>
              <a:defRPr/>
            </a:pPr>
            <a:fld id="{D005F6A3-F009-46B1-B606-243C26F0867C}" type="datetimeFigureOut">
              <a:rPr lang="en-US"/>
              <a:pPr>
                <a:defRPr/>
              </a:pPr>
              <a:t>9/3/2018</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63563" y="5492750"/>
            <a:ext cx="644525" cy="403225"/>
          </a:xfrm>
        </p:spPr>
        <p:txBody>
          <a:bodyPr/>
          <a:lstStyle>
            <a:lvl1pPr>
              <a:defRPr/>
            </a:lvl1pPr>
          </a:lstStyle>
          <a:p>
            <a:pPr>
              <a:defRPr/>
            </a:pPr>
            <a:fld id="{A81E95F5-D9FB-48AC-9964-7D532FF32265}" type="slidenum">
              <a:rPr lang="nl-NL" altLang="nl-NL"/>
              <a:pPr>
                <a:defRPr/>
              </a:pPr>
              <a:t>‹nr.›</a:t>
            </a:fld>
            <a:endParaRPr lang="nl-NL" altLang="nl-NL"/>
          </a:p>
        </p:txBody>
      </p:sp>
    </p:spTree>
    <p:extLst>
      <p:ext uri="{BB962C8B-B14F-4D97-AF65-F5344CB8AC3E}">
        <p14:creationId xmlns:p14="http://schemas.microsoft.com/office/powerpoint/2010/main" val="234194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9" y="691600"/>
            <a:ext cx="7267205" cy="3174689"/>
          </a:xfrm>
        </p:spPr>
        <p:txBody>
          <a:bodyPr anchor="ctr"/>
          <a:lstStyle>
            <a:lvl1pPr algn="l">
              <a:defRPr sz="5291"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141378" y="4787794"/>
            <a:ext cx="7267206"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l-NL" smtClean="0"/>
              <a:t>Klik om de modelstijlen te bewerken</a:t>
            </a:r>
          </a:p>
        </p:txBody>
      </p:sp>
      <p:sp>
        <p:nvSpPr>
          <p:cNvPr id="4" name="Text Placeholder 3"/>
          <p:cNvSpPr>
            <a:spLocks noGrp="1"/>
          </p:cNvSpPr>
          <p:nvPr>
            <p:ph type="body" sz="half" idx="2"/>
          </p:nvPr>
        </p:nvSpPr>
        <p:spPr>
          <a:xfrm>
            <a:off x="2141378" y="5711755"/>
            <a:ext cx="7267206" cy="804273"/>
          </a:xfrm>
        </p:spPr>
        <p:txBody>
          <a:bodyPr/>
          <a:lstStyle>
            <a:lvl1pPr>
              <a:buNone/>
              <a:defRPr lang="en-US">
                <a:solidFill>
                  <a:schemeClr val="tx1">
                    <a:lumMod val="65000"/>
                    <a:lumOff val="35000"/>
                  </a:schemeClr>
                </a:solidFill>
              </a:defRPr>
            </a:lvl1pPr>
          </a:lstStyle>
          <a:p>
            <a:pPr lvl="0"/>
            <a:r>
              <a:rPr lang="nl-NL" smtClean="0"/>
              <a:t>Klik om de modelstijlen te bewerken</a:t>
            </a:r>
          </a:p>
        </p:txBody>
      </p:sp>
      <p:sp>
        <p:nvSpPr>
          <p:cNvPr id="6" name="Date Placeholder 4"/>
          <p:cNvSpPr>
            <a:spLocks noGrp="1"/>
          </p:cNvSpPr>
          <p:nvPr>
            <p:ph type="dt" sz="half" idx="14"/>
          </p:nvPr>
        </p:nvSpPr>
        <p:spPr/>
        <p:txBody>
          <a:bodyPr/>
          <a:lstStyle>
            <a:lvl1pPr>
              <a:defRPr/>
            </a:lvl1pPr>
          </a:lstStyle>
          <a:p>
            <a:pPr>
              <a:defRPr/>
            </a:pPr>
            <a:fld id="{B5AB5679-9641-4F38-A4A2-129856469C3A}" type="datetimeFigureOut">
              <a:rPr lang="en-US"/>
              <a:pPr>
                <a:defRPr/>
              </a:pPr>
              <a:t>9/3/2018</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63563" y="5492750"/>
            <a:ext cx="644525" cy="403225"/>
          </a:xfrm>
        </p:spPr>
        <p:txBody>
          <a:bodyPr/>
          <a:lstStyle>
            <a:lvl1pPr>
              <a:defRPr/>
            </a:lvl1pPr>
          </a:lstStyle>
          <a:p>
            <a:pPr>
              <a:defRPr/>
            </a:pPr>
            <a:fld id="{19FB74B1-DB5B-445A-8C2C-7E47F2367972}" type="slidenum">
              <a:rPr lang="nl-NL" altLang="nl-NL"/>
              <a:pPr>
                <a:defRPr/>
              </a:pPr>
              <a:t>‹nr.›</a:t>
            </a:fld>
            <a:endParaRPr lang="nl-NL" altLang="nl-NL"/>
          </a:p>
        </p:txBody>
      </p:sp>
    </p:spTree>
    <p:extLst>
      <p:ext uri="{BB962C8B-B14F-4D97-AF65-F5344CB8AC3E}">
        <p14:creationId xmlns:p14="http://schemas.microsoft.com/office/powerpoint/2010/main" val="788752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42894123-DE48-4D5E-A20F-4813BB51C1F2}"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8DD0E1-BB52-4E67-87FF-C5F132A81EE6}" type="slidenum">
              <a:rPr lang="nl-NL" altLang="nl-NL"/>
              <a:pPr>
                <a:defRPr/>
              </a:pPr>
              <a:t>‹nr.›</a:t>
            </a:fld>
            <a:endParaRPr lang="nl-NL" altLang="nl-NL"/>
          </a:p>
        </p:txBody>
      </p:sp>
    </p:spTree>
    <p:extLst>
      <p:ext uri="{BB962C8B-B14F-4D97-AF65-F5344CB8AC3E}">
        <p14:creationId xmlns:p14="http://schemas.microsoft.com/office/powerpoint/2010/main" val="249920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Vertical Title 1"/>
          <p:cNvSpPr>
            <a:spLocks noGrp="1"/>
          </p:cNvSpPr>
          <p:nvPr>
            <p:ph type="title" orient="vert"/>
          </p:nvPr>
        </p:nvSpPr>
        <p:spPr>
          <a:xfrm>
            <a:off x="7583107" y="691599"/>
            <a:ext cx="1825771" cy="5824430"/>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141379" y="691599"/>
            <a:ext cx="5199446" cy="582443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FE745A04-E62F-4AC2-AA64-C1CA93EE88E5}"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1CD24-7B91-44CE-A562-B3783772A78D}" type="slidenum">
              <a:rPr lang="nl-NL" altLang="nl-NL"/>
              <a:pPr>
                <a:defRPr/>
              </a:pPr>
              <a:t>‹nr.›</a:t>
            </a:fld>
            <a:endParaRPr lang="nl-NL" altLang="nl-NL"/>
          </a:p>
        </p:txBody>
      </p:sp>
    </p:spTree>
    <p:extLst>
      <p:ext uri="{BB962C8B-B14F-4D97-AF65-F5344CB8AC3E}">
        <p14:creationId xmlns:p14="http://schemas.microsoft.com/office/powerpoint/2010/main" val="7647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4450" y="687966"/>
            <a:ext cx="7264134" cy="1411944"/>
          </a:xfrm>
        </p:spPr>
        <p:txBody>
          <a:bodyPr/>
          <a:lstStyle/>
          <a:p>
            <a:r>
              <a:rPr lang="nl-NL" smtClean="0"/>
              <a:t>Klik om de stijl te bewerken</a:t>
            </a:r>
            <a:endParaRPr lang="en-US" dirty="0"/>
          </a:p>
        </p:txBody>
      </p:sp>
      <p:sp>
        <p:nvSpPr>
          <p:cNvPr id="3" name="Content Placeholder 2"/>
          <p:cNvSpPr>
            <a:spLocks noGrp="1"/>
          </p:cNvSpPr>
          <p:nvPr>
            <p:ph idx="1"/>
          </p:nvPr>
        </p:nvSpPr>
        <p:spPr>
          <a:xfrm>
            <a:off x="2141378" y="2351899"/>
            <a:ext cx="7267206" cy="416412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8F967E78-CF5A-4697-BF37-51C4BCDCBB19}"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F83D49-5EA3-4B1E-8342-4CD133CEFAE6}" type="slidenum">
              <a:rPr lang="nl-NL" altLang="nl-NL"/>
              <a:pPr>
                <a:defRPr/>
              </a:pPr>
              <a:t>‹nr.›</a:t>
            </a:fld>
            <a:endParaRPr lang="nl-NL" altLang="nl-NL"/>
          </a:p>
        </p:txBody>
      </p:sp>
    </p:spTree>
    <p:extLst>
      <p:ext uri="{BB962C8B-B14F-4D97-AF65-F5344CB8AC3E}">
        <p14:creationId xmlns:p14="http://schemas.microsoft.com/office/powerpoint/2010/main" val="4873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Freeform 11"/>
          <p:cNvSpPr>
            <a:spLocks/>
          </p:cNvSpPr>
          <p:nvPr/>
        </p:nvSpPr>
        <p:spPr bwMode="auto">
          <a:xfrm flipV="1">
            <a:off x="0" y="3490913"/>
            <a:ext cx="1497013" cy="558800"/>
          </a:xfrm>
          <a:custGeom>
            <a:avLst/>
            <a:gdLst>
              <a:gd name="T0" fmla="*/ 2147483646 w 7908"/>
              <a:gd name="T1" fmla="*/ 2147483646 h 10000"/>
              <a:gd name="T2" fmla="*/ 2147483646 w 7908"/>
              <a:gd name="T3" fmla="*/ 1833010517 h 10000"/>
              <a:gd name="T4" fmla="*/ 2147483646 w 7908"/>
              <a:gd name="T5" fmla="*/ 916594220 h 10000"/>
              <a:gd name="T6" fmla="*/ 2147483646 w 7908"/>
              <a:gd name="T7" fmla="*/ 0 h 10000"/>
              <a:gd name="T8" fmla="*/ 2147483646 w 7908"/>
              <a:gd name="T9" fmla="*/ 0 h 10000"/>
              <a:gd name="T10" fmla="*/ 0 w 7908"/>
              <a:gd name="T11" fmla="*/ 604605339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2286820"/>
            <a:ext cx="7267206" cy="1619080"/>
          </a:xfrm>
        </p:spPr>
        <p:txBody>
          <a:bodyPr anchor="b"/>
          <a:lstStyle>
            <a:lvl1pPr algn="l">
              <a:defRPr sz="4409" b="0" cap="none"/>
            </a:lvl1pPr>
          </a:lstStyle>
          <a:p>
            <a:r>
              <a:rPr lang="nl-NL" smtClean="0"/>
              <a:t>Klik om de stijl te bewerken</a:t>
            </a:r>
            <a:endParaRPr lang="en-US" dirty="0"/>
          </a:p>
        </p:txBody>
      </p:sp>
      <p:sp>
        <p:nvSpPr>
          <p:cNvPr id="3" name="Text Placeholder 2"/>
          <p:cNvSpPr>
            <a:spLocks noGrp="1"/>
          </p:cNvSpPr>
          <p:nvPr>
            <p:ph type="body" idx="1"/>
          </p:nvPr>
        </p:nvSpPr>
        <p:spPr>
          <a:xfrm>
            <a:off x="2141378" y="3947830"/>
            <a:ext cx="7267206" cy="948432"/>
          </a:xfrm>
        </p:spPr>
        <p:txBody>
          <a:bodyPr/>
          <a:lstStyle>
            <a:lvl1pPr marL="0" indent="0" algn="l">
              <a:buNone/>
              <a:defRPr sz="2205">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l-NL" smtClean="0"/>
              <a:t>Klik om de modelstijlen te bewerken</a:t>
            </a:r>
          </a:p>
        </p:txBody>
      </p:sp>
      <p:sp>
        <p:nvSpPr>
          <p:cNvPr id="5" name="Date Placeholder 3"/>
          <p:cNvSpPr>
            <a:spLocks noGrp="1"/>
          </p:cNvSpPr>
          <p:nvPr>
            <p:ph type="dt" sz="half" idx="10"/>
          </p:nvPr>
        </p:nvSpPr>
        <p:spPr/>
        <p:txBody>
          <a:bodyPr/>
          <a:lstStyle>
            <a:lvl1pPr>
              <a:defRPr/>
            </a:lvl1pPr>
          </a:lstStyle>
          <a:p>
            <a:pPr>
              <a:defRPr/>
            </a:pPr>
            <a:fld id="{48159A1D-DA2A-47C6-B6FF-37ACCA95B349}" type="datetimeFigureOut">
              <a:rPr lang="en-US"/>
              <a:pPr>
                <a:defRPr/>
              </a:pPr>
              <a:t>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63563" y="3576638"/>
            <a:ext cx="644525" cy="401637"/>
          </a:xfrm>
        </p:spPr>
        <p:txBody>
          <a:bodyPr/>
          <a:lstStyle>
            <a:lvl1pPr>
              <a:defRPr/>
            </a:lvl1pPr>
          </a:lstStyle>
          <a:p>
            <a:pPr>
              <a:defRPr/>
            </a:pPr>
            <a:fld id="{9F8F7C65-A77A-4A41-8630-9A4FE06FACD2}" type="slidenum">
              <a:rPr lang="nl-NL" altLang="nl-NL"/>
              <a:pPr>
                <a:defRPr/>
              </a:pPr>
              <a:t>‹nr.›</a:t>
            </a:fld>
            <a:endParaRPr lang="nl-NL" altLang="nl-NL"/>
          </a:p>
        </p:txBody>
      </p:sp>
    </p:spTree>
    <p:extLst>
      <p:ext uri="{BB962C8B-B14F-4D97-AF65-F5344CB8AC3E}">
        <p14:creationId xmlns:p14="http://schemas.microsoft.com/office/powerpoint/2010/main" val="370546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141379" y="2355323"/>
            <a:ext cx="3525056" cy="415285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84011" y="2355323"/>
            <a:ext cx="3524573" cy="415285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Date Placeholder 4"/>
          <p:cNvSpPr>
            <a:spLocks noGrp="1"/>
          </p:cNvSpPr>
          <p:nvPr>
            <p:ph type="dt" sz="half" idx="10"/>
          </p:nvPr>
        </p:nvSpPr>
        <p:spPr/>
        <p:txBody>
          <a:bodyPr/>
          <a:lstStyle>
            <a:lvl1pPr>
              <a:defRPr/>
            </a:lvl1pPr>
          </a:lstStyle>
          <a:p>
            <a:pPr>
              <a:defRPr/>
            </a:pPr>
            <a:fld id="{D5F02E51-65A1-4520-915A-240842031434}" type="datetimeFigureOut">
              <a:rPr lang="en-US"/>
              <a:pPr>
                <a:defRPr/>
              </a:pPr>
              <a:t>9/3/2018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4F56E-2C67-4F1E-AD32-BD8DA6F9B9A9}" type="slidenum">
              <a:rPr lang="nl-NL" altLang="nl-NL"/>
              <a:pPr>
                <a:defRPr/>
              </a:pPr>
              <a:t>‹nr.›</a:t>
            </a:fld>
            <a:endParaRPr lang="nl-NL" altLang="nl-NL"/>
          </a:p>
        </p:txBody>
      </p:sp>
    </p:spTree>
    <p:extLst>
      <p:ext uri="{BB962C8B-B14F-4D97-AF65-F5344CB8AC3E}">
        <p14:creationId xmlns:p14="http://schemas.microsoft.com/office/powerpoint/2010/main" val="61271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497393" y="2454443"/>
            <a:ext cx="3169042"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smtClean="0"/>
              <a:t>Klik om de modelstijlen te bewerken</a:t>
            </a:r>
          </a:p>
        </p:txBody>
      </p:sp>
      <p:sp>
        <p:nvSpPr>
          <p:cNvPr id="4" name="Content Placeholder 3"/>
          <p:cNvSpPr>
            <a:spLocks noGrp="1"/>
          </p:cNvSpPr>
          <p:nvPr>
            <p:ph sz="half" idx="2"/>
          </p:nvPr>
        </p:nvSpPr>
        <p:spPr>
          <a:xfrm>
            <a:off x="2141378" y="3089666"/>
            <a:ext cx="3525057" cy="34234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35518" y="2450885"/>
            <a:ext cx="3167546"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smtClean="0"/>
              <a:t>Klik om de modelstijlen te bewerken</a:t>
            </a:r>
          </a:p>
        </p:txBody>
      </p:sp>
      <p:sp>
        <p:nvSpPr>
          <p:cNvPr id="6" name="Content Placeholder 5"/>
          <p:cNvSpPr>
            <a:spLocks noGrp="1"/>
          </p:cNvSpPr>
          <p:nvPr>
            <p:ph sz="quarter" idx="4"/>
          </p:nvPr>
        </p:nvSpPr>
        <p:spPr>
          <a:xfrm>
            <a:off x="5880051" y="3086107"/>
            <a:ext cx="3523015" cy="34234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6"/>
          <p:cNvSpPr>
            <a:spLocks noGrp="1"/>
          </p:cNvSpPr>
          <p:nvPr>
            <p:ph type="dt" sz="half" idx="10"/>
          </p:nvPr>
        </p:nvSpPr>
        <p:spPr/>
        <p:txBody>
          <a:bodyPr/>
          <a:lstStyle>
            <a:lvl1pPr>
              <a:defRPr/>
            </a:lvl1pPr>
          </a:lstStyle>
          <a:p>
            <a:pPr>
              <a:defRPr/>
            </a:pPr>
            <a:fld id="{0418FD91-706B-4899-B192-59FFFD2B60FC}" type="datetimeFigureOut">
              <a:rPr lang="en-US"/>
              <a:pPr>
                <a:defRPr/>
              </a:pPr>
              <a:t>9/3/2018</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DD226C1-9080-413A-8738-11EB25852D55}" type="slidenum">
              <a:rPr lang="nl-NL" altLang="nl-NL"/>
              <a:pPr>
                <a:defRPr/>
              </a:pPr>
              <a:t>‹nr.›</a:t>
            </a:fld>
            <a:endParaRPr lang="nl-NL" altLang="nl-NL"/>
          </a:p>
        </p:txBody>
      </p:sp>
    </p:spTree>
    <p:extLst>
      <p:ext uri="{BB962C8B-B14F-4D97-AF65-F5344CB8AC3E}">
        <p14:creationId xmlns:p14="http://schemas.microsoft.com/office/powerpoint/2010/main" val="37924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4448" y="687966"/>
            <a:ext cx="7264135" cy="1411944"/>
          </a:xfrm>
        </p:spPr>
        <p:txBody>
          <a:bodyPr/>
          <a:lstStyle/>
          <a:p>
            <a:r>
              <a:rPr lang="nl-NL" smtClean="0"/>
              <a:t>Klik om de stijl te bewerken</a:t>
            </a:r>
            <a:endParaRPr lang="en-US" dirty="0"/>
          </a:p>
        </p:txBody>
      </p:sp>
      <p:sp>
        <p:nvSpPr>
          <p:cNvPr id="4" name="Date Placeholder 2"/>
          <p:cNvSpPr>
            <a:spLocks noGrp="1"/>
          </p:cNvSpPr>
          <p:nvPr>
            <p:ph type="dt" sz="half" idx="10"/>
          </p:nvPr>
        </p:nvSpPr>
        <p:spPr/>
        <p:txBody>
          <a:bodyPr/>
          <a:lstStyle>
            <a:lvl1pPr>
              <a:defRPr/>
            </a:lvl1pPr>
          </a:lstStyle>
          <a:p>
            <a:pPr>
              <a:defRPr/>
            </a:pPr>
            <a:fld id="{B8773DBE-6049-47AB-883C-E128856FB827}" type="datetimeFigureOut">
              <a:rPr lang="en-US"/>
              <a:pPr>
                <a:defRPr/>
              </a:pPr>
              <a:t>9/3/2018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8008F4A-E3F2-48BF-BCF9-4441F7B43711}" type="slidenum">
              <a:rPr lang="nl-NL" altLang="nl-NL"/>
              <a:pPr>
                <a:defRPr/>
              </a:pPr>
              <a:t>‹nr.›</a:t>
            </a:fld>
            <a:endParaRPr lang="nl-NL" altLang="nl-NL"/>
          </a:p>
        </p:txBody>
      </p:sp>
    </p:spTree>
    <p:extLst>
      <p:ext uri="{BB962C8B-B14F-4D97-AF65-F5344CB8AC3E}">
        <p14:creationId xmlns:p14="http://schemas.microsoft.com/office/powerpoint/2010/main" val="350919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 name="Date Placeholder 1"/>
          <p:cNvSpPr>
            <a:spLocks noGrp="1"/>
          </p:cNvSpPr>
          <p:nvPr>
            <p:ph type="dt" sz="half" idx="10"/>
          </p:nvPr>
        </p:nvSpPr>
        <p:spPr/>
        <p:txBody>
          <a:bodyPr/>
          <a:lstStyle>
            <a:lvl1pPr>
              <a:defRPr/>
            </a:lvl1pPr>
          </a:lstStyle>
          <a:p>
            <a:pPr>
              <a:defRPr/>
            </a:pPr>
            <a:fld id="{04B7AB12-414D-4A64-B4C5-9ECB797BABD8}" type="datetimeFigureOut">
              <a:rPr lang="en-US"/>
              <a:pPr>
                <a:defRPr/>
              </a:pPr>
              <a:t>9/3/2018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99F184F-231A-4DD0-B2FF-A5F5A91983C5}" type="slidenum">
              <a:rPr lang="nl-NL" altLang="nl-NL"/>
              <a:pPr>
                <a:defRPr/>
              </a:pPr>
              <a:t>‹nr.›</a:t>
            </a:fld>
            <a:endParaRPr lang="nl-NL" altLang="nl-NL"/>
          </a:p>
        </p:txBody>
      </p:sp>
    </p:spTree>
    <p:extLst>
      <p:ext uri="{BB962C8B-B14F-4D97-AF65-F5344CB8AC3E}">
        <p14:creationId xmlns:p14="http://schemas.microsoft.com/office/powerpoint/2010/main" val="223411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78422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491730"/>
            <a:ext cx="2898934" cy="1076203"/>
          </a:xfrm>
        </p:spPr>
        <p:txBody>
          <a:bodyPr anchor="b"/>
          <a:lstStyle>
            <a:lvl1pPr algn="l">
              <a:defRPr sz="2205" b="0"/>
            </a:lvl1pPr>
          </a:lstStyle>
          <a:p>
            <a:r>
              <a:rPr lang="nl-NL" smtClean="0"/>
              <a:t>Klik om de stijl te bewerken</a:t>
            </a:r>
            <a:endParaRPr lang="en-US" dirty="0"/>
          </a:p>
        </p:txBody>
      </p:sp>
      <p:sp>
        <p:nvSpPr>
          <p:cNvPr id="3" name="Content Placeholder 2"/>
          <p:cNvSpPr>
            <a:spLocks noGrp="1"/>
          </p:cNvSpPr>
          <p:nvPr>
            <p:ph idx="1"/>
          </p:nvPr>
        </p:nvSpPr>
        <p:spPr>
          <a:xfrm>
            <a:off x="5229373" y="491731"/>
            <a:ext cx="4179211" cy="5968994"/>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141378" y="1762175"/>
            <a:ext cx="2898934" cy="469854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F0A5619B-9413-4E42-92DB-C24B835C2046}" type="datetimeFigureOut">
              <a:rPr lang="en-US"/>
              <a:pPr>
                <a:defRPr/>
              </a:pPr>
              <a:t>9/3/2018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D484353-F874-4997-AE7A-1F808859316B}" type="slidenum">
              <a:rPr lang="nl-NL" altLang="nl-NL"/>
              <a:pPr>
                <a:defRPr/>
              </a:pPr>
              <a:t>‹nr.›</a:t>
            </a:fld>
            <a:endParaRPr lang="nl-NL" altLang="nl-NL"/>
          </a:p>
        </p:txBody>
      </p:sp>
    </p:spTree>
    <p:extLst>
      <p:ext uri="{BB962C8B-B14F-4D97-AF65-F5344CB8AC3E}">
        <p14:creationId xmlns:p14="http://schemas.microsoft.com/office/powerpoint/2010/main" val="33021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Freeform 11"/>
          <p:cNvSpPr>
            <a:spLocks/>
          </p:cNvSpPr>
          <p:nvPr/>
        </p:nvSpPr>
        <p:spPr bwMode="auto">
          <a:xfrm flipV="1">
            <a:off x="0" y="5413375"/>
            <a:ext cx="1497013" cy="560388"/>
          </a:xfrm>
          <a:custGeom>
            <a:avLst/>
            <a:gdLst>
              <a:gd name="T0" fmla="*/ 2147483646 w 7908"/>
              <a:gd name="T1" fmla="*/ 2147483646 h 10000"/>
              <a:gd name="T2" fmla="*/ 2147483646 w 7908"/>
              <a:gd name="T3" fmla="*/ 1853963563 h 10000"/>
              <a:gd name="T4" fmla="*/ 2147483646 w 7908"/>
              <a:gd name="T5" fmla="*/ 927068137 h 10000"/>
              <a:gd name="T6" fmla="*/ 2147483646 w 7908"/>
              <a:gd name="T7" fmla="*/ 0 h 10000"/>
              <a:gd name="T8" fmla="*/ 2147483646 w 7908"/>
              <a:gd name="T9" fmla="*/ 0 h 10000"/>
              <a:gd name="T10" fmla="*/ 0 w 7908"/>
              <a:gd name="T11" fmla="*/ 611359660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le 1"/>
          <p:cNvSpPr>
            <a:spLocks noGrp="1"/>
          </p:cNvSpPr>
          <p:nvPr>
            <p:ph type="title"/>
          </p:nvPr>
        </p:nvSpPr>
        <p:spPr>
          <a:xfrm>
            <a:off x="2141378" y="5291772"/>
            <a:ext cx="7267206" cy="624724"/>
          </a:xfrm>
        </p:spPr>
        <p:txBody>
          <a:bodyPr anchor="b"/>
          <a:lstStyle>
            <a:lvl1pPr algn="l">
              <a:defRPr sz="2646"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141378" y="699931"/>
            <a:ext cx="7267206" cy="4249391"/>
          </a:xfrm>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2141378" y="5916496"/>
            <a:ext cx="7267206" cy="544226"/>
          </a:xfrm>
        </p:spPr>
        <p:txBody>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l-NL" smtClean="0"/>
              <a:t>Klik om de modelstijlen te bewerken</a:t>
            </a:r>
          </a:p>
        </p:txBody>
      </p:sp>
      <p:sp>
        <p:nvSpPr>
          <p:cNvPr id="6" name="Date Placeholder 4"/>
          <p:cNvSpPr>
            <a:spLocks noGrp="1"/>
          </p:cNvSpPr>
          <p:nvPr>
            <p:ph type="dt" sz="half" idx="10"/>
          </p:nvPr>
        </p:nvSpPr>
        <p:spPr/>
        <p:txBody>
          <a:bodyPr/>
          <a:lstStyle>
            <a:lvl1pPr>
              <a:defRPr/>
            </a:lvl1pPr>
          </a:lstStyle>
          <a:p>
            <a:pPr>
              <a:defRPr/>
            </a:pPr>
            <a:fld id="{A205FBE0-A2D2-4AA7-8387-B743DF86CC9B}" type="datetimeFigureOut">
              <a:rPr lang="en-US"/>
              <a:pPr>
                <a:defRPr/>
              </a:pPr>
              <a:t>9/3/2018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63563" y="5492750"/>
            <a:ext cx="644525" cy="403225"/>
          </a:xfrm>
        </p:spPr>
        <p:txBody>
          <a:bodyPr/>
          <a:lstStyle>
            <a:lvl1pPr>
              <a:defRPr/>
            </a:lvl1pPr>
          </a:lstStyle>
          <a:p>
            <a:pPr>
              <a:defRPr/>
            </a:pPr>
            <a:fld id="{4962A604-D691-4FFB-93A6-278AF4C71C75}" type="slidenum">
              <a:rPr lang="nl-NL" altLang="nl-NL"/>
              <a:pPr>
                <a:defRPr/>
              </a:pPr>
              <a:t>‹nr.›</a:t>
            </a:fld>
            <a:endParaRPr lang="nl-NL" altLang="nl-NL"/>
          </a:p>
        </p:txBody>
      </p:sp>
    </p:spTree>
    <p:extLst>
      <p:ext uri="{BB962C8B-B14F-4D97-AF65-F5344CB8AC3E}">
        <p14:creationId xmlns:p14="http://schemas.microsoft.com/office/powerpoint/2010/main" val="272715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52413"/>
            <a:ext cx="2184400" cy="7316787"/>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1027" name="Group 48"/>
          <p:cNvGrpSpPr>
            <a:grpSpLocks/>
          </p:cNvGrpSpPr>
          <p:nvPr/>
        </p:nvGrpSpPr>
        <p:grpSpPr bwMode="auto">
          <a:xfrm>
            <a:off x="22225" y="0"/>
            <a:ext cx="2152650" cy="7554913"/>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62" name="Rectangle 61"/>
          <p:cNvSpPr/>
          <p:nvPr/>
        </p:nvSpPr>
        <p:spPr>
          <a:xfrm>
            <a:off x="0" y="0"/>
            <a:ext cx="201613" cy="7559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144713" y="687388"/>
            <a:ext cx="72644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stijl te bewerken</a:t>
            </a:r>
            <a:endParaRPr lang="en-US" altLang="nl-NL" smtClean="0"/>
          </a:p>
        </p:txBody>
      </p:sp>
      <p:sp>
        <p:nvSpPr>
          <p:cNvPr id="1030" name="Text Placeholder 2"/>
          <p:cNvSpPr>
            <a:spLocks noGrp="1"/>
          </p:cNvSpPr>
          <p:nvPr>
            <p:ph type="body" idx="1"/>
          </p:nvPr>
        </p:nvSpPr>
        <p:spPr bwMode="auto">
          <a:xfrm>
            <a:off x="2141538" y="2352675"/>
            <a:ext cx="7267575"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
        <p:nvSpPr>
          <p:cNvPr id="4" name="Date Placeholder 3"/>
          <p:cNvSpPr>
            <a:spLocks noGrp="1"/>
          </p:cNvSpPr>
          <p:nvPr>
            <p:ph type="dt" sz="half" idx="2"/>
          </p:nvPr>
        </p:nvSpPr>
        <p:spPr>
          <a:xfrm>
            <a:off x="8567738" y="6762750"/>
            <a:ext cx="846137" cy="407988"/>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fld id="{AA50CE3B-583C-460B-B905-3B1FC7778F2C}" type="datetimeFigureOut">
              <a:rPr lang="en-US"/>
              <a:pPr>
                <a:defRPr/>
              </a:pPr>
              <a:t>9/3/2018</a:t>
            </a:fld>
            <a:endParaRPr lang="en-US"/>
          </a:p>
        </p:txBody>
      </p:sp>
      <p:sp>
        <p:nvSpPr>
          <p:cNvPr id="5" name="Footer Placeholder 4"/>
          <p:cNvSpPr>
            <a:spLocks noGrp="1"/>
          </p:cNvSpPr>
          <p:nvPr>
            <p:ph type="ftr" sz="quarter" idx="3"/>
          </p:nvPr>
        </p:nvSpPr>
        <p:spPr>
          <a:xfrm>
            <a:off x="2141538" y="6764338"/>
            <a:ext cx="6302375" cy="401637"/>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63563" y="868363"/>
            <a:ext cx="644525" cy="403225"/>
          </a:xfrm>
          <a:prstGeom prst="rect">
            <a:avLst/>
          </a:prstGeom>
        </p:spPr>
        <p:txBody>
          <a:bodyPr vert="horz" lIns="91440" tIns="45720" rIns="91440" bIns="45720" rtlCol="0" anchor="ctr"/>
          <a:lstStyle>
            <a:lvl1pPr algn="r">
              <a:defRPr sz="2205">
                <a:solidFill>
                  <a:srgbClr val="FEFFFF"/>
                </a:solidFill>
              </a:defRPr>
            </a:lvl1pPr>
          </a:lstStyle>
          <a:p>
            <a:pPr>
              <a:defRPr/>
            </a:pPr>
            <a:fld id="{AD278B12-37A8-401D-9393-B529562CA7B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Lst>
  <p:txStyles>
    <p:titleStyle>
      <a:lvl1pPr algn="l" defTabSz="503238" rtl="0" eaLnBrk="0" fontAlgn="base" hangingPunct="0">
        <a:spcBef>
          <a:spcPct val="0"/>
        </a:spcBef>
        <a:spcAft>
          <a:spcPct val="0"/>
        </a:spcAft>
        <a:defRPr sz="3900" kern="1200">
          <a:solidFill>
            <a:srgbClr val="262626"/>
          </a:solidFill>
          <a:latin typeface="+mj-lt"/>
          <a:ea typeface="+mj-ea"/>
          <a:cs typeface="+mj-cs"/>
        </a:defRPr>
      </a:lvl1pPr>
      <a:lvl2pPr algn="l" defTabSz="503238" rtl="0" eaLnBrk="0" fontAlgn="base" hangingPunct="0">
        <a:spcBef>
          <a:spcPct val="0"/>
        </a:spcBef>
        <a:spcAft>
          <a:spcPct val="0"/>
        </a:spcAft>
        <a:defRPr sz="3900">
          <a:solidFill>
            <a:srgbClr val="262626"/>
          </a:solidFill>
          <a:latin typeface="Century Gothic" panose="020B0502020202020204" pitchFamily="34" charset="0"/>
        </a:defRPr>
      </a:lvl2pPr>
      <a:lvl3pPr algn="l" defTabSz="503238" rtl="0" eaLnBrk="0" fontAlgn="base" hangingPunct="0">
        <a:spcBef>
          <a:spcPct val="0"/>
        </a:spcBef>
        <a:spcAft>
          <a:spcPct val="0"/>
        </a:spcAft>
        <a:defRPr sz="3900">
          <a:solidFill>
            <a:srgbClr val="262626"/>
          </a:solidFill>
          <a:latin typeface="Century Gothic" panose="020B0502020202020204" pitchFamily="34" charset="0"/>
        </a:defRPr>
      </a:lvl3pPr>
      <a:lvl4pPr algn="l" defTabSz="503238" rtl="0" eaLnBrk="0" fontAlgn="base" hangingPunct="0">
        <a:spcBef>
          <a:spcPct val="0"/>
        </a:spcBef>
        <a:spcAft>
          <a:spcPct val="0"/>
        </a:spcAft>
        <a:defRPr sz="3900">
          <a:solidFill>
            <a:srgbClr val="262626"/>
          </a:solidFill>
          <a:latin typeface="Century Gothic" panose="020B0502020202020204" pitchFamily="34" charset="0"/>
        </a:defRPr>
      </a:lvl4pPr>
      <a:lvl5pPr algn="l" defTabSz="503238" rtl="0" eaLnBrk="0" fontAlgn="base" hangingPunct="0">
        <a:spcBef>
          <a:spcPct val="0"/>
        </a:spcBef>
        <a:spcAft>
          <a:spcPct val="0"/>
        </a:spcAft>
        <a:defRPr sz="39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825" indent="-377825" algn="l" defTabSz="503238" rtl="0" eaLnBrk="0" fontAlgn="base" hangingPunct="0">
        <a:spcBef>
          <a:spcPts val="1100"/>
        </a:spcBef>
        <a:spcAft>
          <a:spcPct val="0"/>
        </a:spcAft>
        <a:buClr>
          <a:schemeClr val="accent1"/>
        </a:buClr>
        <a:buFont typeface="Wingdings 3" panose="05040102010807070707" pitchFamily="18" charset="2"/>
        <a:buChar char=""/>
        <a:defRPr sz="1900" kern="1200">
          <a:solidFill>
            <a:srgbClr val="404040"/>
          </a:solidFill>
          <a:latin typeface="+mn-lt"/>
          <a:ea typeface="+mn-ea"/>
          <a:cs typeface="+mn-cs"/>
        </a:defRPr>
      </a:lvl1pPr>
      <a:lvl2pPr marL="817563" indent="-314325" algn="l" defTabSz="503238" rtl="0" eaLnBrk="0" fontAlgn="base" hangingPunct="0">
        <a:spcBef>
          <a:spcPts val="1100"/>
        </a:spcBef>
        <a:spcAft>
          <a:spcPct val="0"/>
        </a:spcAft>
        <a:buClr>
          <a:schemeClr val="accent1"/>
        </a:buClr>
        <a:buFont typeface="Wingdings 3" panose="05040102010807070707" pitchFamily="18" charset="2"/>
        <a:buChar char=""/>
        <a:defRPr sz="1700" kern="1200">
          <a:solidFill>
            <a:srgbClr val="404040"/>
          </a:solidFill>
          <a:latin typeface="+mn-lt"/>
          <a:ea typeface="+mn-ea"/>
          <a:cs typeface="+mn-cs"/>
        </a:defRPr>
      </a:lvl2pPr>
      <a:lvl3pPr marL="1258888" indent="-250825" algn="l" defTabSz="503238" rtl="0" eaLnBrk="0" fontAlgn="base" hangingPunct="0">
        <a:spcBef>
          <a:spcPts val="1100"/>
        </a:spcBef>
        <a:spcAft>
          <a:spcPct val="0"/>
        </a:spcAft>
        <a:buClr>
          <a:schemeClr val="accent1"/>
        </a:buClr>
        <a:buFont typeface="Wingdings 3" panose="05040102010807070707" pitchFamily="18" charset="2"/>
        <a:buChar char=""/>
        <a:defRPr sz="1500" kern="1200">
          <a:solidFill>
            <a:srgbClr val="404040"/>
          </a:solidFill>
          <a:latin typeface="+mn-lt"/>
          <a:ea typeface="+mn-ea"/>
          <a:cs typeface="+mn-cs"/>
        </a:defRPr>
      </a:lvl3pPr>
      <a:lvl4pPr marL="1763713"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4pPr>
      <a:lvl5pPr marL="2266950"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jm57XMhpzdAhVCJlAKHedHDv4QjRx6BAgBEAU&amp;url=https://www.vhg.org/actueel-agenda/nieuwsoverzicht/kaart-bloemmodel-de-levende-tuin-online&amp;psig=AOvVaw07Cek5kvmAm27_FnFHecQJ&amp;ust=153596733233394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Afbeelding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347788"/>
            <a:ext cx="10080625"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
          <p:cNvSpPr txBox="1">
            <a:spLocks noChangeArrowheads="1"/>
          </p:cNvSpPr>
          <p:nvPr/>
        </p:nvSpPr>
        <p:spPr bwMode="auto">
          <a:xfrm>
            <a:off x="503238" y="601663"/>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400" dirty="0">
                <a:solidFill>
                  <a:srgbClr val="000000"/>
                </a:solidFill>
              </a:rPr>
              <a:t>IBS: De levende tuin </a:t>
            </a:r>
            <a:r>
              <a:rPr lang="nl-NL" altLang="nl-NL" sz="4400" dirty="0" smtClean="0">
                <a:solidFill>
                  <a:srgbClr val="000000"/>
                </a:solidFill>
              </a:rPr>
              <a:t>(DLT)  </a:t>
            </a:r>
            <a:endParaRPr lang="nl-NL" altLang="nl-NL" sz="4400" dirty="0">
              <a:solidFill>
                <a:srgbClr val="000000"/>
              </a:solidFill>
            </a:endParaRPr>
          </a:p>
        </p:txBody>
      </p:sp>
      <p:sp>
        <p:nvSpPr>
          <p:cNvPr id="19460" name="Text Box 2"/>
          <p:cNvSpPr txBox="1">
            <a:spLocks noChangeArrowheads="1"/>
          </p:cNvSpPr>
          <p:nvPr/>
        </p:nvSpPr>
        <p:spPr bwMode="auto">
          <a:xfrm>
            <a:off x="809625" y="2735263"/>
            <a:ext cx="9072563"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2296" name="Text Box 7"/>
          <p:cNvSpPr txBox="1">
            <a:spLocks noChangeArrowheads="1"/>
          </p:cNvSpPr>
          <p:nvPr/>
        </p:nvSpPr>
        <p:spPr bwMode="auto">
          <a:xfrm>
            <a:off x="1052513" y="3059113"/>
            <a:ext cx="7974012"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algn="ct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Maak een paradijs voor</a:t>
            </a:r>
          </a:p>
          <a:p>
            <a:pPr algn="ct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mens en dier!</a:t>
            </a:r>
          </a:p>
        </p:txBody>
      </p:sp>
      <p:pic>
        <p:nvPicPr>
          <p:cNvPr id="9" name="Afbeelding 8"/>
          <p:cNvPicPr>
            <a:picLocks noChangeAspect="1"/>
          </p:cNvPicPr>
          <p:nvPr/>
        </p:nvPicPr>
        <p:blipFill>
          <a:blip r:embed="rId5"/>
          <a:stretch>
            <a:fillRect/>
          </a:stretch>
        </p:blipFill>
        <p:spPr>
          <a:xfrm>
            <a:off x="0" y="4682114"/>
            <a:ext cx="2883658" cy="2877561"/>
          </a:xfrm>
          <a:prstGeom prst="rect">
            <a:avLst/>
          </a:prstGeom>
        </p:spPr>
      </p:pic>
      <p:pic>
        <p:nvPicPr>
          <p:cNvPr id="10" name="Afbeelding 9"/>
          <p:cNvPicPr>
            <a:picLocks noChangeAspect="1"/>
          </p:cNvPicPr>
          <p:nvPr/>
        </p:nvPicPr>
        <p:blipFill>
          <a:blip r:embed="rId6"/>
          <a:stretch>
            <a:fillRect/>
          </a:stretch>
        </p:blipFill>
        <p:spPr>
          <a:xfrm>
            <a:off x="3024088" y="6156101"/>
            <a:ext cx="1525428" cy="1323532"/>
          </a:xfrm>
          <a:prstGeom prst="rect">
            <a:avLst/>
          </a:prstGeom>
          <a:solidFill>
            <a:schemeClr val="bg1"/>
          </a:solidFill>
        </p:spPr>
      </p:pic>
      <p:pic>
        <p:nvPicPr>
          <p:cNvPr id="11" name="Afbeelding 10"/>
          <p:cNvPicPr>
            <a:picLocks noChangeAspect="1"/>
          </p:cNvPicPr>
          <p:nvPr/>
        </p:nvPicPr>
        <p:blipFill>
          <a:blip r:embed="rId7"/>
          <a:stretch>
            <a:fillRect/>
          </a:stretch>
        </p:blipFill>
        <p:spPr>
          <a:xfrm>
            <a:off x="4708940" y="6913390"/>
            <a:ext cx="1585097" cy="53039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625147" y="148653"/>
            <a:ext cx="4897114"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400" dirty="0">
                <a:solidFill>
                  <a:srgbClr val="000000"/>
                </a:solidFill>
              </a:rPr>
              <a:t>Score van een </a:t>
            </a:r>
            <a:r>
              <a:rPr lang="nl-NL" altLang="nl-NL" sz="4400" dirty="0" smtClean="0">
                <a:solidFill>
                  <a:srgbClr val="000000"/>
                </a:solidFill>
              </a:rPr>
              <a:t>tuin</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532" y="1619597"/>
            <a:ext cx="5003973" cy="5003973"/>
          </a:xfrm>
          <a:prstGeom prst="rect">
            <a:avLst/>
          </a:prstGeom>
        </p:spPr>
      </p:pic>
      <p:sp>
        <p:nvSpPr>
          <p:cNvPr id="6" name="Text Box 1"/>
          <p:cNvSpPr txBox="1">
            <a:spLocks noChangeArrowheads="1"/>
          </p:cNvSpPr>
          <p:nvPr/>
        </p:nvSpPr>
        <p:spPr bwMode="auto">
          <a:xfrm>
            <a:off x="3168104" y="755997"/>
            <a:ext cx="4032448"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400" dirty="0" smtClean="0">
                <a:solidFill>
                  <a:srgbClr val="000000"/>
                </a:solidFill>
              </a:rPr>
              <a:t>het bloemlabel</a:t>
            </a:r>
            <a:endParaRPr lang="nl-NL" altLang="nl-NL" sz="4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de levende tu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159992" y="559656"/>
            <a:ext cx="6610226" cy="6641244"/>
          </a:xfrm>
          <a:prstGeom prst="rect">
            <a:avLst/>
          </a:prstGeom>
          <a:noFill/>
          <a:ln>
            <a:noFill/>
          </a:ln>
        </p:spPr>
      </p:pic>
    </p:spTree>
    <p:extLst>
      <p:ext uri="{BB962C8B-B14F-4D97-AF65-F5344CB8AC3E}">
        <p14:creationId xmlns:p14="http://schemas.microsoft.com/office/powerpoint/2010/main" val="39594398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3"/>
          <a:stretch>
            <a:fillRect/>
          </a:stretch>
        </p:blipFill>
        <p:spPr>
          <a:xfrm>
            <a:off x="359792" y="467469"/>
            <a:ext cx="9396024" cy="6606438"/>
          </a:xfrm>
          <a:prstGeom prst="rect">
            <a:avLst/>
          </a:prstGeom>
        </p:spPr>
      </p:pic>
    </p:spTree>
    <p:extLst>
      <p:ext uri="{BB962C8B-B14F-4D97-AF65-F5344CB8AC3E}">
        <p14:creationId xmlns:p14="http://schemas.microsoft.com/office/powerpoint/2010/main" val="1846418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a:blip r:embed="rId3"/>
          <a:stretch>
            <a:fillRect/>
          </a:stretch>
        </p:blipFill>
        <p:spPr>
          <a:xfrm>
            <a:off x="215776" y="323453"/>
            <a:ext cx="9758018" cy="6735693"/>
          </a:xfrm>
          <a:prstGeom prst="rect">
            <a:avLst/>
          </a:prstGeom>
        </p:spPr>
      </p:pic>
    </p:spTree>
    <p:extLst>
      <p:ext uri="{BB962C8B-B14F-4D97-AF65-F5344CB8AC3E}">
        <p14:creationId xmlns:p14="http://schemas.microsoft.com/office/powerpoint/2010/main" val="15208970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3946" y="179437"/>
            <a:ext cx="8136904" cy="720080"/>
          </a:xfrm>
        </p:spPr>
        <p:txBody>
          <a:bodyPr/>
          <a:lstStyle/>
          <a:p>
            <a:r>
              <a:rPr lang="nl-NL" dirty="0" smtClean="0">
                <a:latin typeface="Arial" panose="020B0604020202020204" pitchFamily="34" charset="0"/>
                <a:cs typeface="Arial" panose="020B0604020202020204" pitchFamily="34" charset="0"/>
              </a:rPr>
              <a:t>Hoe verkoop je </a:t>
            </a:r>
            <a:r>
              <a:rPr lang="nl-NL" dirty="0" smtClean="0">
                <a:latin typeface="Arial" panose="020B0604020202020204" pitchFamily="34" charset="0"/>
                <a:cs typeface="Arial" panose="020B0604020202020204" pitchFamily="34" charset="0"/>
              </a:rPr>
              <a:t>De </a:t>
            </a:r>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evende </a:t>
            </a:r>
            <a:r>
              <a:rPr lang="nl-NL" dirty="0">
                <a:latin typeface="Arial" panose="020B0604020202020204" pitchFamily="34" charset="0"/>
                <a:cs typeface="Arial" panose="020B0604020202020204" pitchFamily="34" charset="0"/>
              </a:rPr>
              <a:t>T</a:t>
            </a:r>
            <a:r>
              <a:rPr lang="nl-NL" dirty="0" smtClean="0">
                <a:latin typeface="Arial" panose="020B0604020202020204" pitchFamily="34" charset="0"/>
                <a:cs typeface="Arial" panose="020B0604020202020204" pitchFamily="34" charset="0"/>
              </a:rPr>
              <a:t>uin</a:t>
            </a:r>
            <a:r>
              <a:rPr lang="nl-NL" dirty="0" smtClean="0">
                <a:latin typeface="Arial" panose="020B0604020202020204" pitchFamily="34" charset="0"/>
                <a:cs typeface="Arial" panose="020B0604020202020204" pitchFamily="34" charset="0"/>
              </a:rPr>
              <a:t>?</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1367904" y="1547589"/>
            <a:ext cx="7608632" cy="4608399"/>
          </a:xfrm>
        </p:spPr>
        <p:txBody>
          <a:bodyPr/>
          <a:lstStyle/>
          <a:p>
            <a:r>
              <a:rPr lang="nl-NL" sz="2200" dirty="0">
                <a:latin typeface="Arial" panose="020B0604020202020204" pitchFamily="34" charset="0"/>
                <a:cs typeface="Arial" panose="020B0604020202020204" pitchFamily="34" charset="0"/>
              </a:rPr>
              <a:t>Wie is de klant?</a:t>
            </a:r>
          </a:p>
          <a:p>
            <a:r>
              <a:rPr lang="nl-NL" sz="2200" dirty="0">
                <a:latin typeface="Arial" panose="020B0604020202020204" pitchFamily="34" charset="0"/>
                <a:cs typeface="Arial" panose="020B0604020202020204" pitchFamily="34" charset="0"/>
              </a:rPr>
              <a:t>Wat is zijn probleem?</a:t>
            </a:r>
          </a:p>
          <a:p>
            <a:r>
              <a:rPr lang="nl-NL" sz="2200" dirty="0">
                <a:latin typeface="Arial" panose="020B0604020202020204" pitchFamily="34" charset="0"/>
                <a:cs typeface="Arial" panose="020B0604020202020204" pitchFamily="34" charset="0"/>
              </a:rPr>
              <a:t>Wie zijn onze partners?</a:t>
            </a:r>
          </a:p>
          <a:p>
            <a:r>
              <a:rPr lang="nl-NL" sz="2200" dirty="0">
                <a:latin typeface="Arial" panose="020B0604020202020204" pitchFamily="34" charset="0"/>
                <a:cs typeface="Arial" panose="020B0604020202020204" pitchFamily="34" charset="0"/>
              </a:rPr>
              <a:t>Wat is ons product?</a:t>
            </a:r>
          </a:p>
        </p:txBody>
      </p:sp>
      <p:pic>
        <p:nvPicPr>
          <p:cNvPr id="4" name="Afbeelding 3"/>
          <p:cNvPicPr>
            <a:picLocks noChangeAspect="1"/>
          </p:cNvPicPr>
          <p:nvPr/>
        </p:nvPicPr>
        <p:blipFill>
          <a:blip r:embed="rId2"/>
          <a:stretch>
            <a:fillRect/>
          </a:stretch>
        </p:blipFill>
        <p:spPr>
          <a:xfrm>
            <a:off x="5172220" y="1334799"/>
            <a:ext cx="4154107" cy="4856899"/>
          </a:xfrm>
          <a:prstGeom prst="rect">
            <a:avLst/>
          </a:prstGeom>
        </p:spPr>
      </p:pic>
    </p:spTree>
    <p:extLst>
      <p:ext uri="{BB962C8B-B14F-4D97-AF65-F5344CB8AC3E}">
        <p14:creationId xmlns:p14="http://schemas.microsoft.com/office/powerpoint/2010/main" val="226593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00953" y="897958"/>
            <a:ext cx="9105725" cy="6052105"/>
          </a:xfrm>
          <a:prstGeom prst="rect">
            <a:avLst/>
          </a:prstGeom>
        </p:spPr>
      </p:pic>
      <p:sp>
        <p:nvSpPr>
          <p:cNvPr id="4" name="Titel 3"/>
          <p:cNvSpPr>
            <a:spLocks noGrp="1"/>
          </p:cNvSpPr>
          <p:nvPr>
            <p:ph type="title"/>
          </p:nvPr>
        </p:nvSpPr>
        <p:spPr>
          <a:xfrm>
            <a:off x="1583928" y="248327"/>
            <a:ext cx="7264134" cy="649631"/>
          </a:xfrm>
        </p:spPr>
        <p:txBody>
          <a:bodyPr/>
          <a:lstStyle/>
          <a:p>
            <a:r>
              <a:rPr lang="nl-NL" sz="4000" dirty="0">
                <a:latin typeface="Arial" panose="020B0604020202020204" pitchFamily="34" charset="0"/>
                <a:cs typeface="Arial" panose="020B0604020202020204" pitchFamily="34" charset="0"/>
              </a:rPr>
              <a:t>De levende tuin</a:t>
            </a:r>
          </a:p>
        </p:txBody>
      </p:sp>
      <p:sp>
        <p:nvSpPr>
          <p:cNvPr id="5" name="Tijdelijke aanduiding voor inhoud 4"/>
          <p:cNvSpPr>
            <a:spLocks noGrp="1"/>
          </p:cNvSpPr>
          <p:nvPr>
            <p:ph idx="1"/>
          </p:nvPr>
        </p:nvSpPr>
        <p:spPr>
          <a:xfrm>
            <a:off x="1007864" y="1974582"/>
            <a:ext cx="3547006" cy="648071"/>
          </a:xfrm>
        </p:spPr>
        <p:txBody>
          <a:bodyPr/>
          <a:lstStyle/>
          <a:p>
            <a:pPr marL="0" indent="0">
              <a:buNone/>
            </a:pPr>
            <a:r>
              <a:rPr lang="nl-NL" sz="4000" b="1" dirty="0" smtClean="0">
                <a:solidFill>
                  <a:schemeClr val="bg1"/>
                </a:solidFill>
                <a:latin typeface="Arial" panose="020B0604020202020204" pitchFamily="34" charset="0"/>
                <a:cs typeface="Arial" panose="020B0604020202020204" pitchFamily="34" charset="0"/>
              </a:rPr>
              <a:t>Keuzedeel . . </a:t>
            </a:r>
            <a:endParaRPr lang="nl-NL" sz="4000" b="1" dirty="0">
              <a:latin typeface="Arial" panose="020B0604020202020204" pitchFamily="34" charset="0"/>
              <a:cs typeface="Arial" panose="020B0604020202020204" pitchFamily="34" charset="0"/>
            </a:endParaRPr>
          </a:p>
          <a:p>
            <a:endParaRPr lang="nl-NL" sz="2800" dirty="0"/>
          </a:p>
        </p:txBody>
      </p:sp>
      <p:sp>
        <p:nvSpPr>
          <p:cNvPr id="7" name="Tijdelijke aanduiding voor inhoud 4"/>
          <p:cNvSpPr txBox="1">
            <a:spLocks/>
          </p:cNvSpPr>
          <p:nvPr/>
        </p:nvSpPr>
        <p:spPr bwMode="auto">
          <a:xfrm>
            <a:off x="719832" y="4787949"/>
            <a:ext cx="9020700" cy="9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77825" indent="-377825" algn="l" defTabSz="503238" rtl="0" eaLnBrk="0" fontAlgn="base" hangingPunct="0">
              <a:spcBef>
                <a:spcPts val="1100"/>
              </a:spcBef>
              <a:spcAft>
                <a:spcPct val="0"/>
              </a:spcAft>
              <a:buClr>
                <a:schemeClr val="accent1"/>
              </a:buClr>
              <a:buFont typeface="Wingdings 3" panose="05040102010807070707" pitchFamily="18" charset="2"/>
              <a:buChar char=""/>
              <a:defRPr sz="1900" kern="1200">
                <a:solidFill>
                  <a:srgbClr val="404040"/>
                </a:solidFill>
                <a:latin typeface="+mn-lt"/>
                <a:ea typeface="+mn-ea"/>
                <a:cs typeface="+mn-cs"/>
              </a:defRPr>
            </a:lvl1pPr>
            <a:lvl2pPr marL="817563" indent="-314325" algn="l" defTabSz="503238" rtl="0" eaLnBrk="0" fontAlgn="base" hangingPunct="0">
              <a:spcBef>
                <a:spcPts val="1100"/>
              </a:spcBef>
              <a:spcAft>
                <a:spcPct val="0"/>
              </a:spcAft>
              <a:buClr>
                <a:schemeClr val="accent1"/>
              </a:buClr>
              <a:buFont typeface="Wingdings 3" panose="05040102010807070707" pitchFamily="18" charset="2"/>
              <a:buChar char=""/>
              <a:defRPr sz="1700" kern="1200">
                <a:solidFill>
                  <a:srgbClr val="404040"/>
                </a:solidFill>
                <a:latin typeface="+mn-lt"/>
                <a:ea typeface="+mn-ea"/>
                <a:cs typeface="+mn-cs"/>
              </a:defRPr>
            </a:lvl2pPr>
            <a:lvl3pPr marL="1258888" indent="-250825" algn="l" defTabSz="503238" rtl="0" eaLnBrk="0" fontAlgn="base" hangingPunct="0">
              <a:spcBef>
                <a:spcPts val="1100"/>
              </a:spcBef>
              <a:spcAft>
                <a:spcPct val="0"/>
              </a:spcAft>
              <a:buClr>
                <a:schemeClr val="accent1"/>
              </a:buClr>
              <a:buFont typeface="Wingdings 3" panose="05040102010807070707" pitchFamily="18" charset="2"/>
              <a:buChar char=""/>
              <a:defRPr sz="1500" kern="1200">
                <a:solidFill>
                  <a:srgbClr val="404040"/>
                </a:solidFill>
                <a:latin typeface="+mn-lt"/>
                <a:ea typeface="+mn-ea"/>
                <a:cs typeface="+mn-cs"/>
              </a:defRPr>
            </a:lvl3pPr>
            <a:lvl4pPr marL="1763713"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4pPr>
            <a:lvl5pPr marL="2266950"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nl-NL" sz="4000" b="1" dirty="0" smtClean="0">
                <a:solidFill>
                  <a:schemeClr val="bg1"/>
                </a:solidFill>
                <a:latin typeface="Arial" panose="020B0604020202020204" pitchFamily="34" charset="0"/>
                <a:cs typeface="Arial" panose="020B0604020202020204" pitchFamily="34" charset="0"/>
              </a:rPr>
              <a:t>. . of gangbare manier van werken?</a:t>
            </a:r>
          </a:p>
          <a:p>
            <a:endParaRPr lang="nl-NL" sz="2800" b="1" dirty="0" smtClean="0"/>
          </a:p>
          <a:p>
            <a:endParaRPr lang="nl-NL" sz="2800" dirty="0"/>
          </a:p>
        </p:txBody>
      </p:sp>
    </p:spTree>
    <p:extLst>
      <p:ext uri="{BB962C8B-B14F-4D97-AF65-F5344CB8AC3E}">
        <p14:creationId xmlns:p14="http://schemas.microsoft.com/office/powerpoint/2010/main" val="3497616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83928" y="248327"/>
            <a:ext cx="7264134" cy="649631"/>
          </a:xfrm>
        </p:spPr>
        <p:txBody>
          <a:bodyPr/>
          <a:lstStyle/>
          <a:p>
            <a:r>
              <a:rPr lang="nl-NL" sz="4000" dirty="0">
                <a:latin typeface="Arial" panose="020B0604020202020204" pitchFamily="34" charset="0"/>
                <a:cs typeface="Arial" panose="020B0604020202020204" pitchFamily="34" charset="0"/>
              </a:rPr>
              <a:t>De levende tuin</a:t>
            </a:r>
          </a:p>
        </p:txBody>
      </p:sp>
      <p:sp>
        <p:nvSpPr>
          <p:cNvPr id="5" name="Tijdelijke aanduiding voor inhoud 4"/>
          <p:cNvSpPr>
            <a:spLocks noGrp="1"/>
          </p:cNvSpPr>
          <p:nvPr>
            <p:ph idx="1"/>
          </p:nvPr>
        </p:nvSpPr>
        <p:spPr>
          <a:xfrm>
            <a:off x="2141378" y="1619597"/>
            <a:ext cx="7267206" cy="4896431"/>
          </a:xfrm>
        </p:spPr>
        <p:txBody>
          <a:bodyPr/>
          <a:lstStyle/>
          <a:p>
            <a:pPr marL="0" indent="0">
              <a:buNone/>
            </a:pPr>
            <a:r>
              <a:rPr lang="nl-NL" sz="2800" b="1" dirty="0"/>
              <a:t>..is niet </a:t>
            </a:r>
            <a:r>
              <a:rPr lang="nl-NL" sz="2800" b="1" dirty="0" smtClean="0"/>
              <a:t>innovatief</a:t>
            </a:r>
          </a:p>
          <a:p>
            <a:endParaRPr lang="nl-NL" sz="2800" b="1" dirty="0"/>
          </a:p>
          <a:p>
            <a:endParaRPr lang="nl-NL" sz="2800" dirty="0"/>
          </a:p>
        </p:txBody>
      </p:sp>
      <p:pic>
        <p:nvPicPr>
          <p:cNvPr id="6" name="Afbeelding 5"/>
          <p:cNvPicPr>
            <a:picLocks noChangeAspect="1"/>
          </p:cNvPicPr>
          <p:nvPr/>
        </p:nvPicPr>
        <p:blipFill>
          <a:blip r:embed="rId2"/>
          <a:stretch>
            <a:fillRect/>
          </a:stretch>
        </p:blipFill>
        <p:spPr>
          <a:xfrm>
            <a:off x="2880072" y="2283422"/>
            <a:ext cx="2730768" cy="2689423"/>
          </a:xfrm>
          <a:prstGeom prst="rect">
            <a:avLst/>
          </a:prstGeom>
        </p:spPr>
      </p:pic>
      <p:sp>
        <p:nvSpPr>
          <p:cNvPr id="10" name="Rechthoek 9"/>
          <p:cNvSpPr/>
          <p:nvPr/>
        </p:nvSpPr>
        <p:spPr>
          <a:xfrm>
            <a:off x="3517408" y="5209614"/>
            <a:ext cx="4806124" cy="584775"/>
          </a:xfrm>
          <a:prstGeom prst="rect">
            <a:avLst/>
          </a:prstGeom>
        </p:spPr>
        <p:txBody>
          <a:bodyPr wrap="none">
            <a:spAutoFit/>
          </a:bodyPr>
          <a:lstStyle/>
          <a:p>
            <a:r>
              <a:rPr lang="nl-NL" sz="3200" b="1" dirty="0" smtClean="0">
                <a:solidFill>
                  <a:schemeClr val="tx1"/>
                </a:solidFill>
                <a:latin typeface="Arial-BoldMT"/>
              </a:rPr>
              <a:t>de </a:t>
            </a:r>
            <a:r>
              <a:rPr lang="nl-NL" sz="3200" b="1" dirty="0">
                <a:solidFill>
                  <a:schemeClr val="tx1"/>
                </a:solidFill>
                <a:latin typeface="Arial-BoldMT"/>
              </a:rPr>
              <a:t>weg er naar toe wel!</a:t>
            </a:r>
            <a:endParaRPr lang="nl-NL" sz="3200" dirty="0">
              <a:solidFill>
                <a:schemeClr val="tx1"/>
              </a:solidFill>
            </a:endParaRPr>
          </a:p>
        </p:txBody>
      </p:sp>
    </p:spTree>
    <p:extLst>
      <p:ext uri="{BB962C8B-B14F-4D97-AF65-F5344CB8AC3E}">
        <p14:creationId xmlns:p14="http://schemas.microsoft.com/office/powerpoint/2010/main" val="31757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154360" y="1341438"/>
            <a:ext cx="8458200" cy="431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77825" indent="-377825" algn="l" defTabSz="503238" rtl="0" eaLnBrk="0" fontAlgn="base" hangingPunct="0">
              <a:spcBef>
                <a:spcPts val="1100"/>
              </a:spcBef>
              <a:spcAft>
                <a:spcPct val="0"/>
              </a:spcAft>
              <a:buClr>
                <a:schemeClr val="accent1"/>
              </a:buClr>
              <a:buFont typeface="Wingdings 3" panose="05040102010807070707" pitchFamily="18" charset="2"/>
              <a:buChar char=""/>
              <a:defRPr sz="1900" kern="1200">
                <a:solidFill>
                  <a:srgbClr val="404040"/>
                </a:solidFill>
                <a:latin typeface="+mn-lt"/>
                <a:ea typeface="+mn-ea"/>
                <a:cs typeface="+mn-cs"/>
              </a:defRPr>
            </a:lvl1pPr>
            <a:lvl2pPr marL="817563" indent="-314325" algn="l" defTabSz="503238" rtl="0" eaLnBrk="0" fontAlgn="base" hangingPunct="0">
              <a:spcBef>
                <a:spcPts val="1100"/>
              </a:spcBef>
              <a:spcAft>
                <a:spcPct val="0"/>
              </a:spcAft>
              <a:buClr>
                <a:schemeClr val="accent1"/>
              </a:buClr>
              <a:buFont typeface="Wingdings 3" panose="05040102010807070707" pitchFamily="18" charset="2"/>
              <a:buChar char=""/>
              <a:defRPr sz="1700" kern="1200">
                <a:solidFill>
                  <a:srgbClr val="404040"/>
                </a:solidFill>
                <a:latin typeface="+mn-lt"/>
                <a:ea typeface="+mn-ea"/>
                <a:cs typeface="+mn-cs"/>
              </a:defRPr>
            </a:lvl2pPr>
            <a:lvl3pPr marL="1258888" indent="-250825" algn="l" defTabSz="503238" rtl="0" eaLnBrk="0" fontAlgn="base" hangingPunct="0">
              <a:spcBef>
                <a:spcPts val="1100"/>
              </a:spcBef>
              <a:spcAft>
                <a:spcPct val="0"/>
              </a:spcAft>
              <a:buClr>
                <a:schemeClr val="accent1"/>
              </a:buClr>
              <a:buFont typeface="Wingdings 3" panose="05040102010807070707" pitchFamily="18" charset="2"/>
              <a:buChar char=""/>
              <a:defRPr sz="1500" kern="1200">
                <a:solidFill>
                  <a:srgbClr val="404040"/>
                </a:solidFill>
                <a:latin typeface="+mn-lt"/>
                <a:ea typeface="+mn-ea"/>
                <a:cs typeface="+mn-cs"/>
              </a:defRPr>
            </a:lvl3pPr>
            <a:lvl4pPr marL="1763713"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4pPr>
            <a:lvl5pPr marL="2266950" indent="-250825" algn="l" defTabSz="503238" rtl="0" eaLnBrk="0" fontAlgn="base" hangingPunct="0">
              <a:spcBef>
                <a:spcPts val="110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a:lstStyle>
          <a:p>
            <a:pPr eaLnBrk="1" hangingPunct="1">
              <a:lnSpc>
                <a:spcPct val="90000"/>
              </a:lnSpc>
            </a:pPr>
            <a:r>
              <a:rPr lang="nl-NL" sz="2400" b="1" dirty="0" smtClean="0">
                <a:latin typeface="Arial" panose="020B0604020202020204" pitchFamily="34" charset="0"/>
                <a:cs typeface="Arial" panose="020B0604020202020204" pitchFamily="34" charset="0"/>
              </a:rPr>
              <a:t>Flora</a:t>
            </a:r>
          </a:p>
          <a:p>
            <a:pPr eaLnBrk="1" hangingPunct="1">
              <a:lnSpc>
                <a:spcPct val="90000"/>
              </a:lnSpc>
              <a:buFontTx/>
              <a:buNone/>
            </a:pPr>
            <a:r>
              <a:rPr lang="nl-NL" sz="2400" dirty="0" smtClean="0">
                <a:latin typeface="Arial" panose="020B0604020202020204" pitchFamily="34" charset="0"/>
                <a:cs typeface="Arial" panose="020B0604020202020204" pitchFamily="34" charset="0"/>
              </a:rPr>
              <a:t>	De plantenwereld (van een bepaald gebied).</a:t>
            </a:r>
          </a:p>
          <a:p>
            <a:pPr eaLnBrk="1" hangingPunct="1">
              <a:lnSpc>
                <a:spcPct val="90000"/>
              </a:lnSpc>
            </a:pPr>
            <a:r>
              <a:rPr lang="nl-NL" sz="2400" b="1" dirty="0" smtClean="0">
                <a:latin typeface="Arial" panose="020B0604020202020204" pitchFamily="34" charset="0"/>
                <a:cs typeface="Arial" panose="020B0604020202020204" pitchFamily="34" charset="0"/>
              </a:rPr>
              <a:t>Fauna</a:t>
            </a:r>
          </a:p>
          <a:p>
            <a:pPr eaLnBrk="1" hangingPunct="1">
              <a:lnSpc>
                <a:spcPct val="90000"/>
              </a:lnSpc>
              <a:buFontTx/>
              <a:buNone/>
            </a:pPr>
            <a:r>
              <a:rPr lang="nl-NL" sz="2400" b="1"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De dierenwereld (van een bepaald gebied)</a:t>
            </a:r>
          </a:p>
          <a:p>
            <a:pPr eaLnBrk="1" hangingPunct="1">
              <a:lnSpc>
                <a:spcPct val="90000"/>
              </a:lnSpc>
            </a:pPr>
            <a:r>
              <a:rPr lang="nl-NL" sz="2400" b="1" dirty="0" smtClean="0">
                <a:latin typeface="Arial" panose="020B0604020202020204" pitchFamily="34" charset="0"/>
                <a:cs typeface="Arial" panose="020B0604020202020204" pitchFamily="34" charset="0"/>
              </a:rPr>
              <a:t>Ecologie</a:t>
            </a:r>
          </a:p>
          <a:p>
            <a:pPr eaLnBrk="1" hangingPunct="1">
              <a:lnSpc>
                <a:spcPct val="90000"/>
              </a:lnSpc>
              <a:buFontTx/>
              <a:buNone/>
            </a:pPr>
            <a:r>
              <a:rPr lang="nl-NL" sz="2400" dirty="0" smtClean="0">
                <a:latin typeface="Arial" panose="020B0604020202020204" pitchFamily="34" charset="0"/>
                <a:cs typeface="Arial" panose="020B0604020202020204" pitchFamily="34" charset="0"/>
              </a:rPr>
              <a:t>	De wetenschap die het samenspel tussen </a:t>
            </a:r>
          </a:p>
          <a:p>
            <a:pPr eaLnBrk="1" hangingPunct="1">
              <a:lnSpc>
                <a:spcPct val="90000"/>
              </a:lnSpc>
              <a:buFontTx/>
              <a:buNone/>
            </a:pPr>
            <a:r>
              <a:rPr lang="nl-NL" sz="2400" dirty="0" smtClean="0">
                <a:latin typeface="Arial" panose="020B0604020202020204" pitchFamily="34" charset="0"/>
                <a:cs typeface="Arial" panose="020B0604020202020204" pitchFamily="34" charset="0"/>
              </a:rPr>
              <a:t>     organismen  en hun omgeving bestudeert.</a:t>
            </a:r>
          </a:p>
          <a:p>
            <a:pPr eaLnBrk="1" hangingPunct="1">
              <a:lnSpc>
                <a:spcPct val="90000"/>
              </a:lnSpc>
            </a:pPr>
            <a:r>
              <a:rPr lang="nl-NL" sz="2400" b="1" dirty="0" smtClean="0">
                <a:latin typeface="Arial" panose="020B0604020202020204" pitchFamily="34" charset="0"/>
                <a:cs typeface="Arial" panose="020B0604020202020204" pitchFamily="34" charset="0"/>
              </a:rPr>
              <a:t>Biodiversiteit</a:t>
            </a:r>
          </a:p>
          <a:p>
            <a:pPr eaLnBrk="1" hangingPunct="1">
              <a:lnSpc>
                <a:spcPct val="90000"/>
              </a:lnSpc>
              <a:buFontTx/>
              <a:buNone/>
            </a:pPr>
            <a:r>
              <a:rPr lang="nl-NL" sz="2400" dirty="0" smtClean="0">
                <a:latin typeface="Arial" panose="020B0604020202020204" pitchFamily="34" charset="0"/>
                <a:cs typeface="Arial" panose="020B0604020202020204" pitchFamily="34" charset="0"/>
              </a:rPr>
              <a:t>	De verscheidenheid aan fauna en flora in </a:t>
            </a:r>
          </a:p>
          <a:p>
            <a:pPr eaLnBrk="1" hangingPunct="1">
              <a:lnSpc>
                <a:spcPct val="90000"/>
              </a:lnSpc>
              <a:buFontTx/>
              <a:buNone/>
            </a:pPr>
            <a:r>
              <a:rPr lang="nl-NL" sz="2400" dirty="0" smtClean="0">
                <a:latin typeface="Arial" panose="020B0604020202020204" pitchFamily="34" charset="0"/>
                <a:cs typeface="Arial" panose="020B0604020202020204" pitchFamily="34" charset="0"/>
              </a:rPr>
              <a:t>    een gebied = soortenrijkdom </a:t>
            </a:r>
          </a:p>
          <a:p>
            <a:pPr eaLnBrk="1" hangingPunct="1">
              <a:lnSpc>
                <a:spcPct val="90000"/>
              </a:lnSpc>
            </a:pPr>
            <a:endParaRPr lang="nl-NL" sz="2800" dirty="0" smtClean="0"/>
          </a:p>
        </p:txBody>
      </p:sp>
      <p:sp>
        <p:nvSpPr>
          <p:cNvPr id="12" name="Titel 3"/>
          <p:cNvSpPr>
            <a:spLocks noGrp="1"/>
          </p:cNvSpPr>
          <p:nvPr>
            <p:ph type="title"/>
          </p:nvPr>
        </p:nvSpPr>
        <p:spPr>
          <a:xfrm>
            <a:off x="1583928" y="248327"/>
            <a:ext cx="7264134" cy="649631"/>
          </a:xfrm>
        </p:spPr>
        <p:txBody>
          <a:bodyPr/>
          <a:lstStyle/>
          <a:p>
            <a:r>
              <a:rPr lang="nl-NL" sz="4000" dirty="0" smtClean="0">
                <a:latin typeface="Arial" panose="020B0604020202020204" pitchFamily="34" charset="0"/>
                <a:cs typeface="Arial" panose="020B0604020202020204" pitchFamily="34" charset="0"/>
              </a:rPr>
              <a:t>Enkele begrippen</a:t>
            </a:r>
            <a:endParaRPr lang="nl-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5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strips(down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strips(down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strips(down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strips(down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strips(down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strips(down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strips(downLeft)">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strips(downLeft)">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strips(downLeft)">
                                      <p:cBhvr>
                                        <p:cTn id="5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52" y="179437"/>
            <a:ext cx="8280673" cy="643599"/>
          </a:xfrm>
        </p:spPr>
        <p:txBody>
          <a:bodyPr/>
          <a:lstStyle/>
          <a:p>
            <a:r>
              <a:rPr lang="nl-NL" sz="4000" dirty="0" smtClean="0">
                <a:latin typeface="Arial" panose="020B0604020202020204" pitchFamily="34" charset="0"/>
                <a:cs typeface="Arial" panose="020B0604020202020204" pitchFamily="34" charset="0"/>
              </a:rPr>
              <a:t>LEVENDE TUINEN,</a:t>
            </a:r>
            <a:br>
              <a:rPr lang="nl-NL" sz="4000" dirty="0" smtClean="0">
                <a:latin typeface="Arial" panose="020B0604020202020204" pitchFamily="34" charset="0"/>
                <a:cs typeface="Arial" panose="020B0604020202020204" pitchFamily="34" charset="0"/>
              </a:rPr>
            </a:br>
            <a:r>
              <a:rPr lang="nl-NL" sz="4000" dirty="0" smtClean="0">
                <a:latin typeface="Arial" panose="020B0604020202020204" pitchFamily="34" charset="0"/>
                <a:cs typeface="Arial" panose="020B0604020202020204" pitchFamily="34" charset="0"/>
              </a:rPr>
              <a:t>bron van biodiversiteit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1223888" y="1763613"/>
            <a:ext cx="7267206" cy="5040560"/>
          </a:xfrm>
        </p:spPr>
        <p:txBody>
          <a:bodyPr/>
          <a:lstStyle/>
          <a:p>
            <a:pPr marL="0" indent="0">
              <a:buNone/>
            </a:pPr>
            <a:r>
              <a:rPr lang="nl-NL" sz="2800" b="1" dirty="0" smtClean="0">
                <a:latin typeface="Arial" panose="020B0604020202020204" pitchFamily="34" charset="0"/>
                <a:cs typeface="Arial" panose="020B0604020202020204" pitchFamily="34" charset="0"/>
              </a:rPr>
              <a:t>De levende tuin, </a:t>
            </a:r>
            <a:r>
              <a:rPr lang="nl-NL" sz="2000" b="1" dirty="0" smtClean="0">
                <a:latin typeface="Arial" panose="020B0604020202020204" pitchFamily="34" charset="0"/>
                <a:cs typeface="Arial" panose="020B0604020202020204" pitchFamily="34" charset="0"/>
              </a:rPr>
              <a:t>kennis van Ecologie en Successie</a:t>
            </a:r>
          </a:p>
          <a:p>
            <a:pPr marL="0" indent="0">
              <a:buNone/>
            </a:pPr>
            <a:r>
              <a:rPr lang="nl-NL" b="1" u="sng" dirty="0" smtClean="0">
                <a:latin typeface="Arial" panose="020B0604020202020204" pitchFamily="34" charset="0"/>
                <a:cs typeface="Arial" panose="020B0604020202020204" pitchFamily="34" charset="0"/>
              </a:rPr>
              <a:t>Meetfactoren zijn,</a:t>
            </a:r>
          </a:p>
          <a:p>
            <a:pPr marL="0" indent="0">
              <a:buNone/>
            </a:pPr>
            <a:r>
              <a:rPr lang="nl-NL" dirty="0" smtClean="0">
                <a:latin typeface="Arial" panose="020B0604020202020204" pitchFamily="34" charset="0"/>
                <a:cs typeface="Arial" panose="020B0604020202020204" pitchFamily="34" charset="0"/>
              </a:rPr>
              <a:t>PLANTEN – BLOEMEN – VRUCHTEN - SCHEUTLENGTE</a:t>
            </a:r>
          </a:p>
          <a:p>
            <a:pPr marL="0" indent="0">
              <a:buNone/>
            </a:pPr>
            <a:r>
              <a:rPr lang="nl-NL" dirty="0" smtClean="0">
                <a:latin typeface="Arial" panose="020B0604020202020204" pitchFamily="34" charset="0"/>
                <a:cs typeface="Arial" panose="020B0604020202020204" pitchFamily="34" charset="0"/>
              </a:rPr>
              <a:t>INSECTEN – VLINDERS - REGENWORMEN</a:t>
            </a:r>
          </a:p>
          <a:p>
            <a:pPr marL="0" indent="0">
              <a:buNone/>
            </a:pPr>
            <a:r>
              <a:rPr lang="nl-NL" dirty="0" smtClean="0">
                <a:latin typeface="Arial" panose="020B0604020202020204" pitchFamily="34" charset="0"/>
                <a:cs typeface="Arial" panose="020B0604020202020204" pitchFamily="34" charset="0"/>
              </a:rPr>
              <a:t>VOGELS - VOGELGEDRAG</a:t>
            </a:r>
          </a:p>
          <a:p>
            <a:pPr marL="0" indent="0">
              <a:buNone/>
            </a:pPr>
            <a:r>
              <a:rPr lang="nl-NL" dirty="0" smtClean="0">
                <a:latin typeface="Arial" panose="020B0604020202020204" pitchFamily="34" charset="0"/>
                <a:cs typeface="Arial" panose="020B0604020202020204" pitchFamily="34" charset="0"/>
              </a:rPr>
              <a:t>SCHIMMELS </a:t>
            </a:r>
          </a:p>
          <a:p>
            <a:pPr marL="0" indent="0">
              <a:buNone/>
            </a:pPr>
            <a:r>
              <a:rPr lang="nl-NL" dirty="0" smtClean="0">
                <a:latin typeface="Arial" panose="020B0604020202020204" pitchFamily="34" charset="0"/>
                <a:cs typeface="Arial" panose="020B0604020202020204" pitchFamily="34" charset="0"/>
              </a:rPr>
              <a:t>WATERKWALITEIT (biologische en chemisch)</a:t>
            </a:r>
          </a:p>
          <a:p>
            <a:pPr marL="0" indent="0">
              <a:buNone/>
            </a:pPr>
            <a:r>
              <a:rPr lang="nl-NL" dirty="0" smtClean="0">
                <a:latin typeface="Arial" panose="020B0604020202020204" pitchFamily="34" charset="0"/>
                <a:cs typeface="Arial" panose="020B0604020202020204" pitchFamily="34" charset="0"/>
              </a:rPr>
              <a:t>TEMPERATUUR </a:t>
            </a:r>
          </a:p>
          <a:p>
            <a:pPr marL="0" indent="0">
              <a:buNone/>
            </a:pPr>
            <a:r>
              <a:rPr lang="nl-NL" dirty="0" smtClean="0">
                <a:latin typeface="Arial" panose="020B0604020202020204" pitchFamily="34" charset="0"/>
                <a:cs typeface="Arial" panose="020B0604020202020204" pitchFamily="34" charset="0"/>
              </a:rPr>
              <a:t>BODEMFACTOREN – structuur/vochtigheid/samenstelling</a:t>
            </a:r>
          </a:p>
          <a:p>
            <a:pPr marL="0" indent="0">
              <a:buNone/>
            </a:pPr>
            <a:r>
              <a:rPr lang="nl-NL" dirty="0" smtClean="0">
                <a:latin typeface="Arial" panose="020B0604020202020204" pitchFamily="34" charset="0"/>
                <a:cs typeface="Arial" panose="020B0604020202020204" pitchFamily="34" charset="0"/>
              </a:rPr>
              <a:t>VARIATIE  (GROEN-)ELEMENTEN IN DE TUIN </a:t>
            </a:r>
          </a:p>
          <a:p>
            <a:pPr marL="0" indent="0">
              <a:buNone/>
            </a:pP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248994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39912" y="251445"/>
            <a:ext cx="7264134" cy="787615"/>
          </a:xfrm>
        </p:spPr>
        <p:txBody>
          <a:bodyPr/>
          <a:lstStyle/>
          <a:p>
            <a:pPr eaLnBrk="1" hangingPunct="1"/>
            <a:r>
              <a:rPr lang="nl-NL" dirty="0" smtClean="0">
                <a:latin typeface="Arial" panose="020B0604020202020204" pitchFamily="34" charset="0"/>
                <a:cs typeface="Arial" panose="020B0604020202020204" pitchFamily="34" charset="0"/>
              </a:rPr>
              <a:t>Biodiversiteit in Nederland</a:t>
            </a:r>
          </a:p>
        </p:txBody>
      </p:sp>
      <p:sp>
        <p:nvSpPr>
          <p:cNvPr id="11" name="Rectangle 3"/>
          <p:cNvSpPr>
            <a:spLocks noGrp="1" noChangeArrowheads="1"/>
          </p:cNvSpPr>
          <p:nvPr>
            <p:ph idx="1"/>
          </p:nvPr>
        </p:nvSpPr>
        <p:spPr>
          <a:xfrm>
            <a:off x="1295896" y="1547589"/>
            <a:ext cx="7267206" cy="4164129"/>
          </a:xfrm>
        </p:spPr>
        <p:txBody>
          <a:bodyPr/>
          <a:lstStyle/>
          <a:p>
            <a:pPr eaLnBrk="1" hangingPunct="1"/>
            <a:r>
              <a:rPr lang="nl-NL" sz="2200" dirty="0" smtClean="0">
                <a:latin typeface="Arial" panose="020B0604020202020204" pitchFamily="34" charset="0"/>
                <a:cs typeface="Arial" panose="020B0604020202020204" pitchFamily="34" charset="0"/>
              </a:rPr>
              <a:t>Hoeveel soorten leven in Nederland?</a:t>
            </a:r>
          </a:p>
          <a:p>
            <a:pPr eaLnBrk="1" hangingPunct="1"/>
            <a:r>
              <a:rPr lang="nl-NL" sz="2200" dirty="0" smtClean="0">
                <a:latin typeface="Arial" panose="020B0604020202020204" pitchFamily="34" charset="0"/>
                <a:cs typeface="Arial" panose="020B0604020202020204" pitchFamily="34" charset="0"/>
              </a:rPr>
              <a:t>In het boek ‘De Nederlandse biodiversiteit’ wordt de complete Nederlandse biodiversiteit beschreven, </a:t>
            </a:r>
            <a:r>
              <a:rPr lang="nl-NL" sz="2200" dirty="0" smtClean="0">
                <a:solidFill>
                  <a:schemeClr val="accent1"/>
                </a:solidFill>
                <a:latin typeface="Arial" panose="020B0604020202020204" pitchFamily="34" charset="0"/>
                <a:cs typeface="Arial" panose="020B0604020202020204" pitchFamily="34" charset="0"/>
              </a:rPr>
              <a:t>47.800</a:t>
            </a:r>
            <a:r>
              <a:rPr lang="nl-NL" sz="2200" dirty="0" smtClean="0">
                <a:latin typeface="Arial" panose="020B0604020202020204" pitchFamily="34" charset="0"/>
                <a:cs typeface="Arial" panose="020B0604020202020204" pitchFamily="34" charset="0"/>
              </a:rPr>
              <a:t> soorten</a:t>
            </a:r>
          </a:p>
          <a:p>
            <a:pPr eaLnBrk="1" hangingPunct="1"/>
            <a:r>
              <a:rPr lang="nl-NL" sz="2200" dirty="0" smtClean="0">
                <a:latin typeface="Arial" panose="020B0604020202020204" pitchFamily="34" charset="0"/>
                <a:cs typeface="Arial" panose="020B0604020202020204" pitchFamily="34" charset="0"/>
              </a:rPr>
              <a:t>Daarvan zijn ongeveer 1750 soorten flora</a:t>
            </a:r>
          </a:p>
          <a:p>
            <a:pPr eaLnBrk="1" hangingPunct="1"/>
            <a:r>
              <a:rPr lang="nl-NL" sz="2200" dirty="0" smtClean="0">
                <a:latin typeface="Arial" panose="020B0604020202020204" pitchFamily="34" charset="0"/>
                <a:cs typeface="Arial" panose="020B0604020202020204" pitchFamily="34" charset="0"/>
              </a:rPr>
              <a:t>Nederland is het enige land ter wereld met een dergelijk uitgebreid naslagwerk van de complete biodiversiteit </a:t>
            </a:r>
          </a:p>
          <a:p>
            <a:pPr eaLnBrk="1" hangingPunct="1"/>
            <a:endParaRPr lang="nl-NL" dirty="0" smtClean="0"/>
          </a:p>
        </p:txBody>
      </p:sp>
    </p:spTree>
    <p:extLst>
      <p:ext uri="{BB962C8B-B14F-4D97-AF65-F5344CB8AC3E}">
        <p14:creationId xmlns:p14="http://schemas.microsoft.com/office/powerpoint/2010/main" val="257411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fbeelding 2"/>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868363"/>
            <a:ext cx="10080625" cy="6691312"/>
          </a:xfrm>
          <a:prstGeom prst="rect">
            <a:avLst/>
          </a:prstGeom>
          <a:noFill/>
          <a:ln>
            <a:noFill/>
          </a:ln>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7"/>
          <p:cNvSpPr txBox="1">
            <a:spLocks noChangeArrowheads="1"/>
          </p:cNvSpPr>
          <p:nvPr/>
        </p:nvSpPr>
        <p:spPr bwMode="auto">
          <a:xfrm>
            <a:off x="4175125" y="1651000"/>
            <a:ext cx="4535488"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eaLnBrk="1">
              <a:lnSpc>
                <a:spcPct val="93000"/>
              </a:lnSpc>
              <a:spcBef>
                <a:spcPct val="0"/>
              </a:spcBef>
              <a:buClrTx/>
              <a:buFontTx/>
              <a:buNone/>
              <a:defRPr/>
            </a:pPr>
            <a:r>
              <a:rPr lang="nl-NL" altLang="nl-NL" sz="4800" b="1" smtClean="0">
                <a:solidFill>
                  <a:srgbClr val="FFFFFF"/>
                </a:solidFill>
                <a:effectLst>
                  <a:outerShdw blurRad="38100" dist="38100" dir="2700000" algn="tl">
                    <a:srgbClr val="C0C0C0"/>
                  </a:outerShdw>
                </a:effectLst>
                <a:latin typeface="Arial" panose="020B0604020202020204" pitchFamily="34" charset="0"/>
              </a:rPr>
              <a:t>Kennismaking</a:t>
            </a:r>
          </a:p>
        </p:txBody>
      </p:sp>
      <p:sp>
        <p:nvSpPr>
          <p:cNvPr id="2" name="Rechthoek 1"/>
          <p:cNvSpPr/>
          <p:nvPr/>
        </p:nvSpPr>
        <p:spPr>
          <a:xfrm>
            <a:off x="7794422" y="7094537"/>
            <a:ext cx="2370008" cy="435760"/>
          </a:xfrm>
          <a:prstGeom prst="rect">
            <a:avLst/>
          </a:prstGeom>
        </p:spPr>
        <p:txBody>
          <a:bodyPr wrap="none">
            <a:spAutoFit/>
          </a:bodyPr>
          <a:lstStyle/>
          <a:p>
            <a:pPr eaLnBrk="1">
              <a:lnSpc>
                <a:spcPct val="93000"/>
              </a:lnSpc>
              <a:buClr>
                <a:srgbClr val="000000"/>
              </a:buClr>
              <a:buSzPct val="100000"/>
              <a:buFont typeface="Times New Roman" panose="02020603050405020304" pitchFamily="18" charset="0"/>
              <a:buNone/>
              <a:defRPr/>
            </a:pPr>
            <a:r>
              <a:rPr lang="nl-NL" sz="1200" dirty="0" smtClean="0">
                <a:effectLst>
                  <a:outerShdw blurRad="50800" dist="38100" dir="2700000" algn="tl" rotWithShape="0">
                    <a:prstClr val="black">
                      <a:alpha val="40000"/>
                    </a:prstClr>
                  </a:outerShdw>
                </a:effectLst>
              </a:rPr>
              <a:t>INLEIDING DE LEVENDE TUIN</a:t>
            </a:r>
          </a:p>
          <a:p>
            <a:pPr eaLnBrk="1">
              <a:lnSpc>
                <a:spcPct val="93000"/>
              </a:lnSpc>
              <a:buClr>
                <a:srgbClr val="000000"/>
              </a:buClr>
              <a:buSzPct val="100000"/>
              <a:buFont typeface="Times New Roman" panose="02020603050405020304" pitchFamily="18" charset="0"/>
              <a:buNone/>
              <a:defRPr/>
            </a:pPr>
            <a:r>
              <a:rPr lang="nl-NL" sz="1200" dirty="0" smtClean="0">
                <a:effectLst>
                  <a:outerShdw blurRad="50800" dist="38100" dir="2700000" algn="tl" rotWithShape="0">
                    <a:prstClr val="black">
                      <a:alpha val="40000"/>
                    </a:prstClr>
                  </a:outerShdw>
                </a:effectLst>
              </a:rPr>
              <a:t>https</a:t>
            </a:r>
            <a:r>
              <a:rPr lang="nl-NL" sz="1200" dirty="0">
                <a:effectLst>
                  <a:outerShdw blurRad="50800" dist="38100" dir="2700000" algn="tl" rotWithShape="0">
                    <a:prstClr val="black">
                      <a:alpha val="40000"/>
                    </a:prstClr>
                  </a:outerShdw>
                </a:effectLst>
              </a:rPr>
              <a:t>://youtu.be/8U20EAkTdVc</a:t>
            </a:r>
          </a:p>
        </p:txBody>
      </p:sp>
      <p:sp>
        <p:nvSpPr>
          <p:cNvPr id="10" name="Text Box 8"/>
          <p:cNvSpPr txBox="1">
            <a:spLocks noChangeArrowheads="1"/>
          </p:cNvSpPr>
          <p:nvPr/>
        </p:nvSpPr>
        <p:spPr bwMode="auto">
          <a:xfrm>
            <a:off x="143768" y="5940425"/>
            <a:ext cx="10225136"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entury Gothic" panose="020B0502020202020204" pitchFamily="34" charset="0"/>
              </a:defRPr>
            </a:lvl1pPr>
            <a:lvl2pPr marL="817563" indent="-3143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404040"/>
                </a:solidFill>
                <a:latin typeface="Century Gothic" panose="020B0502020202020204" pitchFamily="34" charset="0"/>
              </a:defRPr>
            </a:lvl2pPr>
            <a:lvl3pPr marL="1258888"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entury Gothic" panose="020B0502020202020204" pitchFamily="34" charset="0"/>
              </a:defRPr>
            </a:lvl3pPr>
            <a:lvl4pPr marL="1763713"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4pPr>
            <a:lvl5pPr marL="2266950" indent="-250825">
              <a:spcBef>
                <a:spcPts val="11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5pPr>
            <a:lvl6pPr marL="27241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6pPr>
            <a:lvl7pPr marL="31813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7pPr>
            <a:lvl8pPr marL="36385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8pPr>
            <a:lvl9pPr marL="4095750" indent="-250825" defTabSz="449263" eaLnBrk="0" fontAlgn="base" hangingPunct="0">
              <a:spcBef>
                <a:spcPts val="11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404040"/>
                </a:solidFill>
                <a:latin typeface="Century Gothic" panose="020B0502020202020204" pitchFamily="34" charset="0"/>
              </a:defRPr>
            </a:lvl9pPr>
          </a:lstStyle>
          <a:p>
            <a:pPr eaLnBrk="1">
              <a:lnSpc>
                <a:spcPct val="93000"/>
              </a:lnSpc>
              <a:spcBef>
                <a:spcPct val="0"/>
              </a:spcBef>
              <a:buClrTx/>
              <a:buFontTx/>
              <a:buNone/>
              <a:defRPr/>
            </a:pPr>
            <a:r>
              <a:rPr lang="nl-NL" altLang="nl-NL" sz="4000" b="1" dirty="0" smtClean="0">
                <a:solidFill>
                  <a:srgbClr val="FFFFFF"/>
                </a:solidFill>
                <a:effectLst>
                  <a:outerShdw blurRad="38100" dist="38100" dir="2700000" algn="tl">
                    <a:srgbClr val="C0C0C0"/>
                  </a:outerShdw>
                </a:effectLst>
                <a:latin typeface="Arial" panose="020B0604020202020204" pitchFamily="34" charset="0"/>
              </a:rPr>
              <a:t>Dag 1: Inleiding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104" y="1475581"/>
            <a:ext cx="60309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
          <p:cNvSpPr txBox="1">
            <a:spLocks noChangeArrowheads="1"/>
          </p:cNvSpPr>
          <p:nvPr/>
        </p:nvSpPr>
        <p:spPr bwMode="auto">
          <a:xfrm>
            <a:off x="1583928" y="395461"/>
            <a:ext cx="8065466"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rgbClr val="000000"/>
                </a:solidFill>
              </a:rPr>
              <a:t>Waar in de successie bevindt </a:t>
            </a:r>
            <a:r>
              <a:rPr lang="nl-NL" altLang="nl-NL" sz="4000" dirty="0" smtClean="0">
                <a:solidFill>
                  <a:srgbClr val="000000"/>
                </a:solidFill>
              </a:rPr>
              <a:t>zich</a:t>
            </a:r>
          </a:p>
          <a:p>
            <a:pPr eaLnBrk="1">
              <a:lnSpc>
                <a:spcPct val="93000"/>
              </a:lnSpc>
              <a:buSzPct val="100000"/>
            </a:pPr>
            <a:r>
              <a:rPr lang="nl-NL" altLang="nl-NL" sz="4000" dirty="0" smtClean="0">
                <a:solidFill>
                  <a:srgbClr val="000000"/>
                </a:solidFill>
              </a:rPr>
              <a:t>de </a:t>
            </a:r>
            <a:r>
              <a:rPr lang="nl-NL" altLang="nl-NL" sz="4000" dirty="0">
                <a:solidFill>
                  <a:srgbClr val="000000"/>
                </a:solidFill>
              </a:rPr>
              <a:t>grootste biodiversiteit?</a:t>
            </a:r>
          </a:p>
        </p:txBody>
      </p:sp>
      <p:pic>
        <p:nvPicPr>
          <p:cNvPr id="39940"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922" y="3646453"/>
            <a:ext cx="972083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41425"/>
            <a:ext cx="8402638"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2"/>
          <p:cNvSpPr txBox="1">
            <a:spLocks noChangeArrowheads="1"/>
          </p:cNvSpPr>
          <p:nvPr/>
        </p:nvSpPr>
        <p:spPr bwMode="auto">
          <a:xfrm>
            <a:off x="503238" y="213518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111623" name="Text Box 6"/>
          <p:cNvSpPr txBox="1">
            <a:spLocks noChangeArrowheads="1"/>
          </p:cNvSpPr>
          <p:nvPr/>
        </p:nvSpPr>
        <p:spPr bwMode="auto">
          <a:xfrm>
            <a:off x="2664048" y="1433513"/>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000" b="1">
                <a:solidFill>
                  <a:srgbClr val="FFFFFF"/>
                </a:solidFill>
              </a:rPr>
              <a:t>Nabespreking</a:t>
            </a:r>
          </a:p>
        </p:txBody>
      </p:sp>
    </p:spTree>
    <p:extLst>
      <p:ext uri="{BB962C8B-B14F-4D97-AF65-F5344CB8AC3E}">
        <p14:creationId xmlns:p14="http://schemas.microsoft.com/office/powerpoint/2010/main" val="30851718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367904" y="215340"/>
            <a:ext cx="6479704" cy="683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rgbClr val="000000"/>
                </a:solidFill>
              </a:rPr>
              <a:t>Opzet van de cursus</a:t>
            </a:r>
          </a:p>
        </p:txBody>
      </p:sp>
      <p:sp>
        <p:nvSpPr>
          <p:cNvPr id="23555" name="Text Box 2"/>
          <p:cNvSpPr txBox="1">
            <a:spLocks noChangeArrowheads="1"/>
          </p:cNvSpPr>
          <p:nvPr/>
        </p:nvSpPr>
        <p:spPr bwMode="auto">
          <a:xfrm>
            <a:off x="831574" y="1314450"/>
            <a:ext cx="9072562" cy="1901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765175" indent="-45720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Clr>
                <a:srgbClr val="000000"/>
              </a:buClr>
              <a:buSzPct val="100000"/>
              <a:buFont typeface="Arial" panose="020B0604020202020204" pitchFamily="34" charset="0"/>
              <a:buAutoNum type="arabicPeriod"/>
            </a:pPr>
            <a:r>
              <a:rPr lang="nl-NL" altLang="nl-NL" sz="2400" dirty="0">
                <a:solidFill>
                  <a:srgbClr val="000000"/>
                </a:solidFill>
              </a:rPr>
              <a:t>Duur: </a:t>
            </a:r>
            <a:r>
              <a:rPr lang="nl-NL" altLang="nl-NL" sz="2400" dirty="0" smtClean="0">
                <a:solidFill>
                  <a:srgbClr val="000000"/>
                </a:solidFill>
              </a:rPr>
              <a:t>9 maandagen </a:t>
            </a:r>
            <a:r>
              <a:rPr lang="nl-NL" altLang="nl-NL" sz="2400" dirty="0">
                <a:solidFill>
                  <a:srgbClr val="000000"/>
                </a:solidFill>
              </a:rPr>
              <a:t>van </a:t>
            </a:r>
            <a:r>
              <a:rPr lang="nl-NL" altLang="nl-NL" sz="2400" dirty="0" smtClean="0">
                <a:solidFill>
                  <a:srgbClr val="000000"/>
                </a:solidFill>
              </a:rPr>
              <a:t>5 lesuren</a:t>
            </a:r>
          </a:p>
          <a:p>
            <a:pPr eaLnBrk="1">
              <a:lnSpc>
                <a:spcPct val="93000"/>
              </a:lnSpc>
              <a:buClr>
                <a:srgbClr val="000000"/>
              </a:buClr>
              <a:buSzPct val="100000"/>
              <a:buFont typeface="Arial" panose="020B0604020202020204" pitchFamily="34" charset="0"/>
              <a:buAutoNum type="arabicPeriod"/>
            </a:pPr>
            <a:r>
              <a:rPr lang="nl-NL" altLang="nl-NL" sz="2400" dirty="0">
                <a:solidFill>
                  <a:srgbClr val="000000"/>
                </a:solidFill>
              </a:rPr>
              <a:t>Z</a:t>
            </a:r>
            <a:r>
              <a:rPr lang="nl-NL" altLang="nl-NL" sz="2400" dirty="0" smtClean="0">
                <a:solidFill>
                  <a:srgbClr val="000000"/>
                </a:solidFill>
              </a:rPr>
              <a:t>elfstudie</a:t>
            </a:r>
            <a:endParaRPr lang="nl-NL" altLang="nl-NL" sz="2400" dirty="0">
              <a:solidFill>
                <a:srgbClr val="000000"/>
              </a:solidFill>
            </a:endParaRPr>
          </a:p>
          <a:p>
            <a:pPr eaLnBrk="1">
              <a:lnSpc>
                <a:spcPct val="93000"/>
              </a:lnSpc>
              <a:buClr>
                <a:srgbClr val="000000"/>
              </a:buClr>
              <a:buSzPct val="100000"/>
              <a:buFont typeface="Arial" panose="020B0604020202020204" pitchFamily="34" charset="0"/>
              <a:buAutoNum type="arabicPeriod"/>
            </a:pPr>
            <a:r>
              <a:rPr lang="nl-NL" altLang="nl-NL" sz="2400" dirty="0" smtClean="0">
                <a:solidFill>
                  <a:srgbClr val="000000"/>
                </a:solidFill>
              </a:rPr>
              <a:t>Afronding met portfolio en eindgesprek ‘De </a:t>
            </a:r>
            <a:r>
              <a:rPr lang="nl-NL" altLang="nl-NL" sz="2400" dirty="0">
                <a:solidFill>
                  <a:srgbClr val="000000"/>
                </a:solidFill>
              </a:rPr>
              <a:t>levende </a:t>
            </a:r>
            <a:r>
              <a:rPr lang="nl-NL" altLang="nl-NL" sz="2400" dirty="0" smtClean="0">
                <a:solidFill>
                  <a:srgbClr val="000000"/>
                </a:solidFill>
              </a:rPr>
              <a:t>tuin’</a:t>
            </a:r>
            <a:endParaRPr lang="nl-NL" altLang="nl-NL" sz="2400" dirty="0">
              <a:solidFill>
                <a:srgbClr val="000000"/>
              </a:solidFill>
            </a:endParaRPr>
          </a:p>
          <a:p>
            <a:pPr eaLnBrk="1">
              <a:lnSpc>
                <a:spcPct val="93000"/>
              </a:lnSpc>
              <a:buClr>
                <a:srgbClr val="000000"/>
              </a:buClr>
              <a:buSzPct val="100000"/>
              <a:buFont typeface="Arial" panose="020B0604020202020204" pitchFamily="34" charset="0"/>
              <a:buAutoNum type="arabicPeriod"/>
            </a:pPr>
            <a:r>
              <a:rPr lang="nl-NL" altLang="nl-NL" sz="2400" dirty="0" smtClean="0">
                <a:solidFill>
                  <a:srgbClr val="000000"/>
                </a:solidFill>
              </a:rPr>
              <a:t>Lesdagen op locatie Boxtel en De Tuinen van Appeltern</a:t>
            </a:r>
            <a:endParaRPr lang="nl-NL" altLang="nl-NL"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endParaRPr lang="nl-NL" altLang="nl-NL" sz="4400">
              <a:solidFill>
                <a:srgbClr val="000000"/>
              </a:solidFill>
            </a:endParaRPr>
          </a:p>
        </p:txBody>
      </p:sp>
      <p:sp>
        <p:nvSpPr>
          <p:cNvPr id="25603" name="Text Box 2"/>
          <p:cNvSpPr txBox="1">
            <a:spLocks noChangeArrowheads="1"/>
          </p:cNvSpPr>
          <p:nvPr/>
        </p:nvSpPr>
        <p:spPr bwMode="auto">
          <a:xfrm>
            <a:off x="503238" y="200183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Clr>
                <a:srgbClr val="000000"/>
              </a:buClr>
              <a:buSzPct val="100000"/>
              <a:buFont typeface="Arial" panose="020B0604020202020204" pitchFamily="34" charset="0"/>
              <a:buAutoNum type="arabicPeriod"/>
            </a:pPr>
            <a:endParaRPr lang="nl-NL" altLang="nl-NL" sz="2400">
              <a:solidFill>
                <a:srgbClr val="000000"/>
              </a:solidFill>
            </a:endParaRPr>
          </a:p>
        </p:txBody>
      </p:sp>
      <p:sp>
        <p:nvSpPr>
          <p:cNvPr id="2" name="Titel 1"/>
          <p:cNvSpPr>
            <a:spLocks noGrp="1"/>
          </p:cNvSpPr>
          <p:nvPr>
            <p:ph type="title"/>
          </p:nvPr>
        </p:nvSpPr>
        <p:spPr>
          <a:xfrm>
            <a:off x="1585913" y="321642"/>
            <a:ext cx="7264400" cy="696913"/>
          </a:xfrm>
        </p:spPr>
        <p:txBody>
          <a:bodyPr rtlCol="0">
            <a:noAutofit/>
          </a:bodyPr>
          <a:lstStyle/>
          <a:p>
            <a:pPr defTabSz="503972" eaLnBrk="1" fontAlgn="auto" hangingPunct="1">
              <a:spcAft>
                <a:spcPts val="0"/>
              </a:spcAft>
              <a:defRPr/>
            </a:pPr>
            <a:r>
              <a:rPr lang="nl-NL" altLang="nl-NL" sz="4000" dirty="0" smtClean="0">
                <a:solidFill>
                  <a:schemeClr val="tx1">
                    <a:lumMod val="85000"/>
                    <a:lumOff val="15000"/>
                  </a:schemeClr>
                </a:solidFill>
                <a:latin typeface="Arial" panose="020B0604020202020204" pitchFamily="34" charset="0"/>
                <a:ea typeface="Microsoft YaHei" panose="020B0503020204020204" pitchFamily="34" charset="-122"/>
                <a:cs typeface="Arial" panose="020B0604020202020204" pitchFamily="34" charset="0"/>
              </a:rPr>
              <a:t>Doelen</a:t>
            </a:r>
            <a:endParaRPr lang="nl-NL" sz="4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1223888" y="1619597"/>
            <a:ext cx="7267575" cy="4164013"/>
          </a:xfrm>
        </p:spPr>
        <p:txBody>
          <a:bodyPr rtlCol="0">
            <a:normAutofit fontScale="92500" lnSpcReduction="10000"/>
          </a:bodyPr>
          <a:lstStyle/>
          <a:p>
            <a:pPr marL="377979" indent="-377979" defTabSz="503972" eaLnBrk="1" fontAlgn="auto" hangingPunct="1">
              <a:spcBef>
                <a:spcPts val="1102"/>
              </a:spcBef>
              <a:buFont typeface="Arial" panose="020B0604020202020204" pitchFamily="34" charset="0"/>
              <a:buAutoNum type="arabicPeriod"/>
              <a:defRPr/>
            </a:pP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Je bewust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worden hoeveel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leven groen in een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tuin of woonomgeving kan ondersteunen  </a:t>
            </a:r>
            <a:endPar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377979" indent="-377979" defTabSz="503972" eaLnBrk="1" fontAlgn="auto" hangingPunct="1">
              <a:spcBef>
                <a:spcPts val="1102"/>
              </a:spcBef>
              <a:buFont typeface="Arial" panose="020B0604020202020204" pitchFamily="34" charset="0"/>
              <a:buAutoNum type="arabicPeriod"/>
              <a:defRPr/>
            </a:pP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Je bewust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worden van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alle voordelen van groen in een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tuin of woonomgeving </a:t>
            </a:r>
            <a:endPar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377979" indent="-377979" defTabSz="503972" eaLnBrk="1" fontAlgn="auto" hangingPunct="1">
              <a:spcBef>
                <a:spcPts val="1102"/>
              </a:spcBef>
              <a:buFont typeface="Arial" panose="020B0604020202020204" pitchFamily="34" charset="0"/>
              <a:buAutoNum type="arabicPeriod"/>
              <a:defRPr/>
            </a:pP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Je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krijgt handvaten om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zelf een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terrein in te richten of om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te vormen tot een plek vol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leven</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 En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je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weet  hoe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plek het beste onderhouden kan worden </a:t>
            </a:r>
            <a:endPar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377979" indent="-377979" defTabSz="503972" eaLnBrk="1" fontAlgn="auto" hangingPunct="1">
              <a:spcBef>
                <a:spcPts val="1102"/>
              </a:spcBef>
              <a:buFont typeface="Arial" panose="020B0604020202020204" pitchFamily="34" charset="0"/>
              <a:buAutoNum type="arabicPeriod"/>
              <a:defRPr/>
            </a:pP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Je bent in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staat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om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een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levende tuin </a:t>
            </a:r>
            <a:r>
              <a:rPr lang="nl-NL" altLang="nl-NL"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te verkopen aan potentiële </a:t>
            </a:r>
            <a:r>
              <a:rPr lang="nl-NL" alt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opdrachtgevers</a:t>
            </a:r>
          </a:p>
          <a:p>
            <a:pPr marL="377979" indent="-377979" defTabSz="503972" eaLnBrk="1" fontAlgn="auto" hangingPunct="1">
              <a:spcBef>
                <a:spcPts val="1102"/>
              </a:spcBef>
              <a:buFont typeface="Arial" panose="020B0604020202020204" pitchFamily="34" charset="0"/>
              <a:buAutoNum type="arabicPeriod"/>
              <a:defRPr/>
            </a:pPr>
            <a:r>
              <a:rPr lang="nl-NL"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Je bent in staat om </a:t>
            </a:r>
            <a:r>
              <a:rPr lang="nl-NL" sz="2400" dirty="0" smtClean="0">
                <a:latin typeface="ArialMT"/>
              </a:rPr>
              <a:t>op </a:t>
            </a:r>
            <a:r>
              <a:rPr lang="nl-NL" sz="2400" dirty="0">
                <a:latin typeface="ArialMT"/>
              </a:rPr>
              <a:t>te treden als ambassadeur van </a:t>
            </a:r>
            <a:r>
              <a:rPr lang="nl-NL" sz="2400" dirty="0" smtClean="0">
                <a:latin typeface="ArialMT"/>
              </a:rPr>
              <a:t>De </a:t>
            </a:r>
            <a:r>
              <a:rPr lang="nl-NL" sz="2400" dirty="0">
                <a:latin typeface="ArialMT"/>
              </a:rPr>
              <a:t>L</a:t>
            </a:r>
            <a:r>
              <a:rPr lang="nl-NL" sz="2400" dirty="0" smtClean="0">
                <a:latin typeface="ArialMT"/>
              </a:rPr>
              <a:t>evende </a:t>
            </a:r>
            <a:r>
              <a:rPr lang="nl-NL" sz="2400" dirty="0">
                <a:latin typeface="ArialMT"/>
              </a:rPr>
              <a:t>T</a:t>
            </a:r>
            <a:r>
              <a:rPr lang="nl-NL" sz="2400" dirty="0" smtClean="0">
                <a:latin typeface="ArialMT"/>
              </a:rPr>
              <a:t>uin</a:t>
            </a:r>
            <a:r>
              <a:rPr lang="nl-NL" sz="2400" dirty="0">
                <a:latin typeface="ArialMT"/>
              </a:rPr>
              <a:t>.</a:t>
            </a:r>
            <a:endParaRPr lang="nl-NL" sz="2400" dirty="0"/>
          </a:p>
          <a:p>
            <a:pPr marL="377979" indent="-377979" defTabSz="503972" eaLnBrk="1" fontAlgn="auto" hangingPunct="1">
              <a:spcBef>
                <a:spcPts val="1102"/>
              </a:spcBef>
              <a:buFont typeface="Arial" panose="020B0604020202020204" pitchFamily="34" charset="0"/>
              <a:buAutoNum type="arabicPeriod"/>
              <a:defRPr/>
            </a:pPr>
            <a:endParaRPr lang="nl-NL" altLang="nl-NL" sz="2000"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377979" indent="-377979" defTabSz="503972" eaLnBrk="1" fontAlgn="auto" hangingPunct="1">
              <a:spcBef>
                <a:spcPts val="1102"/>
              </a:spcBef>
              <a:spcAft>
                <a:spcPts val="0"/>
              </a:spcAft>
              <a:buFont typeface="Wingdings 3" charset="2"/>
              <a:buChar char=""/>
              <a:defRPr/>
            </a:pPr>
            <a:endParaRPr lang="nl-NL" sz="1984" dirty="0">
              <a:solidFill>
                <a:schemeClr val="tx1">
                  <a:lumMod val="75000"/>
                  <a:lumOff val="2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583928" y="179437"/>
            <a:ext cx="806388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rgbClr val="000000"/>
                </a:solidFill>
              </a:rPr>
              <a:t>Inhoud v.d. lessen</a:t>
            </a:r>
          </a:p>
        </p:txBody>
      </p:sp>
      <p:sp>
        <p:nvSpPr>
          <p:cNvPr id="6" name="Text Box 2"/>
          <p:cNvSpPr txBox="1">
            <a:spLocks noChangeArrowheads="1"/>
          </p:cNvSpPr>
          <p:nvPr/>
        </p:nvSpPr>
        <p:spPr bwMode="auto">
          <a:xfrm>
            <a:off x="935856" y="1475581"/>
            <a:ext cx="9072562" cy="406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765175" indent="-45720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a:solidFill>
                  <a:schemeClr val="bg1"/>
                </a:solidFill>
                <a:latin typeface="Arial" panose="020B0604020202020204" pitchFamily="34" charset="0"/>
                <a:ea typeface="Microsoft YaHei" panose="020B0503020204020204" pitchFamily="34" charset="-122"/>
              </a:defRPr>
            </a:lvl9pPr>
          </a:lstStyle>
          <a:p>
            <a:pPr marL="307975" indent="0" eaLnBrk="1">
              <a:lnSpc>
                <a:spcPct val="93000"/>
              </a:lnSpc>
              <a:buClr>
                <a:srgbClr val="000000"/>
              </a:buClr>
              <a:buSzPct val="100000"/>
            </a:pPr>
            <a:r>
              <a:rPr lang="nl-NL" altLang="nl-NL" sz="2400" dirty="0" smtClean="0">
                <a:solidFill>
                  <a:srgbClr val="000000"/>
                </a:solidFill>
              </a:rPr>
              <a:t>Dag 1: bodem-bemesting | verhardingen</a:t>
            </a:r>
          </a:p>
          <a:p>
            <a:pPr marL="307975" indent="0" eaLnBrk="1">
              <a:lnSpc>
                <a:spcPct val="93000"/>
              </a:lnSpc>
              <a:buClr>
                <a:srgbClr val="000000"/>
              </a:buClr>
              <a:buSzPct val="100000"/>
            </a:pPr>
            <a:r>
              <a:rPr lang="nl-NL" altLang="nl-NL" sz="2400" dirty="0" smtClean="0">
                <a:solidFill>
                  <a:srgbClr val="000000"/>
                </a:solidFill>
              </a:rPr>
              <a:t>Dag 2: water</a:t>
            </a:r>
          </a:p>
          <a:p>
            <a:pPr marL="307975" indent="0" eaLnBrk="1">
              <a:lnSpc>
                <a:spcPct val="93000"/>
              </a:lnSpc>
              <a:buClr>
                <a:srgbClr val="000000"/>
              </a:buClr>
              <a:buSzPct val="100000"/>
            </a:pPr>
            <a:r>
              <a:rPr lang="nl-NL" altLang="nl-NL" sz="2400" dirty="0" smtClean="0">
                <a:solidFill>
                  <a:srgbClr val="000000"/>
                </a:solidFill>
              </a:rPr>
              <a:t>Dag 3: beplanting | presentatietechnieken | examenopdracht</a:t>
            </a:r>
          </a:p>
          <a:p>
            <a:pPr marL="307975" indent="0" eaLnBrk="1">
              <a:lnSpc>
                <a:spcPct val="93000"/>
              </a:lnSpc>
              <a:buClr>
                <a:srgbClr val="000000"/>
              </a:buClr>
              <a:buSzPct val="100000"/>
            </a:pPr>
            <a:r>
              <a:rPr lang="nl-NL" altLang="nl-NL" sz="2400" dirty="0" smtClean="0">
                <a:solidFill>
                  <a:srgbClr val="000000"/>
                </a:solidFill>
              </a:rPr>
              <a:t>Dag 4: PR | beplanting | presentatietechnieken</a:t>
            </a:r>
          </a:p>
          <a:p>
            <a:pPr marL="307975" indent="0" eaLnBrk="1">
              <a:lnSpc>
                <a:spcPct val="93000"/>
              </a:lnSpc>
              <a:buClr>
                <a:srgbClr val="000000"/>
              </a:buClr>
              <a:buSzPct val="100000"/>
            </a:pPr>
            <a:r>
              <a:rPr lang="nl-NL" altLang="nl-NL" sz="2400" dirty="0" smtClean="0">
                <a:solidFill>
                  <a:srgbClr val="000000"/>
                </a:solidFill>
              </a:rPr>
              <a:t>Dag 5: omheiningen en bouwkundig werk</a:t>
            </a:r>
          </a:p>
          <a:p>
            <a:pPr marL="307975" indent="0" eaLnBrk="1">
              <a:lnSpc>
                <a:spcPct val="93000"/>
              </a:lnSpc>
              <a:buClr>
                <a:srgbClr val="000000"/>
              </a:buClr>
              <a:buSzPct val="100000"/>
            </a:pPr>
            <a:r>
              <a:rPr lang="nl-NL" altLang="nl-NL" sz="2400" dirty="0" smtClean="0">
                <a:solidFill>
                  <a:srgbClr val="000000"/>
                </a:solidFill>
              </a:rPr>
              <a:t>Dag 6: fauna</a:t>
            </a:r>
          </a:p>
          <a:p>
            <a:pPr marL="307975" indent="0" eaLnBrk="1">
              <a:lnSpc>
                <a:spcPct val="93000"/>
              </a:lnSpc>
              <a:buClr>
                <a:srgbClr val="000000"/>
              </a:buClr>
              <a:buSzPct val="100000"/>
            </a:pPr>
            <a:r>
              <a:rPr lang="nl-NL" altLang="nl-NL" sz="2400" dirty="0" smtClean="0">
                <a:solidFill>
                  <a:srgbClr val="000000"/>
                </a:solidFill>
              </a:rPr>
              <a:t>Dag 7: </a:t>
            </a:r>
            <a:r>
              <a:rPr lang="nl-NL" altLang="nl-NL" sz="2400" dirty="0" err="1" smtClean="0">
                <a:solidFill>
                  <a:srgbClr val="000000"/>
                </a:solidFill>
              </a:rPr>
              <a:t>permacultuur</a:t>
            </a:r>
            <a:r>
              <a:rPr lang="nl-NL" altLang="nl-NL" sz="2400" dirty="0" smtClean="0">
                <a:solidFill>
                  <a:srgbClr val="000000"/>
                </a:solidFill>
              </a:rPr>
              <a:t> | voedselbos</a:t>
            </a:r>
          </a:p>
          <a:p>
            <a:pPr marL="307975" indent="0" eaLnBrk="1">
              <a:lnSpc>
                <a:spcPct val="93000"/>
              </a:lnSpc>
              <a:buClr>
                <a:srgbClr val="000000"/>
              </a:buClr>
              <a:buSzPct val="100000"/>
            </a:pPr>
            <a:r>
              <a:rPr lang="nl-NL" altLang="nl-NL" sz="2400" dirty="0" smtClean="0">
                <a:solidFill>
                  <a:srgbClr val="000000"/>
                </a:solidFill>
              </a:rPr>
              <a:t>Dag 8: samenvatten | inleveren examendossier</a:t>
            </a:r>
          </a:p>
          <a:p>
            <a:pPr marL="307975" indent="0" eaLnBrk="1">
              <a:lnSpc>
                <a:spcPct val="93000"/>
              </a:lnSpc>
              <a:buClr>
                <a:srgbClr val="000000"/>
              </a:buClr>
              <a:buSzPct val="100000"/>
            </a:pPr>
            <a:r>
              <a:rPr lang="nl-NL" altLang="nl-NL" sz="2400" dirty="0" smtClean="0">
                <a:solidFill>
                  <a:srgbClr val="000000"/>
                </a:solidFill>
              </a:rPr>
              <a:t>Dag 9: examengesprekken</a:t>
            </a:r>
          </a:p>
          <a:p>
            <a:pPr marL="307975" indent="0" eaLnBrk="1">
              <a:lnSpc>
                <a:spcPct val="93000"/>
              </a:lnSpc>
              <a:buClr>
                <a:srgbClr val="000000"/>
              </a:buClr>
              <a:buSzPct val="100000"/>
            </a:pPr>
            <a:endParaRPr lang="nl-NL" altLang="nl-NL" sz="2400" dirty="0">
              <a:solidFill>
                <a:srgbClr val="000000"/>
              </a:solidFill>
            </a:endParaRPr>
          </a:p>
          <a:p>
            <a:pPr marL="307975" indent="0" eaLnBrk="1">
              <a:lnSpc>
                <a:spcPct val="93000"/>
              </a:lnSpc>
              <a:buClr>
                <a:srgbClr val="000000"/>
              </a:buClr>
              <a:buSzPct val="100000"/>
            </a:pPr>
            <a:r>
              <a:rPr lang="nl-NL" altLang="nl-NL" sz="2400" dirty="0" smtClean="0">
                <a:solidFill>
                  <a:srgbClr val="000000"/>
                </a:solidFill>
              </a:rPr>
              <a:t>Zie ook de lesplanner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441015" y="98643"/>
            <a:ext cx="8063880" cy="729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a:solidFill>
                  <a:srgbClr val="000000"/>
                </a:solidFill>
              </a:rPr>
              <a:t>Traject van 'De levende tuin'</a:t>
            </a: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955" y="1959769"/>
            <a:ext cx="2879725" cy="407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6"/>
          <p:cNvSpPr txBox="1">
            <a:spLocks noChangeArrowheads="1"/>
          </p:cNvSpPr>
          <p:nvPr/>
        </p:nvSpPr>
        <p:spPr bwMode="auto">
          <a:xfrm>
            <a:off x="2087984" y="6148709"/>
            <a:ext cx="18002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9pPr>
          </a:lstStyle>
          <a:p>
            <a:pPr eaLnBrk="1">
              <a:lnSpc>
                <a:spcPct val="93000"/>
              </a:lnSpc>
              <a:buSzPct val="100000"/>
              <a:defRPr/>
            </a:pPr>
            <a:r>
              <a:rPr lang="nl-NL" sz="2600" dirty="0">
                <a:solidFill>
                  <a:srgbClr val="000000"/>
                </a:solidFill>
                <a:effectLst>
                  <a:outerShdw blurRad="38100" dist="38100" dir="2700000" algn="tl">
                    <a:srgbClr val="C0C0C0"/>
                  </a:outerShdw>
                </a:effectLst>
              </a:rPr>
              <a:t>k</a:t>
            </a:r>
            <a:r>
              <a:rPr lang="nl-NL" sz="2600" dirty="0" smtClean="0">
                <a:solidFill>
                  <a:srgbClr val="000000"/>
                </a:solidFill>
                <a:effectLst>
                  <a:outerShdw blurRad="38100" dist="38100" dir="2700000" algn="tl">
                    <a:srgbClr val="C0C0C0"/>
                  </a:outerShdw>
                </a:effectLst>
              </a:rPr>
              <a:t>ennis</a:t>
            </a:r>
          </a:p>
        </p:txBody>
      </p:sp>
      <p:sp>
        <p:nvSpPr>
          <p:cNvPr id="17415" name="Text Box 7"/>
          <p:cNvSpPr txBox="1">
            <a:spLocks noChangeArrowheads="1"/>
          </p:cNvSpPr>
          <p:nvPr/>
        </p:nvSpPr>
        <p:spPr bwMode="auto">
          <a:xfrm>
            <a:off x="5693433" y="6118225"/>
            <a:ext cx="244792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9pPr>
          </a:lstStyle>
          <a:p>
            <a:pPr eaLnBrk="1">
              <a:lnSpc>
                <a:spcPct val="93000"/>
              </a:lnSpc>
              <a:buSzPct val="100000"/>
              <a:defRPr/>
            </a:pPr>
            <a:r>
              <a:rPr lang="nl-NL" sz="2600" dirty="0">
                <a:solidFill>
                  <a:srgbClr val="000000"/>
                </a:solidFill>
                <a:effectLst>
                  <a:outerShdw blurRad="38100" dist="38100" dir="2700000" algn="tl">
                    <a:srgbClr val="C0C0C0"/>
                  </a:outerShdw>
                </a:effectLst>
              </a:rPr>
              <a:t>k</a:t>
            </a:r>
            <a:r>
              <a:rPr lang="nl-NL" sz="2600" dirty="0" smtClean="0">
                <a:solidFill>
                  <a:srgbClr val="000000"/>
                </a:solidFill>
                <a:effectLst>
                  <a:outerShdw blurRad="38100" dist="38100" dir="2700000" algn="tl">
                    <a:srgbClr val="C0C0C0"/>
                  </a:outerShdw>
                </a:effectLst>
              </a:rPr>
              <a:t>unde</a:t>
            </a:r>
          </a:p>
        </p:txBody>
      </p:sp>
      <p:sp>
        <p:nvSpPr>
          <p:cNvPr id="17416" name="Text Box 8"/>
          <p:cNvSpPr txBox="1">
            <a:spLocks noChangeArrowheads="1"/>
          </p:cNvSpPr>
          <p:nvPr/>
        </p:nvSpPr>
        <p:spPr bwMode="auto">
          <a:xfrm>
            <a:off x="8856736" y="4039718"/>
            <a:ext cx="1655763"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9pPr>
          </a:lstStyle>
          <a:p>
            <a:pPr eaLnBrk="1">
              <a:lnSpc>
                <a:spcPct val="93000"/>
              </a:lnSpc>
              <a:buSzPct val="100000"/>
              <a:defRPr/>
            </a:pPr>
            <a:r>
              <a:rPr lang="nl-NL" sz="2600" b="1" dirty="0" smtClean="0">
                <a:solidFill>
                  <a:srgbClr val="000000"/>
                </a:solidFill>
                <a:effectLst>
                  <a:outerShdw blurRad="38100" dist="38100" dir="2700000" algn="tl">
                    <a:srgbClr val="C0C0C0"/>
                  </a:outerShdw>
                </a:effectLst>
              </a:rPr>
              <a:t>Leren</a:t>
            </a:r>
          </a:p>
        </p:txBody>
      </p:sp>
      <p:sp>
        <p:nvSpPr>
          <p:cNvPr id="28681" name="AutoShape 9"/>
          <p:cNvSpPr>
            <a:spLocks noChangeArrowheads="1"/>
          </p:cNvSpPr>
          <p:nvPr/>
        </p:nvSpPr>
        <p:spPr bwMode="auto">
          <a:xfrm>
            <a:off x="4239933" y="4175125"/>
            <a:ext cx="647700" cy="360362"/>
          </a:xfrm>
          <a:prstGeom prst="rightArrow">
            <a:avLst>
              <a:gd name="adj1" fmla="val 50000"/>
              <a:gd name="adj2" fmla="val 44934"/>
            </a:avLst>
          </a:prstGeom>
          <a:solidFill>
            <a:srgbClr val="008000"/>
          </a:solidFill>
          <a:ln w="9360" cap="sq">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28682" name="AutoShape 10"/>
          <p:cNvSpPr>
            <a:spLocks noChangeArrowheads="1"/>
          </p:cNvSpPr>
          <p:nvPr/>
        </p:nvSpPr>
        <p:spPr bwMode="auto">
          <a:xfrm>
            <a:off x="8136656" y="4132703"/>
            <a:ext cx="647700" cy="360362"/>
          </a:xfrm>
          <a:prstGeom prst="rightArrow">
            <a:avLst>
              <a:gd name="adj1" fmla="val 50000"/>
              <a:gd name="adj2" fmla="val 44934"/>
            </a:avLst>
          </a:prstGeom>
          <a:solidFill>
            <a:srgbClr val="008000"/>
          </a:solidFill>
          <a:ln w="9360" cap="sq">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166" y="1959769"/>
            <a:ext cx="3782128" cy="407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223888" y="251445"/>
            <a:ext cx="8351912" cy="687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lnSpc>
                <a:spcPct val="93000"/>
              </a:lnSpc>
              <a:buSzPct val="100000"/>
            </a:pPr>
            <a:r>
              <a:rPr lang="nl-NL" altLang="nl-NL" sz="4000" dirty="0" smtClean="0">
                <a:solidFill>
                  <a:srgbClr val="000000"/>
                </a:solidFill>
              </a:rPr>
              <a:t>Wat weet jij van De Levende Tuin?</a:t>
            </a:r>
          </a:p>
        </p:txBody>
      </p:sp>
      <p:sp>
        <p:nvSpPr>
          <p:cNvPr id="28681" name="AutoShape 9"/>
          <p:cNvSpPr>
            <a:spLocks noChangeArrowheads="1"/>
          </p:cNvSpPr>
          <p:nvPr/>
        </p:nvSpPr>
        <p:spPr bwMode="auto">
          <a:xfrm>
            <a:off x="4239933" y="4175125"/>
            <a:ext cx="647700" cy="360362"/>
          </a:xfrm>
          <a:prstGeom prst="rightArrow">
            <a:avLst>
              <a:gd name="adj1" fmla="val 50000"/>
              <a:gd name="adj2" fmla="val 44934"/>
            </a:avLst>
          </a:prstGeom>
          <a:solidFill>
            <a:srgbClr val="008000"/>
          </a:solidFill>
          <a:ln w="9360" cap="sq">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904" y="1476342"/>
            <a:ext cx="4968552" cy="53492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68067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009808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495300" y="1547589"/>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3000"/>
              </a:lnSpc>
              <a:buSzPct val="100000"/>
            </a:pPr>
            <a:r>
              <a:rPr lang="nl-NL" altLang="nl-NL" sz="4400" dirty="0" smtClean="0">
                <a:solidFill>
                  <a:srgbClr val="000000"/>
                </a:solidFill>
              </a:rPr>
              <a:t>Waarom een Levende Tuin</a:t>
            </a:r>
            <a:endParaRPr lang="nl-NL" altLang="nl-NL" sz="4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009808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56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19010</TotalTime>
  <Words>2563</Words>
  <Application>Microsoft Office PowerPoint</Application>
  <PresentationFormat>Aangepast</PresentationFormat>
  <Paragraphs>259</Paragraphs>
  <Slides>21</Slides>
  <Notes>12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Microsoft YaHei</vt:lpstr>
      <vt:lpstr>Arial</vt:lpstr>
      <vt:lpstr>Arial-BoldMT</vt:lpstr>
      <vt:lpstr>ArialMT</vt:lpstr>
      <vt:lpstr>Century Gothic</vt:lpstr>
      <vt:lpstr>Segoe UI</vt:lpstr>
      <vt:lpstr>Times New Roman</vt:lpstr>
      <vt:lpstr>Wingdings 3</vt:lpstr>
      <vt:lpstr>Sliert</vt:lpstr>
      <vt:lpstr>PowerPoint-presentatie</vt:lpstr>
      <vt:lpstr>PowerPoint-presentatie</vt:lpstr>
      <vt:lpstr>PowerPoint-presentatie</vt:lpstr>
      <vt:lpstr>Doelen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verkoop je De Levende Tuin?</vt:lpstr>
      <vt:lpstr>De levende tuin</vt:lpstr>
      <vt:lpstr>De levende tuin</vt:lpstr>
      <vt:lpstr>Enkele begrippen</vt:lpstr>
      <vt:lpstr>LEVENDE TUINEN, bron van biodiversiteit  </vt:lpstr>
      <vt:lpstr>Biodiversiteit in Nederland</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Cursus: De levende tuin</dc:title>
  <dc:creator>Heidi Hekman</dc:creator>
  <cp:lastModifiedBy>Winfried Lijdsman</cp:lastModifiedBy>
  <cp:revision>179</cp:revision>
  <cp:lastPrinted>2017-09-04T06:12:13Z</cp:lastPrinted>
  <dcterms:created xsi:type="dcterms:W3CDTF">2013-10-17T12:38:39Z</dcterms:created>
  <dcterms:modified xsi:type="dcterms:W3CDTF">2018-09-03T13:44:05Z</dcterms:modified>
</cp:coreProperties>
</file>