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9" r:id="rId3"/>
    <p:sldId id="292" r:id="rId4"/>
    <p:sldId id="294" r:id="rId5"/>
    <p:sldId id="258" r:id="rId6"/>
    <p:sldId id="259" r:id="rId7"/>
    <p:sldId id="260" r:id="rId8"/>
    <p:sldId id="291" r:id="rId9"/>
    <p:sldId id="29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81" r:id="rId19"/>
    <p:sldId id="282" r:id="rId20"/>
    <p:sldId id="283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FB89C0-A7F6-47B0-9AD4-C1BE393A83F3}" type="datetimeFigureOut">
              <a:rPr lang="nl-NL"/>
              <a:pPr>
                <a:defRPr/>
              </a:pPr>
              <a:t>8-11-2017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DCB2E1-FC1F-4813-A67B-53BE998618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58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34AD-84A7-4F18-9ABB-8E06FCDC0B8E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2943-33C1-4AEE-B014-4D6C77CCF990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E611-D53F-41E8-BBD9-06AD6705DD69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3767-4AD8-4272-892B-585966E0BA33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9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FB89C0-A7F6-47B0-9AD4-C1BE393A83F3}" type="datetimeFigureOut">
              <a:rPr lang="nl-NL"/>
              <a:pPr>
                <a:defRPr/>
              </a:pPr>
              <a:t>8-11-2017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DCB2E1-FC1F-4813-A67B-53BE998618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164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08CA-E821-4131-8716-DBF2E49E68F7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D33C-51B1-4F16-B609-8D3E2D05D6A3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A7AE7-B2EC-4647-A3B7-43C5CAE2E4D2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0D583-16CF-4A8C-9771-91840A682B24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6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36CE4F-781B-4F89-AFE2-26CECDD6BCD0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08F27D-1736-4ACE-ABA6-1DC9B7310B16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9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3D1077-B5ED-4D5D-8DBE-90DEF932F358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4F785-C429-4975-81FA-F6A395952B20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7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053920-AA7F-4A89-9880-524171906079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A7ACE7-533D-4584-92A6-AA7943B4171F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7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11B4-82F5-4AFF-9179-0F82DDE5372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B6A5-8365-490A-A034-A662B1695B36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9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E1C41-5B1C-4E96-B2C5-09508EDE60E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BC929C-8D87-4935-9F1B-F82FF5DACEE8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08CA-E821-4131-8716-DBF2E49E68F7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D33C-51B1-4F16-B609-8D3E2D05D6A3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2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DF649C-96A2-41BC-A8B1-88E9D5AE171B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43EB29-3275-4756-82DA-21AEE1BC3115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40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34AD-84A7-4F18-9ABB-8E06FCDC0B8E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2943-33C1-4AEE-B014-4D6C77CCF990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8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E611-D53F-41E8-BBD9-06AD6705DD69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3767-4AD8-4272-892B-585966E0BA33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A7AE7-B2EC-4647-A3B7-43C5CAE2E4D2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0D583-16CF-4A8C-9771-91840A682B24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19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36CE4F-781B-4F89-AFE2-26CECDD6BCD0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08F27D-1736-4ACE-ABA6-1DC9B7310B16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8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3D1077-B5ED-4D5D-8DBE-90DEF932F358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4F785-C429-4975-81FA-F6A395952B20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85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053920-AA7F-4A89-9880-524171906079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A7ACE7-533D-4584-92A6-AA7943B4171F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8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11B4-82F5-4AFF-9179-0F82DDE53722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B6A5-8365-490A-A034-A662B1695B36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7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E1C41-5B1C-4E96-B2C5-09508EDE60E4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BC929C-8D87-4935-9F1B-F82FF5DACEE8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DF649C-96A2-41BC-A8B1-88E9D5AE171B}" type="datetimeFigureOut">
              <a:rPr lang="nl-NL">
                <a:solidFill>
                  <a:prstClr val="white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43EB29-3275-4756-82DA-21AEE1BC3115}" type="slidenum">
              <a:rPr lang="nl-NL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19759C-AED7-4FE8-AAAD-83F8E1F342AF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4D02268-B73C-4D00-98A0-8A24DF5B58FC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3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19759C-AED7-4FE8-AAAD-83F8E1F342AF}" type="datetimeFigureOut">
              <a:rPr lang="nl-NL">
                <a:solidFill>
                  <a:prstClr val="black"/>
                </a:solidFill>
              </a:rPr>
              <a:pPr>
                <a:defRPr/>
              </a:pPr>
              <a:t>8-11-2017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4D02268-B73C-4D00-98A0-8A24DF5B58FC}" type="slidenum">
              <a:rPr lang="nl-NL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echo.nl/lc-nh/buurt/lees/98715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cg.nl/30Y/praktisch/hond.html#gedrag-en-opvoeding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pjX4l0hRg" TargetMode="External"/><Relationship Id="rId2" Type="http://schemas.openxmlformats.org/officeDocument/2006/relationships/hyperlink" Target="http://www.youtube.com/watch?v=yJ13Wcx4wj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0amIQeHusY" TargetMode="External"/><Relationship Id="rId5" Type="http://schemas.openxmlformats.org/officeDocument/2006/relationships/hyperlink" Target="http://www.youtube.com/watch?v=wVASIDzf32I" TargetMode="External"/><Relationship Id="rId4" Type="http://schemas.openxmlformats.org/officeDocument/2006/relationships/hyperlink" Target="http://www.youtube.com/watch?v=oLxXDiFLkJ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5896" y="2564904"/>
            <a:ext cx="4822304" cy="10174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 Rounded MT Bold" pitchFamily="34" charset="0"/>
              </a:rPr>
              <a:t>Hondengedrag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9219" name="Ondertitel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nl-NL" dirty="0" smtClean="0">
                <a:latin typeface="Arial Rounded MT Bold" pitchFamily="34" charset="0"/>
              </a:rPr>
              <a:t>Diersoortverdieping Hond</a:t>
            </a:r>
          </a:p>
          <a:p>
            <a:pPr marR="0" eaLnBrk="1" hangingPunct="1"/>
            <a:endParaRPr lang="nl-NL" sz="2400" dirty="0" smtClean="0">
              <a:latin typeface="Arial Rounded MT Bold" pitchFamily="34" charset="0"/>
            </a:endParaRPr>
          </a:p>
        </p:txBody>
      </p:sp>
      <p:pic>
        <p:nvPicPr>
          <p:cNvPr id="9220" name="Afbeelding 8" descr="po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9954">
            <a:off x="1291432" y="2971006"/>
            <a:ext cx="15922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87363"/>
            <a:ext cx="352742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7363"/>
            <a:ext cx="2011363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6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00100"/>
            <a:ext cx="390842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17048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nl-NL" sz="2800" dirty="0" smtClean="0"/>
              <a:t>De basis van de verbale communicatie van de hond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nl-NL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nl-NL" sz="2800" b="1" dirty="0" smtClean="0"/>
              <a:t>Blaffen: </a:t>
            </a:r>
            <a:r>
              <a:rPr lang="nl-NL" sz="2800" dirty="0" smtClean="0"/>
              <a:t>opwinding, wordt al snel aangeleerd gedrag</a:t>
            </a:r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nl-NL" sz="28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nl-NL" sz="2800" b="1" dirty="0" smtClean="0"/>
              <a:t>Grommen: </a:t>
            </a:r>
            <a:r>
              <a:rPr lang="nl-NL" sz="2800" dirty="0" smtClean="0"/>
              <a:t>agressie (variërend van spel- tot serieuze waarschuwing)</a:t>
            </a:r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nl-NL" sz="2800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nl-NL" sz="2800" b="1" dirty="0" smtClean="0"/>
              <a:t>Piepen/Janken/huilen: </a:t>
            </a:r>
            <a:r>
              <a:rPr lang="nl-NL" sz="2800" dirty="0" smtClean="0"/>
              <a:t>pijn, angst, eenzaamheid, familie bijeenroepen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410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ypets.net.au/cache/02109757ab721da6dcb37f2b4e30839e_w350_h350_sc.jpg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56657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Hond communiceert met z’n hele lichaam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Herkenbare punten zijn voor ons de communicatie met oren, staart en de lichaamshouding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Kijk zoveel mogelijk naar de hond als geheel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Non-verbale communicatie hond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06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314950"/>
          </a:xfrm>
        </p:spPr>
        <p:txBody>
          <a:bodyPr/>
          <a:lstStyle/>
          <a:p>
            <a:pPr eaLnBrk="1" hangingPunct="1"/>
            <a:r>
              <a:rPr lang="nl-NL" smtClean="0"/>
              <a:t>Interpreteer t.o.v. de “neutrale houding” van je hond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Bij twijfel: volg je gevoel</a:t>
            </a:r>
          </a:p>
          <a:p>
            <a:pPr eaLnBrk="1" hangingPunct="1"/>
            <a:endParaRPr lang="nl-NL" smtClean="0"/>
          </a:p>
        </p:txBody>
      </p:sp>
      <p:pic>
        <p:nvPicPr>
          <p:cNvPr id="34819" name="Picture 2" descr="http://www.zoo-logics.com/fotoshonden/duitseher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2159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://dogdetails.files.wordpress.com/2010/09/labrador_retrie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21605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http://www.puppyparadise.com/Breeds/Cavalier_King_Charles_Span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36838"/>
            <a:ext cx="216058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 descr="http://onzehond.be/wp-content/uploads/2009/10/Akita-In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292600"/>
            <a:ext cx="21605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2" descr="http://www.completedogsguide.com/images/dog-breeds/largepic/Jack-Russel-Terri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21590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4" descr="http://www.cutepuppiesforsale.net/wp-content/uploads/2010/05/Shih-Tzu-For-Sa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21590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Hoge en ontspannen lichaamshouding: </a:t>
            </a:r>
          </a:p>
          <a:p>
            <a:pPr lvl="1" eaLnBrk="1" hangingPunct="1"/>
            <a:r>
              <a:rPr lang="nl-NL" smtClean="0"/>
              <a:t>zelfverzekerd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b="1" smtClean="0"/>
              <a:t>Lage en ontspannen lichaamshouding:     </a:t>
            </a:r>
          </a:p>
          <a:p>
            <a:pPr lvl="1" eaLnBrk="1" hangingPunct="1"/>
            <a:r>
              <a:rPr lang="nl-NL" smtClean="0"/>
              <a:t>minder zelfverzekerd tot onzeker</a:t>
            </a:r>
          </a:p>
          <a:p>
            <a:pPr lvl="1" eaLnBrk="1" hangingPunct="1"/>
            <a:r>
              <a:rPr lang="nl-NL" smtClean="0"/>
              <a:t>vriendelijke begroeting</a:t>
            </a:r>
          </a:p>
          <a:p>
            <a:pPr lvl="1" eaLnBrk="1" hangingPunct="1"/>
            <a:r>
              <a:rPr lang="nl-NL" smtClean="0"/>
              <a:t>verzoenend/vredestichtend</a:t>
            </a:r>
          </a:p>
          <a:p>
            <a:pPr lvl="1" eaLnBrk="1" hangingPunct="1"/>
            <a:r>
              <a:rPr lang="nl-NL" smtClean="0"/>
              <a:t>troostend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/>
              <a:t>Basis-gemoedstoestanden</a:t>
            </a:r>
            <a:endParaRPr lang="nl-NL" dirty="0"/>
          </a:p>
        </p:txBody>
      </p:sp>
      <p:pic>
        <p:nvPicPr>
          <p:cNvPr id="35844" name="Picture 1" descr="K:\Mijn documenten\Hondenschool\Afbeeldingen gesorteerd\Interactie hond-hond\P101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8401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uzzle.com/img/articleImages/320315-3143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23749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z="2800" b="1" smtClean="0"/>
              <a:t>Hoge en gespannen houding </a:t>
            </a:r>
            <a:r>
              <a:rPr lang="nl-NL" sz="2000" smtClean="0"/>
              <a:t>(</a:t>
            </a:r>
            <a:r>
              <a:rPr lang="nl-NL" sz="2000" i="1" smtClean="0"/>
              <a:t>actie naar voren):</a:t>
            </a:r>
          </a:p>
          <a:p>
            <a:pPr eaLnBrk="1" hangingPunct="1">
              <a:buFont typeface="Wingdings 3" pitchFamily="18" charset="2"/>
              <a:buNone/>
            </a:pPr>
            <a:endParaRPr lang="nl-NL" sz="2000" i="1" smtClean="0"/>
          </a:p>
          <a:p>
            <a:pPr lvl="1" eaLnBrk="1" hangingPunct="1"/>
            <a:r>
              <a:rPr lang="nl-NL" smtClean="0"/>
              <a:t>agressie (aanval) </a:t>
            </a:r>
          </a:p>
          <a:p>
            <a:pPr lvl="1" eaLnBrk="1" hangingPunct="1"/>
            <a:endParaRPr lang="nl-NL" smtClean="0"/>
          </a:p>
          <a:p>
            <a:pPr eaLnBrk="1" hangingPunct="1">
              <a:buFont typeface="Wingdings 3" pitchFamily="18" charset="2"/>
              <a:buNone/>
            </a:pPr>
            <a:endParaRPr lang="nl-NL" sz="2800" b="1" smtClean="0"/>
          </a:p>
          <a:p>
            <a:pPr eaLnBrk="1" hangingPunct="1"/>
            <a:r>
              <a:rPr lang="nl-NL" sz="2800" b="1" smtClean="0"/>
              <a:t>Lage en gespannen houding</a:t>
            </a:r>
            <a:r>
              <a:rPr lang="nl-NL" smtClean="0"/>
              <a:t> </a:t>
            </a:r>
            <a:r>
              <a:rPr lang="nl-NL" sz="2000" i="1" smtClean="0"/>
              <a:t>(actie naar achteren):</a:t>
            </a:r>
          </a:p>
          <a:p>
            <a:pPr eaLnBrk="1" hangingPunct="1">
              <a:buFont typeface="Wingdings 3" pitchFamily="18" charset="2"/>
              <a:buNone/>
            </a:pPr>
            <a:endParaRPr lang="nl-NL" sz="2000" i="1" smtClean="0"/>
          </a:p>
          <a:p>
            <a:pPr lvl="1" eaLnBrk="1" hangingPunct="1"/>
            <a:r>
              <a:rPr lang="nl-NL" smtClean="0"/>
              <a:t>angst (vluchten)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/>
              <a:t>Basis-gemoedstoestanden</a:t>
            </a:r>
            <a:r>
              <a:rPr lang="nl-NL" dirty="0" smtClean="0"/>
              <a:t> 2</a:t>
            </a:r>
            <a:endParaRPr lang="nl-NL" dirty="0"/>
          </a:p>
        </p:txBody>
      </p:sp>
      <p:pic>
        <p:nvPicPr>
          <p:cNvPr id="36869" name="Picture 4" descr="http://farm5.static.flickr.com/4094/4935651522_a95dfc09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29829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Attent: </a:t>
            </a:r>
            <a:r>
              <a:rPr lang="nl-NL" smtClean="0"/>
              <a:t>enigszins hoge en gespannen lichaamshouding, vaak met horizontaal gedragen staart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b="1" smtClean="0"/>
              <a:t>Kwispelen: </a:t>
            </a:r>
            <a:r>
              <a:rPr lang="nl-NL" smtClean="0"/>
              <a:t>spanning, variërend van positief (meer ontspannen zwaaiend) tot negatief (gespannen kwispel)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b="1" smtClean="0"/>
              <a:t>Borstelen: </a:t>
            </a:r>
            <a:r>
              <a:rPr lang="nl-NL" smtClean="0"/>
              <a:t>spanning, kan zowel bij spel als onzekerheid als agressie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Overige lichaamstaal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29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l3nder.com/music/rhapsody/media/BEWARE_OF_THE_DOG2.jpg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5175"/>
            <a:ext cx="37211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Drie meest voorkomende oorzaken van agressief gedrag bij honden: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marL="769938" lvl="1" indent="-514350" eaLnBrk="1" hangingPunct="1"/>
            <a:r>
              <a:rPr lang="nl-NL" smtClean="0"/>
              <a:t>angst- of defensieve agressie</a:t>
            </a:r>
          </a:p>
          <a:p>
            <a:pPr marL="769938" lvl="1" indent="-514350" eaLnBrk="1" hangingPunct="1"/>
            <a:r>
              <a:rPr lang="nl-NL" smtClean="0"/>
              <a:t>bezitsagressie</a:t>
            </a:r>
          </a:p>
          <a:p>
            <a:pPr marL="769938" lvl="1" indent="-514350" eaLnBrk="1" hangingPunct="1"/>
            <a:r>
              <a:rPr lang="nl-NL" smtClean="0"/>
              <a:t>territoriale agressie/ agressie door overschrijding persoonlijk grenzen</a:t>
            </a:r>
          </a:p>
          <a:p>
            <a:pPr marL="769938" lvl="1" indent="-514350" eaLnBrk="1" hangingPunct="1"/>
            <a:endParaRPr lang="nl-NL" smtClean="0"/>
          </a:p>
          <a:p>
            <a:pPr eaLnBrk="1" hangingPunct="1"/>
            <a:r>
              <a:rPr lang="nl-NL" smtClean="0"/>
              <a:t>Agressie kan al snel aangeleerd zijn doordat de hond succes behaalt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Agressie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2808288"/>
          </a:xfrm>
        </p:spPr>
        <p:txBody>
          <a:bodyPr/>
          <a:lstStyle/>
          <a:p>
            <a:pPr eaLnBrk="1" hangingPunct="1"/>
            <a:r>
              <a:rPr lang="nl-NL" smtClean="0"/>
              <a:t>Agressie is normaal, natuurlijk hondengedrag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Geef de hond een alternatief voor agressief gedrag en zie agressief gedrag zoals grommen als een waarschuwing c.q. duidelijke vorm van communicatie</a:t>
            </a:r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332287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4" descr="P1010014.JPG"/>
          <p:cNvPicPr>
            <a:picLocks noChangeAspect="1"/>
          </p:cNvPicPr>
          <p:nvPr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50768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Angst is ook normaal, natuurlijk hondengedrag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In onze maatschappij moet de hond kunnen omgaan met nogal wat prikkels en omstandigheden, het is de taak van de eigenaar de hond dit aan te leren (socialiseren!)</a:t>
            </a:r>
          </a:p>
          <a:p>
            <a:pPr eaLnBrk="1" hangingPunct="1"/>
            <a:endParaRPr lang="nl-NL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Angst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9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Te veel angst is niet goed, kan probleem worden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Vergelijking angst/fobie mens</a:t>
            </a:r>
          </a:p>
        </p:txBody>
      </p:sp>
      <p:pic>
        <p:nvPicPr>
          <p:cNvPr id="46083" name="Picture 4" descr="http://www.echo.nl/_upload/edition_55/media/450/60CB17D1-B319-4869-AF32-E11CA04FBEB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32175"/>
            <a:ext cx="360045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20070"/>
          </a:xfrm>
        </p:spPr>
        <p:txBody>
          <a:bodyPr/>
          <a:lstStyle/>
          <a:p>
            <a:r>
              <a:rPr lang="nl-NL" dirty="0" smtClean="0"/>
              <a:t>Lees de informatie over gedrag en opvoeding op de LICG website:</a:t>
            </a:r>
          </a:p>
          <a:p>
            <a:pPr marL="109537" indent="0">
              <a:buNone/>
            </a:pPr>
            <a:r>
              <a:rPr lang="nl-NL" dirty="0" smtClean="0"/>
              <a:t> </a:t>
            </a: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licg.nl/30Y/praktisch/hond.html#gedrag-en-opvoeding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nl-NL" dirty="0" smtClean="0"/>
              <a:t>LICG infopagina gedrag en opvoeding honden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gibdogpetsuppliesblog.com/wp-content/uploads/2008/08/dog-pee.JPG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50292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Territorium-besef komt in de puberteit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Afbakening door markeren met urine (ontlasting) en soms ook visuele krabmerken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Territoriaal gedrag is ras-afhankelijk en individu-afhankelijk (ook opgedane ervaringen spelen mee)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Honden en hun territorium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04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mp.roularta.be/cmdata/Images/site72/nieuws/wetenschap/wetenschap4/hond_kind300.jpg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52738"/>
            <a:ext cx="4370387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Honden hebben ook een persoonlijke zone (de meeste pups echter niet)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Grootte hiervan is ras- en individu-afhankelijk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Herkennen signalen van een hond die geen contact wil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Persoonlijke zone hond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9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314950"/>
          </a:xfrm>
        </p:spPr>
        <p:txBody>
          <a:bodyPr/>
          <a:lstStyle/>
          <a:p>
            <a:pPr eaLnBrk="1" hangingPunct="1"/>
            <a:r>
              <a:rPr lang="nl-NL" smtClean="0"/>
              <a:t>Hoe wel contact maken?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lvl="1" eaLnBrk="1" hangingPunct="1"/>
            <a:r>
              <a:rPr lang="nl-NL" smtClean="0"/>
              <a:t>Buiten persoonlijke zone contact maken op niet-bedreigende manier</a:t>
            </a:r>
          </a:p>
          <a:p>
            <a:pPr lvl="1" eaLnBrk="1" hangingPunct="1"/>
            <a:endParaRPr lang="nl-NL" smtClean="0"/>
          </a:p>
          <a:p>
            <a:pPr lvl="1" eaLnBrk="1" hangingPunct="1"/>
            <a:r>
              <a:rPr lang="nl-NL" smtClean="0"/>
              <a:t>Contact van de hond uit laten gaan</a:t>
            </a:r>
          </a:p>
        </p:txBody>
      </p:sp>
      <p:pic>
        <p:nvPicPr>
          <p:cNvPr id="50179" name="Picture 1" descr="K:\Mijn documenten\Afbeeldingen\Foto's alpha meppel\Basiscursus\Basis mei 2010\IMG_3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13100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tweetallen presentatie maken en uitvoeren over één van de onderwerpen “gedrag en opvoeding”</a:t>
            </a:r>
          </a:p>
          <a:p>
            <a:r>
              <a:rPr lang="nl-NL" dirty="0" smtClean="0"/>
              <a:t>Presenteren de eerstvolgende les DV hond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52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topnews.in/files/dog02.gif"/>
          <p:cNvPicPr>
            <a:picLocks noChangeAspect="1" noChangeArrowheads="1" noCrop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773238"/>
            <a:ext cx="5084762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nl-NL" sz="2800" dirty="0" smtClean="0"/>
              <a:t>Dus wat is een hond:</a:t>
            </a:r>
          </a:p>
          <a:p>
            <a:pPr eaLnBrk="1" hangingPunct="1">
              <a:buFont typeface="Wingdings 3" pitchFamily="18" charset="2"/>
              <a:buNone/>
            </a:pPr>
            <a:endParaRPr lang="nl-NL" sz="2800" dirty="0" smtClean="0"/>
          </a:p>
          <a:p>
            <a:pPr eaLnBrk="1" hangingPunct="1"/>
            <a:r>
              <a:rPr lang="nl-NL" sz="2800" dirty="0" smtClean="0"/>
              <a:t>Sociaal dier (maar </a:t>
            </a:r>
            <a:r>
              <a:rPr lang="nl-NL" sz="2800" u="sng" dirty="0" smtClean="0"/>
              <a:t>geen</a:t>
            </a:r>
            <a:r>
              <a:rPr lang="nl-NL" sz="2800" dirty="0" smtClean="0"/>
              <a:t> roedeldier)</a:t>
            </a:r>
          </a:p>
          <a:p>
            <a:pPr eaLnBrk="1" hangingPunct="1">
              <a:buFont typeface="Wingdings 3" pitchFamily="18" charset="2"/>
              <a:buNone/>
            </a:pPr>
            <a:endParaRPr lang="nl-NL" sz="2800" dirty="0" smtClean="0"/>
          </a:p>
          <a:p>
            <a:pPr eaLnBrk="1" hangingPunct="1"/>
            <a:r>
              <a:rPr lang="nl-NL" sz="2800" dirty="0" smtClean="0"/>
              <a:t>Dier met een groot aanpassingsvermogen (flexibel)</a:t>
            </a:r>
          </a:p>
          <a:p>
            <a:pPr eaLnBrk="1" hangingPunct="1">
              <a:buFont typeface="Wingdings 3" pitchFamily="18" charset="2"/>
              <a:buNone/>
            </a:pPr>
            <a:endParaRPr lang="nl-NL" sz="2800" dirty="0" smtClean="0"/>
          </a:p>
          <a:p>
            <a:pPr eaLnBrk="1" hangingPunct="1"/>
            <a:r>
              <a:rPr lang="nl-NL" sz="2800" dirty="0" smtClean="0"/>
              <a:t>Afval- en aaseter</a:t>
            </a:r>
          </a:p>
          <a:p>
            <a:pPr eaLnBrk="1" hangingPunct="1">
              <a:buFont typeface="Wingdings 3" pitchFamily="18" charset="2"/>
              <a:buNone/>
            </a:pPr>
            <a:endParaRPr lang="nl-NL" sz="2800" dirty="0" smtClean="0"/>
          </a:p>
          <a:p>
            <a:pPr eaLnBrk="1" hangingPunct="1"/>
            <a:r>
              <a:rPr lang="nl-NL" sz="2800" dirty="0" smtClean="0"/>
              <a:t>Opportunist (net als wij mensen)</a:t>
            </a:r>
          </a:p>
          <a:p>
            <a:pPr eaLnBrk="1" hangingPunct="1">
              <a:buFont typeface="Wingdings 3" pitchFamily="18" charset="2"/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2433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sah.ca/graphics/smart_dog.gif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52700"/>
            <a:ext cx="64579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06975"/>
          </a:xfrm>
        </p:spPr>
        <p:txBody>
          <a:bodyPr/>
          <a:lstStyle/>
          <a:p>
            <a:pPr eaLnBrk="1" hangingPunct="1"/>
            <a:r>
              <a:rPr lang="nl-NL" sz="2800" b="1" dirty="0" smtClean="0"/>
              <a:t>Intelligente diersoort: </a:t>
            </a:r>
          </a:p>
          <a:p>
            <a:pPr eaLnBrk="1" hangingPunct="1"/>
            <a:endParaRPr lang="nl-NL" sz="2800" dirty="0" smtClean="0"/>
          </a:p>
          <a:p>
            <a:pPr lvl="1" eaLnBrk="1" hangingPunct="1"/>
            <a:r>
              <a:rPr lang="nl-NL" sz="2800" dirty="0" smtClean="0"/>
              <a:t>denkvermogen</a:t>
            </a:r>
          </a:p>
          <a:p>
            <a:pPr lvl="1" eaLnBrk="1" hangingPunct="1"/>
            <a:r>
              <a:rPr lang="nl-NL" sz="2800" dirty="0" smtClean="0"/>
              <a:t>verbanden leggen</a:t>
            </a:r>
          </a:p>
          <a:p>
            <a:pPr lvl="1" eaLnBrk="1" hangingPunct="1"/>
            <a:r>
              <a:rPr lang="nl-NL" sz="2800" dirty="0" smtClean="0"/>
              <a:t>gevolgen inschatten van gedrag</a:t>
            </a:r>
          </a:p>
          <a:p>
            <a:pPr lvl="1" eaLnBrk="1" hangingPunct="1"/>
            <a:r>
              <a:rPr lang="nl-NL" sz="2800" dirty="0" smtClean="0"/>
              <a:t>problemen oplossen</a:t>
            </a:r>
          </a:p>
          <a:p>
            <a:pPr eaLnBrk="1" hangingPunct="1">
              <a:buFont typeface="Wingdings 3" pitchFamily="18" charset="2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785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64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06975"/>
          </a:xfrm>
        </p:spPr>
        <p:txBody>
          <a:bodyPr/>
          <a:lstStyle/>
          <a:p>
            <a:pPr eaLnBrk="1" hangingPunct="1"/>
            <a:r>
              <a:rPr lang="nl-NL" sz="2800" b="1" smtClean="0"/>
              <a:t>Emotionele diersoort:</a:t>
            </a:r>
          </a:p>
          <a:p>
            <a:pPr eaLnBrk="1" hangingPunct="1">
              <a:buFont typeface="Wingdings 3" pitchFamily="18" charset="2"/>
              <a:buNone/>
            </a:pPr>
            <a:r>
              <a:rPr lang="nl-NL" sz="2800" smtClean="0"/>
              <a:t>	ook complexe “menselijke” emoties, zoals opwinding/voorpret, jaloezie, empathie</a:t>
            </a:r>
          </a:p>
          <a:p>
            <a:pPr eaLnBrk="1" hangingPunct="1">
              <a:buFont typeface="Wingdings 3" pitchFamily="18" charset="2"/>
              <a:buNone/>
            </a:pPr>
            <a:endParaRPr lang="nl-NL" sz="2800" smtClean="0"/>
          </a:p>
          <a:p>
            <a:pPr eaLnBrk="1" hangingPunct="1"/>
            <a:r>
              <a:rPr lang="nl-NL" sz="2800" smtClean="0"/>
              <a:t>N.B. Honden kunnen erg slecht tegen conflicten, spanning &amp; zullen proberen deze te vermijden en op te lossen (verzoenend gedrag)</a:t>
            </a:r>
          </a:p>
          <a:p>
            <a:pPr eaLnBrk="1" hangingPunct="1"/>
            <a:endParaRPr lang="nl-NL" smtClean="0"/>
          </a:p>
        </p:txBody>
      </p:sp>
      <p:sp>
        <p:nvSpPr>
          <p:cNvPr id="19460" name="Tekstvak 3"/>
          <p:cNvSpPr txBox="1">
            <a:spLocks noChangeArrowheads="1"/>
          </p:cNvSpPr>
          <p:nvPr/>
        </p:nvSpPr>
        <p:spPr bwMode="auto">
          <a:xfrm>
            <a:off x="395288" y="6381750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4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5040560"/>
          </a:xfrm>
        </p:spPr>
        <p:txBody>
          <a:bodyPr/>
          <a:lstStyle/>
          <a:p>
            <a:endParaRPr lang="nl-NL" sz="2000" dirty="0" smtClean="0"/>
          </a:p>
          <a:p>
            <a:r>
              <a:rPr lang="nl-NL" sz="2000" dirty="0" smtClean="0"/>
              <a:t>Escape </a:t>
            </a:r>
            <a:r>
              <a:rPr lang="nl-NL" sz="2000" dirty="0" err="1" smtClean="0"/>
              <a:t>artists</a:t>
            </a:r>
            <a:r>
              <a:rPr lang="nl-NL" sz="2000" dirty="0" smtClean="0"/>
              <a:t>: </a:t>
            </a:r>
          </a:p>
          <a:p>
            <a:pPr marL="109537" indent="0">
              <a:buNone/>
            </a:pPr>
            <a:r>
              <a:rPr lang="nl-NL" sz="2000" dirty="0" smtClean="0">
                <a:hlinkClick r:id="rId2"/>
              </a:rPr>
              <a:t>http</a:t>
            </a:r>
            <a:r>
              <a:rPr lang="nl-NL" sz="2000" dirty="0">
                <a:hlinkClick r:id="rId2"/>
              </a:rPr>
              <a:t>://</a:t>
            </a:r>
            <a:r>
              <a:rPr lang="nl-NL" sz="2000" dirty="0" smtClean="0">
                <a:hlinkClick r:id="rId2"/>
              </a:rPr>
              <a:t>www.youtube.com/watch?v=yJ13Wcx4wjQ</a:t>
            </a:r>
            <a:endParaRPr lang="nl-NL" sz="2000" dirty="0" smtClean="0"/>
          </a:p>
          <a:p>
            <a:pPr marL="109537" indent="0">
              <a:buNone/>
            </a:pPr>
            <a:r>
              <a:rPr lang="nl-NL" sz="2000" dirty="0">
                <a:hlinkClick r:id="rId3"/>
              </a:rPr>
              <a:t>https://</a:t>
            </a:r>
            <a:r>
              <a:rPr lang="nl-NL" sz="2000" dirty="0" smtClean="0">
                <a:hlinkClick r:id="rId3"/>
              </a:rPr>
              <a:t>www.youtube.com/watch?v=rXpjX4l0hRg</a:t>
            </a:r>
            <a:endParaRPr lang="nl-NL" sz="2000" dirty="0" smtClean="0"/>
          </a:p>
          <a:p>
            <a:pPr marL="109537" indent="0">
              <a:buNone/>
            </a:pPr>
            <a:endParaRPr lang="nl-NL" sz="2000" dirty="0" smtClean="0"/>
          </a:p>
          <a:p>
            <a:pPr marL="109537" indent="0">
              <a:buNone/>
            </a:pPr>
            <a:r>
              <a:rPr lang="nl-NL" sz="2000" dirty="0" smtClean="0"/>
              <a:t>Tool </a:t>
            </a:r>
            <a:r>
              <a:rPr lang="nl-NL" sz="2000" dirty="0" err="1" smtClean="0"/>
              <a:t>use</a:t>
            </a:r>
            <a:r>
              <a:rPr lang="nl-NL" sz="2000" dirty="0" smtClean="0"/>
              <a:t>:</a:t>
            </a:r>
          </a:p>
          <a:p>
            <a:pPr marL="109537" indent="0">
              <a:buNone/>
            </a:pPr>
            <a:r>
              <a:rPr lang="nl-NL" sz="2000" dirty="0">
                <a:hlinkClick r:id="rId4"/>
              </a:rPr>
              <a:t>http://</a:t>
            </a:r>
            <a:r>
              <a:rPr lang="nl-NL" sz="2000" dirty="0" smtClean="0">
                <a:hlinkClick r:id="rId4"/>
              </a:rPr>
              <a:t>www.youtube.com/watch?v=oLxXDiFLkJ0</a:t>
            </a:r>
            <a:endParaRPr lang="nl-NL" sz="2000" dirty="0" smtClean="0"/>
          </a:p>
          <a:p>
            <a:pPr marL="109537" indent="0">
              <a:buNone/>
            </a:pPr>
            <a:endParaRPr lang="nl-NL" sz="2000" dirty="0" smtClean="0"/>
          </a:p>
          <a:p>
            <a:pPr marL="109537" indent="0">
              <a:buNone/>
            </a:pPr>
            <a:r>
              <a:rPr lang="nl-NL" sz="2000" dirty="0" smtClean="0"/>
              <a:t>Emoties:</a:t>
            </a:r>
          </a:p>
          <a:p>
            <a:pPr marL="109537" indent="0">
              <a:buNone/>
            </a:pPr>
            <a:r>
              <a:rPr lang="nl-NL" sz="2000" dirty="0">
                <a:hlinkClick r:id="rId5"/>
              </a:rPr>
              <a:t>http://</a:t>
            </a:r>
            <a:r>
              <a:rPr lang="nl-NL" sz="2000" dirty="0" smtClean="0">
                <a:hlinkClick r:id="rId5"/>
              </a:rPr>
              <a:t>www.youtube.com/watch?v=wVASIDzf32I</a:t>
            </a:r>
            <a:endParaRPr lang="nl-NL" sz="2000" dirty="0" smtClean="0"/>
          </a:p>
          <a:p>
            <a:pPr marL="109537" indent="0">
              <a:buNone/>
            </a:pPr>
            <a:r>
              <a:rPr lang="nl-NL" sz="2000" dirty="0">
                <a:hlinkClick r:id="rId6"/>
              </a:rPr>
              <a:t>https://</a:t>
            </a:r>
            <a:r>
              <a:rPr lang="nl-NL" sz="2000" dirty="0" smtClean="0">
                <a:hlinkClick r:id="rId6"/>
              </a:rPr>
              <a:t>www.youtube.com/watch?v=20amIQeHusY</a:t>
            </a:r>
            <a:endParaRPr lang="nl-NL" sz="2000" dirty="0" smtClean="0"/>
          </a:p>
          <a:p>
            <a:pPr marL="109537" indent="0">
              <a:buNone/>
            </a:pPr>
            <a:endParaRPr lang="nl-NL" sz="2000" dirty="0" smtClean="0"/>
          </a:p>
          <a:p>
            <a:pPr marL="109537" indent="0">
              <a:buNone/>
            </a:pPr>
            <a:endParaRPr lang="nl-NL" dirty="0"/>
          </a:p>
          <a:p>
            <a:pPr marL="109537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44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“Begrijp ik mijn hond” en kijk ook goed naar de afbeeldingen</a:t>
            </a:r>
          </a:p>
          <a:p>
            <a:pPr marL="109537" indent="0">
              <a:buNone/>
            </a:pPr>
            <a:endParaRPr lang="nl-NL" dirty="0" smtClean="0"/>
          </a:p>
          <a:p>
            <a:r>
              <a:rPr lang="nl-NL" dirty="0" smtClean="0"/>
              <a:t>Tijdens de lessen zullen we stukken van de bijbehorende DVD gaan kijken.</a:t>
            </a:r>
          </a:p>
          <a:p>
            <a:pPr marL="109537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Begrijp ik mijn hond?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23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atic.politifact.com.s3.amazonaws.com/politifact%2Fphotos%2FBarking_Dog_.jpg"/>
          <p:cNvPicPr>
            <a:picLocks noChangeAspect="1" noChangeArrowheads="1"/>
          </p:cNvPicPr>
          <p:nvPr/>
        </p:nvPicPr>
        <p:blipFill>
          <a:blip r:embed="rId2">
            <a:lum bright="4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60575"/>
            <a:ext cx="4114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1138"/>
            <a:ext cx="8435975" cy="4525962"/>
          </a:xfrm>
        </p:spPr>
        <p:txBody>
          <a:bodyPr/>
          <a:lstStyle/>
          <a:p>
            <a:pPr eaLnBrk="1" hangingPunct="1"/>
            <a:r>
              <a:rPr lang="nl-NL" smtClean="0"/>
              <a:t>Een hond kan veel verschillende geluiden maken met, afhankelijk van de context, veel verschillende betekenissen</a:t>
            </a:r>
          </a:p>
          <a:p>
            <a:pPr eaLnBrk="1" hangingPunct="1">
              <a:buFont typeface="Wingdings 3" pitchFamily="18" charset="2"/>
              <a:buNone/>
            </a:pPr>
            <a:endParaRPr lang="nl-NL" smtClean="0"/>
          </a:p>
          <a:p>
            <a:pPr eaLnBrk="1" hangingPunct="1"/>
            <a:r>
              <a:rPr lang="nl-NL" smtClean="0"/>
              <a:t>De ene hond is verbaler dan de andere (rasverschillen, individuele verschillen)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Als eigenaar leer je in de loop van de tijd veel van deze verbale communicatie van je eigen hond herkennen en juist interpreteren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Verbale communicatie hond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9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590</Words>
  <Application>Microsoft Office PowerPoint</Application>
  <PresentationFormat>Diavoorstelling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Arial Rounded MT Bold</vt:lpstr>
      <vt:lpstr>Courier New</vt:lpstr>
      <vt:lpstr>Lucida Sans Unicode</vt:lpstr>
      <vt:lpstr>Verdana</vt:lpstr>
      <vt:lpstr>Wingdings 2</vt:lpstr>
      <vt:lpstr>Wingdings 3</vt:lpstr>
      <vt:lpstr>Concours</vt:lpstr>
      <vt:lpstr>1_Concours</vt:lpstr>
      <vt:lpstr>Hondengedrag</vt:lpstr>
      <vt:lpstr>LICG infopagina gedrag en opvoeding honden</vt:lpstr>
      <vt:lpstr>Opdracht</vt:lpstr>
      <vt:lpstr>PowerPoint-presentatie</vt:lpstr>
      <vt:lpstr>PowerPoint-presentatie</vt:lpstr>
      <vt:lpstr>PowerPoint-presentatie</vt:lpstr>
      <vt:lpstr>Video’s</vt:lpstr>
      <vt:lpstr>Begrijp ik mijn hond?</vt:lpstr>
      <vt:lpstr>Verbale communicatie hond</vt:lpstr>
      <vt:lpstr>PowerPoint-presentatie</vt:lpstr>
      <vt:lpstr>Non-verbale communicatie hond</vt:lpstr>
      <vt:lpstr>PowerPoint-presentatie</vt:lpstr>
      <vt:lpstr>Basis-gemoedstoestanden</vt:lpstr>
      <vt:lpstr>Basis-gemoedstoestanden 2</vt:lpstr>
      <vt:lpstr>Overige lichaamstaal</vt:lpstr>
      <vt:lpstr>Agressie</vt:lpstr>
      <vt:lpstr>PowerPoint-presentatie</vt:lpstr>
      <vt:lpstr>Angst</vt:lpstr>
      <vt:lpstr>PowerPoint-presentatie</vt:lpstr>
      <vt:lpstr>Honden en hun territorium</vt:lpstr>
      <vt:lpstr>Persoonlijke zone hond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Hondengedrag</dc:title>
  <dc:creator>Huiskamer</dc:creator>
  <cp:lastModifiedBy>Sophie Witschge</cp:lastModifiedBy>
  <cp:revision>19</cp:revision>
  <dcterms:created xsi:type="dcterms:W3CDTF">2013-02-28T14:17:35Z</dcterms:created>
  <dcterms:modified xsi:type="dcterms:W3CDTF">2017-11-08T19:51:31Z</dcterms:modified>
</cp:coreProperties>
</file>