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handoutMasterIdLst>
    <p:handoutMasterId r:id="rId12"/>
  </p:handoutMasterIdLst>
  <p:sldIdLst>
    <p:sldId id="256" r:id="rId4"/>
    <p:sldId id="257" r:id="rId5"/>
    <p:sldId id="259" r:id="rId6"/>
    <p:sldId id="258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63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3E34822-A456-46BD-BB25-98D4E6CA6C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BC95EAD-CB4D-4796-9084-08D4DF7CD24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16D78D50-8009-48B3-9624-9859472349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5B49E5FC-2BEE-460B-863A-07E659553E9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813326-E0D7-43F8-8B5D-0552E5DDF8F8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6759BA7-11CA-454C-901D-921B4DD2DFB8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E2F183E8-AC64-455B-892E-4F6CE1CE439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F380B8C4-0D20-484A-A666-4BC747342A5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FDE9FCBD-FAFC-49E3-8F7A-B9989CDD86F0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5B5ABBB3-9A29-448A-A8FE-72F8BC812869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E404B3EE-0B1D-4CA4-BABE-9A3CFAF45A54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178D8839-F652-4AD9-94A8-0279ED0D2547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8FA4958F-5A27-4EA9-8285-F4A36B4FAC6D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ADC35F94-2773-46EA-A268-F80F15E5A26C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232787A6-55F6-4BD4-8DA6-BA45C89BEAF0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6E5326D-6CD4-477A-9234-8B5058DCF56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4CC75BFE-C07C-4B22-807D-1F1F9E7481D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355802B-3917-4F6E-8E11-D778D3361EE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6744F6DA-C1BA-4717-B29B-6075E1406B1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DC71E5E4-EE1D-40CB-851D-595D475BC4D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0CFF9D77-CF95-4387-BD8E-1D75802A2B2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56641135-B1A7-42AB-8D08-DDD7C3F7A0B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7DF6E256-8691-4198-BC10-68870E6D76C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6CB55B0-76CE-490E-AB42-9FE1D31D1B4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5465B70-6F78-4F99-BB77-46BFE4C351B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5D516E77-87EF-46AC-856E-B1A888402FC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CEC6E140-9AD7-4D62-82D1-8B81C29B33E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98914118-AF4A-46EF-B22B-CD848BC606C9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61A9F814-1680-4006-8148-7124AEC42E2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03667A2E-C556-48F5-B14A-1E96FF66BB5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29" name="Oval 27">
              <a:extLst>
                <a:ext uri="{FF2B5EF4-FFF2-40B4-BE49-F238E27FC236}">
                  <a16:creationId xmlns:a16="http://schemas.microsoft.com/office/drawing/2014/main" id="{0A68D5DD-119B-4340-B6EA-B8AD23680E3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30" name="Oval 28">
              <a:extLst>
                <a:ext uri="{FF2B5EF4-FFF2-40B4-BE49-F238E27FC236}">
                  <a16:creationId xmlns:a16="http://schemas.microsoft.com/office/drawing/2014/main" id="{9B1179B0-F90E-42F3-ADD4-2F64B7C3F20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31" name="Oval 29">
              <a:extLst>
                <a:ext uri="{FF2B5EF4-FFF2-40B4-BE49-F238E27FC236}">
                  <a16:creationId xmlns:a16="http://schemas.microsoft.com/office/drawing/2014/main" id="{0215F21B-C64A-4E1E-ACD6-E43A11EC599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605ED29E-DF5A-4165-AD5F-AB14B7245A1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80206DD6-FBAF-4E95-B823-6F1AC80AE8A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79757CD4-BFA5-4BF5-A57F-2099DC63FCF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AD3DD868-BC9C-48CA-859C-94253DDEBC3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36" name="AutoShape 34">
              <a:extLst>
                <a:ext uri="{FF2B5EF4-FFF2-40B4-BE49-F238E27FC236}">
                  <a16:creationId xmlns:a16="http://schemas.microsoft.com/office/drawing/2014/main" id="{9B992576-E0C4-4D24-A051-44614EC0496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E826A1AC-CCE9-49CE-9E7E-5C0F2019F59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741EB45B-6DCE-4192-A7C4-76A86B153A9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</p:grpSp>
      <p:sp>
        <p:nvSpPr>
          <p:cNvPr id="4816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48168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/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141ABF78-1D47-4A2C-96F9-048070BEF7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" name="Rectangle 38">
            <a:extLst>
              <a:ext uri="{FF2B5EF4-FFF2-40B4-BE49-F238E27FC236}">
                <a16:creationId xmlns:a16="http://schemas.microsoft.com/office/drawing/2014/main" id="{7E3D7BDD-42EE-47B2-8CE7-940CCB7A9B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A1388CCC-5B58-49D1-BC86-2E2FC1EF3A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3E032-A6B0-4055-AE53-CC0E5AEF2C8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57164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9AC02683-C167-4A6B-B3BE-EE186318C8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69E30DC5-478E-4344-A61A-3EE63179B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CAFAE1CB-0D68-4500-B581-F3747D1560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C03290-932D-46C3-A7C1-BF1CEFFD3E6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5126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93DCBC92-7991-4D38-91A4-BF2E226C88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4EEA8017-4B1D-4D52-B26D-FC71C8CF52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CF6FAF85-A791-49AF-A1DA-D4F6BC296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4A658-AB61-431C-89A1-F6DFC775B33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9377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CF0C6D57-FBBE-4B4B-9CB6-12A0867717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DF77998C-B2F4-4A4D-9988-AE38DD645D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2B36D68E-600F-4376-AA4D-BA94B6682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005BF-340C-47ED-AF0E-2A3DA5AD7D6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5045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1DEA6140-8D31-4A7D-8815-CE5FED5FD1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6A99C06D-9538-4CB5-90DF-0514A42DB4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13D343A3-12DF-4D9C-814A-9BB5B61192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94921D-BED0-4C83-981A-A1A2102B04B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5940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4BF39B6C-677A-405D-B747-FAB149BDC5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FDC9955C-23C9-49C3-8167-4670CA34A7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38C7D6C4-4A30-471E-89FB-E82F403274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633AC1-4EF8-4106-815C-FE30B944388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9142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520D2C4E-5C81-49A3-B9A8-FECC052FD2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8BEC9A40-CCAF-410A-B505-59239BA646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B9E432EF-B943-4A2F-A398-57B28A860E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18604-13C3-4701-97F2-4AA0D9320B7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551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C300DC33-5185-4024-9D4F-0B5C929183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B5FD492D-28B4-4B48-9A7F-15F98D5D74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2F409D26-AC4E-4BFC-9F93-32A052C7A9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BD782F-6EF3-4B24-98DE-9106E6D613C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9003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>
                <a16:creationId xmlns:a16="http://schemas.microsoft.com/office/drawing/2014/main" id="{D9AD8769-84A5-483B-9FC7-B216FED01F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B7BFFD75-0436-4E3B-88BC-14670564C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CB3EAF0C-0427-413E-A767-1BEDA01ED7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5FD8A-0376-4672-A893-3D0D6F3BE1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586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2899D0AE-46A0-489A-A331-F5B0F9E96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3C1D9BBF-9CD1-4C86-BA04-67CC7F629F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D225AD57-61DD-4209-84A2-B7A26EC0AB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DFD533-B2B5-4F51-87A6-71882074517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883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807D9DFE-02F6-4141-BA07-7A8C5A7A84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78654EF0-D79D-43C6-83D2-343551501C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E2B8E94F-5406-48A2-BF99-DF5826819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B36BB7-6D33-44F2-AFF5-4DEF345B18C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98113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8B6573D-B223-4990-B4C8-C4CDF9C31C97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7107" name="Rectangle 3">
              <a:extLst>
                <a:ext uri="{FF2B5EF4-FFF2-40B4-BE49-F238E27FC236}">
                  <a16:creationId xmlns:a16="http://schemas.microsoft.com/office/drawing/2014/main" id="{029FAC57-C9EC-47D5-A587-B681AE68E09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08" name="Oval 4">
              <a:extLst>
                <a:ext uri="{FF2B5EF4-FFF2-40B4-BE49-F238E27FC236}">
                  <a16:creationId xmlns:a16="http://schemas.microsoft.com/office/drawing/2014/main" id="{859125A4-04DC-4FC3-8CEC-6F1ED0F671E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09" name="Rectangle 5">
              <a:extLst>
                <a:ext uri="{FF2B5EF4-FFF2-40B4-BE49-F238E27FC236}">
                  <a16:creationId xmlns:a16="http://schemas.microsoft.com/office/drawing/2014/main" id="{CF3D1706-8691-4D08-A05F-8E91D260117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10" name="Freeform 6">
              <a:extLst>
                <a:ext uri="{FF2B5EF4-FFF2-40B4-BE49-F238E27FC236}">
                  <a16:creationId xmlns:a16="http://schemas.microsoft.com/office/drawing/2014/main" id="{D889850C-5E3C-47FE-8D73-6BF4673370A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11" name="Rectangle 7">
              <a:extLst>
                <a:ext uri="{FF2B5EF4-FFF2-40B4-BE49-F238E27FC236}">
                  <a16:creationId xmlns:a16="http://schemas.microsoft.com/office/drawing/2014/main" id="{F5492823-9487-475A-9D9C-E1D783ACDF0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12" name="Rectangle 8">
              <a:extLst>
                <a:ext uri="{FF2B5EF4-FFF2-40B4-BE49-F238E27FC236}">
                  <a16:creationId xmlns:a16="http://schemas.microsoft.com/office/drawing/2014/main" id="{D1A6D0CE-14A9-474A-87A0-EA38C3D2871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13" name="Rectangle 9">
              <a:extLst>
                <a:ext uri="{FF2B5EF4-FFF2-40B4-BE49-F238E27FC236}">
                  <a16:creationId xmlns:a16="http://schemas.microsoft.com/office/drawing/2014/main" id="{8F0F8C14-D6CB-4317-965D-BAC6A41118D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14" name="Rectangle 10">
              <a:extLst>
                <a:ext uri="{FF2B5EF4-FFF2-40B4-BE49-F238E27FC236}">
                  <a16:creationId xmlns:a16="http://schemas.microsoft.com/office/drawing/2014/main" id="{CE2764FD-732F-48AF-A501-F1A3FA1542D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15" name="Rectangle 11">
              <a:extLst>
                <a:ext uri="{FF2B5EF4-FFF2-40B4-BE49-F238E27FC236}">
                  <a16:creationId xmlns:a16="http://schemas.microsoft.com/office/drawing/2014/main" id="{27379584-5424-46E8-85BF-A5B5F6F3A09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16" name="Freeform 12">
              <a:extLst>
                <a:ext uri="{FF2B5EF4-FFF2-40B4-BE49-F238E27FC236}">
                  <a16:creationId xmlns:a16="http://schemas.microsoft.com/office/drawing/2014/main" id="{234B0073-D9EF-4A58-9DD4-4C2B506D46D3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17" name="Freeform 13">
              <a:extLst>
                <a:ext uri="{FF2B5EF4-FFF2-40B4-BE49-F238E27FC236}">
                  <a16:creationId xmlns:a16="http://schemas.microsoft.com/office/drawing/2014/main" id="{53F4EAAC-8240-4859-A76E-96E03BF7E49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18" name="Freeform 14">
              <a:extLst>
                <a:ext uri="{FF2B5EF4-FFF2-40B4-BE49-F238E27FC236}">
                  <a16:creationId xmlns:a16="http://schemas.microsoft.com/office/drawing/2014/main" id="{000D3186-309D-4810-B64E-0BA2E30B650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19" name="Freeform 15">
              <a:extLst>
                <a:ext uri="{FF2B5EF4-FFF2-40B4-BE49-F238E27FC236}">
                  <a16:creationId xmlns:a16="http://schemas.microsoft.com/office/drawing/2014/main" id="{16C9CDDD-AC0A-40B9-8E80-474A90A5A75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20" name="Freeform 16">
              <a:extLst>
                <a:ext uri="{FF2B5EF4-FFF2-40B4-BE49-F238E27FC236}">
                  <a16:creationId xmlns:a16="http://schemas.microsoft.com/office/drawing/2014/main" id="{EB879303-E044-441B-B6E3-AC26915BA04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21" name="Freeform 17">
              <a:extLst>
                <a:ext uri="{FF2B5EF4-FFF2-40B4-BE49-F238E27FC236}">
                  <a16:creationId xmlns:a16="http://schemas.microsoft.com/office/drawing/2014/main" id="{585C9231-9B00-4150-B392-A2412FA2EA5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22" name="Freeform 18">
              <a:extLst>
                <a:ext uri="{FF2B5EF4-FFF2-40B4-BE49-F238E27FC236}">
                  <a16:creationId xmlns:a16="http://schemas.microsoft.com/office/drawing/2014/main" id="{1CBE67D6-6759-4B4A-8A8D-28BB790F15F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23" name="Freeform 19">
              <a:extLst>
                <a:ext uri="{FF2B5EF4-FFF2-40B4-BE49-F238E27FC236}">
                  <a16:creationId xmlns:a16="http://schemas.microsoft.com/office/drawing/2014/main" id="{4D5D558D-B496-46F2-9479-C75B0DBBD1D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24" name="Freeform 20">
              <a:extLst>
                <a:ext uri="{FF2B5EF4-FFF2-40B4-BE49-F238E27FC236}">
                  <a16:creationId xmlns:a16="http://schemas.microsoft.com/office/drawing/2014/main" id="{7EBB1F8B-D10A-4EE1-8F63-16311FB03F1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25" name="Freeform 21">
              <a:extLst>
                <a:ext uri="{FF2B5EF4-FFF2-40B4-BE49-F238E27FC236}">
                  <a16:creationId xmlns:a16="http://schemas.microsoft.com/office/drawing/2014/main" id="{2D46B158-B5F8-4D9B-9D7B-16BAE228B58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26" name="Freeform 22">
              <a:extLst>
                <a:ext uri="{FF2B5EF4-FFF2-40B4-BE49-F238E27FC236}">
                  <a16:creationId xmlns:a16="http://schemas.microsoft.com/office/drawing/2014/main" id="{FE440AB7-36B0-4AF9-B93F-9C2FBB35119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27" name="Freeform 23">
              <a:extLst>
                <a:ext uri="{FF2B5EF4-FFF2-40B4-BE49-F238E27FC236}">
                  <a16:creationId xmlns:a16="http://schemas.microsoft.com/office/drawing/2014/main" id="{A03971A1-EA68-4515-A5BA-2D3C28B55F4F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28" name="Freeform 24">
              <a:extLst>
                <a:ext uri="{FF2B5EF4-FFF2-40B4-BE49-F238E27FC236}">
                  <a16:creationId xmlns:a16="http://schemas.microsoft.com/office/drawing/2014/main" id="{3CE0FA25-0439-4FD4-A34C-DCBC490A734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29" name="Freeform 25">
              <a:extLst>
                <a:ext uri="{FF2B5EF4-FFF2-40B4-BE49-F238E27FC236}">
                  <a16:creationId xmlns:a16="http://schemas.microsoft.com/office/drawing/2014/main" id="{B33521E2-B7B4-4804-85CE-E5353067391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30" name="Freeform 26">
              <a:extLst>
                <a:ext uri="{FF2B5EF4-FFF2-40B4-BE49-F238E27FC236}">
                  <a16:creationId xmlns:a16="http://schemas.microsoft.com/office/drawing/2014/main" id="{5EF14F1E-AF46-436D-8A87-A2A423D4E2E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31" name="Oval 27">
              <a:extLst>
                <a:ext uri="{FF2B5EF4-FFF2-40B4-BE49-F238E27FC236}">
                  <a16:creationId xmlns:a16="http://schemas.microsoft.com/office/drawing/2014/main" id="{BF911119-A264-4EBC-B28C-3C1369AD67B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32" name="Oval 28">
              <a:extLst>
                <a:ext uri="{FF2B5EF4-FFF2-40B4-BE49-F238E27FC236}">
                  <a16:creationId xmlns:a16="http://schemas.microsoft.com/office/drawing/2014/main" id="{C00617CB-A806-400A-ACBB-A5B32028AB4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33" name="Oval 29">
              <a:extLst>
                <a:ext uri="{FF2B5EF4-FFF2-40B4-BE49-F238E27FC236}">
                  <a16:creationId xmlns:a16="http://schemas.microsoft.com/office/drawing/2014/main" id="{FFF7DC46-1C8A-442F-8F23-876A8B2D2EB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34" name="Freeform 30">
              <a:extLst>
                <a:ext uri="{FF2B5EF4-FFF2-40B4-BE49-F238E27FC236}">
                  <a16:creationId xmlns:a16="http://schemas.microsoft.com/office/drawing/2014/main" id="{B744B84C-F293-4B35-B43F-64BD9ACA88D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35" name="Freeform 31">
              <a:extLst>
                <a:ext uri="{FF2B5EF4-FFF2-40B4-BE49-F238E27FC236}">
                  <a16:creationId xmlns:a16="http://schemas.microsoft.com/office/drawing/2014/main" id="{D2022355-4824-4532-AC69-DF56C065EF1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36" name="Rectangle 32">
              <a:extLst>
                <a:ext uri="{FF2B5EF4-FFF2-40B4-BE49-F238E27FC236}">
                  <a16:creationId xmlns:a16="http://schemas.microsoft.com/office/drawing/2014/main" id="{8DED8285-C009-4EF2-AF9D-D211C3F3FA5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37" name="Rectangle 33">
              <a:extLst>
                <a:ext uri="{FF2B5EF4-FFF2-40B4-BE49-F238E27FC236}">
                  <a16:creationId xmlns:a16="http://schemas.microsoft.com/office/drawing/2014/main" id="{B6ADDF9B-0D30-4476-93C5-DA2FF488896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38" name="AutoShape 34">
              <a:extLst>
                <a:ext uri="{FF2B5EF4-FFF2-40B4-BE49-F238E27FC236}">
                  <a16:creationId xmlns:a16="http://schemas.microsoft.com/office/drawing/2014/main" id="{42F873F4-D0AB-469B-99B3-6B24CF7FB7C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39" name="Freeform 35">
              <a:extLst>
                <a:ext uri="{FF2B5EF4-FFF2-40B4-BE49-F238E27FC236}">
                  <a16:creationId xmlns:a16="http://schemas.microsoft.com/office/drawing/2014/main" id="{A5297AB7-9533-4CEE-AE2F-FA4F538AF5B3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  <p:sp>
          <p:nvSpPr>
            <p:cNvPr id="47140" name="Freeform 36">
              <a:extLst>
                <a:ext uri="{FF2B5EF4-FFF2-40B4-BE49-F238E27FC236}">
                  <a16:creationId xmlns:a16="http://schemas.microsoft.com/office/drawing/2014/main" id="{B3F45554-8019-4FB9-A21D-167FE4E245D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nl-NL">
                <a:latin typeface="Arial" charset="0"/>
              </a:endParaRPr>
            </a:p>
          </p:txBody>
        </p:sp>
      </p:grpSp>
      <p:sp>
        <p:nvSpPr>
          <p:cNvPr id="47141" name="Rectangle 37">
            <a:extLst>
              <a:ext uri="{FF2B5EF4-FFF2-40B4-BE49-F238E27FC236}">
                <a16:creationId xmlns:a16="http://schemas.microsoft.com/office/drawing/2014/main" id="{BC3A76B5-8849-4994-A1BB-698AC4058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47142" name="Rectangle 38">
            <a:extLst>
              <a:ext uri="{FF2B5EF4-FFF2-40B4-BE49-F238E27FC236}">
                <a16:creationId xmlns:a16="http://schemas.microsoft.com/office/drawing/2014/main" id="{CBC187D6-F398-4227-A7A5-4A02915085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7143" name="Rectangle 39">
            <a:extLst>
              <a:ext uri="{FF2B5EF4-FFF2-40B4-BE49-F238E27FC236}">
                <a16:creationId xmlns:a16="http://schemas.microsoft.com/office/drawing/2014/main" id="{E6363349-8FE4-4F72-A792-DCDF21BFCA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7144" name="Rectangle 40">
            <a:extLst>
              <a:ext uri="{FF2B5EF4-FFF2-40B4-BE49-F238E27FC236}">
                <a16:creationId xmlns:a16="http://schemas.microsoft.com/office/drawing/2014/main" id="{2051619B-804D-4CBE-95C1-49521F1C0F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7145" name="Rectangle 41">
            <a:extLst>
              <a:ext uri="{FF2B5EF4-FFF2-40B4-BE49-F238E27FC236}">
                <a16:creationId xmlns:a16="http://schemas.microsoft.com/office/drawing/2014/main" id="{14A9E920-A922-47CD-92FE-0D7FB3AB05E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fld id="{B5DFA874-7DE8-4459-8910-BC461D2F8F5D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8822F0B-D64E-439C-9AEE-433B61CE23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/>
              <a:t>psychofarmaca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CA127F9-68F9-4CF8-9D7E-01404E6647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>
                <a:latin typeface="Arial Rounded MT Bold" pitchFamily="34" charset="0"/>
              </a:rPr>
              <a:t>medicamenteuze behandeling van stoornissen in het geestelijk functioneren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36A6500-90E3-4DDD-BAD9-72CEA1EC5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/>
              <a:t>antidepressiva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B8B76CD-AA15-497C-B66F-4997B3D727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72400" cy="5229225"/>
          </a:xfrm>
        </p:spPr>
        <p:txBody>
          <a:bodyPr/>
          <a:lstStyle/>
          <a:p>
            <a:pPr eaLnBrk="1" hangingPunct="1">
              <a:defRPr/>
            </a:pPr>
            <a:r>
              <a:rPr lang="nl-NL">
                <a:latin typeface="Arial Rounded MT Bold" pitchFamily="34" charset="0"/>
              </a:rPr>
              <a:t>Depressie: ziekelijke sombere stemming (kans op suicide)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nl-NL">
              <a:latin typeface="Arial Rounded MT Bold" pitchFamily="34" charset="0"/>
            </a:endParaRPr>
          </a:p>
          <a:p>
            <a:pPr lvl="1" eaLnBrk="1" hangingPunct="1">
              <a:defRPr/>
            </a:pPr>
            <a:r>
              <a:rPr lang="nl-NL">
                <a:latin typeface="Arial Rounded MT Bold" pitchFamily="34" charset="0"/>
              </a:rPr>
              <a:t>Gesprekstherapie</a:t>
            </a:r>
          </a:p>
          <a:p>
            <a:pPr lvl="1" eaLnBrk="1" hangingPunct="1">
              <a:defRPr/>
            </a:pPr>
            <a:r>
              <a:rPr lang="nl-NL">
                <a:latin typeface="Arial Rounded MT Bold" pitchFamily="34" charset="0"/>
              </a:rPr>
              <a:t>Antidepressiva </a:t>
            </a:r>
            <a:r>
              <a:rPr lang="nl-NL" sz="1800">
                <a:latin typeface="Arial Rounded MT Bold" pitchFamily="34" charset="0"/>
              </a:rPr>
              <a:t>(gevaar voor sparen)</a:t>
            </a:r>
          </a:p>
          <a:p>
            <a:pPr lvl="3" eaLnBrk="1" hangingPunct="1">
              <a:defRPr/>
            </a:pPr>
            <a:r>
              <a:rPr lang="nl-NL">
                <a:latin typeface="Arial Rounded MT Bold" pitchFamily="34" charset="0"/>
              </a:rPr>
              <a:t>Altijd stemmingsverbeterend</a:t>
            </a:r>
          </a:p>
          <a:p>
            <a:pPr lvl="3" eaLnBrk="1" hangingPunct="1">
              <a:defRPr/>
            </a:pPr>
            <a:r>
              <a:rPr lang="nl-NL">
                <a:latin typeface="Arial Rounded MT Bold" pitchFamily="34" charset="0"/>
              </a:rPr>
              <a:t>Soms activerende en/of angstdemping</a:t>
            </a:r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nl-NL">
              <a:latin typeface="Arial Rounded MT Bold" pitchFamily="34" charset="0"/>
            </a:endParaRPr>
          </a:p>
          <a:p>
            <a:pPr lvl="2" eaLnBrk="1" hangingPunct="1">
              <a:defRPr/>
            </a:pPr>
            <a:r>
              <a:rPr lang="nl-NL">
                <a:latin typeface="Arial Rounded MT Bold" pitchFamily="34" charset="0"/>
              </a:rPr>
              <a:t>Werkt pas na 2-6 weken</a:t>
            </a:r>
          </a:p>
          <a:p>
            <a:pPr lvl="2" eaLnBrk="1" hangingPunct="1">
              <a:defRPr/>
            </a:pPr>
            <a:r>
              <a:rPr lang="nl-NL">
                <a:latin typeface="Arial Rounded MT Bold" pitchFamily="34" charset="0"/>
              </a:rPr>
              <a:t>Bijwerking voor werking uit</a:t>
            </a:r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nl-NL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47BA6E4-BBF6-44FB-B7E7-6C7EE9696A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/>
              <a:t>antidepressiva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390812C-3023-41BB-ACD4-028ABC23D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>
                <a:latin typeface="Arial Rounded MT Bold" pitchFamily="34" charset="0"/>
              </a:rPr>
              <a:t>amytriptyline</a:t>
            </a:r>
          </a:p>
          <a:p>
            <a:pPr eaLnBrk="1" hangingPunct="1">
              <a:defRPr/>
            </a:pPr>
            <a:endParaRPr lang="nl-NL">
              <a:latin typeface="Arial Rounded MT Bold" pitchFamily="34" charset="0"/>
            </a:endParaRPr>
          </a:p>
          <a:p>
            <a:pPr eaLnBrk="1" hangingPunct="1">
              <a:defRPr/>
            </a:pPr>
            <a:r>
              <a:rPr lang="nl-NL">
                <a:latin typeface="Arial Rounded MT Bold" pitchFamily="34" charset="0"/>
              </a:rPr>
              <a:t>fluoxetine </a:t>
            </a:r>
          </a:p>
          <a:p>
            <a:pPr eaLnBrk="1" hangingPunct="1">
              <a:defRPr/>
            </a:pPr>
            <a:endParaRPr lang="nl-NL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CC207D3-87BB-4C8B-A3E3-9C25A2037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/>
              <a:t>antipsychotica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4938A96-2683-43F1-84AB-118D334B17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772400" cy="5616575"/>
          </a:xfrm>
        </p:spPr>
        <p:txBody>
          <a:bodyPr/>
          <a:lstStyle/>
          <a:p>
            <a:pPr eaLnBrk="1" hangingPunct="1">
              <a:defRPr/>
            </a:pPr>
            <a:r>
              <a:rPr lang="nl-NL">
                <a:latin typeface="Arial Rounded MT Bold" pitchFamily="34" charset="0"/>
              </a:rPr>
              <a:t>Geestesziekten gekenmerkt door waangedachten en hallucinaties</a:t>
            </a:r>
          </a:p>
          <a:p>
            <a:pPr eaLnBrk="1" hangingPunct="1">
              <a:defRPr/>
            </a:pPr>
            <a:endParaRPr lang="nl-NL">
              <a:latin typeface="Arial Rounded MT Bold" pitchFamily="34" charset="0"/>
            </a:endParaRPr>
          </a:p>
          <a:p>
            <a:pPr lvl="1" eaLnBrk="1" hangingPunct="1">
              <a:defRPr/>
            </a:pPr>
            <a:r>
              <a:rPr lang="nl-NL">
                <a:latin typeface="Arial Rounded MT Bold" pitchFamily="34" charset="0"/>
              </a:rPr>
              <a:t>Antipsychotica</a:t>
            </a:r>
          </a:p>
          <a:p>
            <a:pPr lvl="3" eaLnBrk="1" hangingPunct="1">
              <a:defRPr/>
            </a:pPr>
            <a:r>
              <a:rPr lang="nl-NL">
                <a:latin typeface="Arial Rounded MT Bold" pitchFamily="34" charset="0"/>
              </a:rPr>
              <a:t>Kalmerende werking, niet sufmakend</a:t>
            </a:r>
          </a:p>
          <a:p>
            <a:pPr lvl="3" eaLnBrk="1" hangingPunct="1">
              <a:defRPr/>
            </a:pPr>
            <a:endParaRPr lang="nl-NL">
              <a:latin typeface="Arial Rounded MT Bold" pitchFamily="34" charset="0"/>
            </a:endParaRPr>
          </a:p>
          <a:p>
            <a:pPr lvl="2" eaLnBrk="1" hangingPunct="1">
              <a:defRPr/>
            </a:pPr>
            <a:r>
              <a:rPr lang="nl-NL">
                <a:latin typeface="Arial Rounded MT Bold" pitchFamily="34" charset="0"/>
              </a:rPr>
              <a:t>Bijwerkingen die blijvend kunnen zijn </a:t>
            </a:r>
          </a:p>
          <a:p>
            <a:pPr lvl="3" eaLnBrk="1" hangingPunct="1">
              <a:defRPr/>
            </a:pPr>
            <a:r>
              <a:rPr lang="nl-NL">
                <a:latin typeface="Arial Rounded MT Bold" pitchFamily="34" charset="0"/>
              </a:rPr>
              <a:t>onwillekeurige spierbeweging gelaat</a:t>
            </a:r>
          </a:p>
          <a:p>
            <a:pPr lvl="3" eaLnBrk="1" hangingPunct="1">
              <a:defRPr/>
            </a:pPr>
            <a:r>
              <a:rPr lang="nl-NL">
                <a:latin typeface="Arial Rounded MT Bold" pitchFamily="34" charset="0"/>
              </a:rPr>
              <a:t>MNS (maligne neurolepticum syndroom wrsch door aangeboren overgevoeligheid)</a:t>
            </a:r>
          </a:p>
          <a:p>
            <a:pPr lvl="2" eaLnBrk="1" hangingPunct="1">
              <a:defRPr/>
            </a:pPr>
            <a:endParaRPr lang="nl-NL">
              <a:latin typeface="Arial Rounded MT Bold" pitchFamily="34" charset="0"/>
            </a:endParaRPr>
          </a:p>
          <a:p>
            <a:pPr lvl="1" eaLnBrk="1" hangingPunct="1">
              <a:defRPr/>
            </a:pPr>
            <a:r>
              <a:rPr lang="nl-NL">
                <a:latin typeface="Arial Rounded MT Bold" pitchFamily="34" charset="0"/>
              </a:rPr>
              <a:t>Gesprekstherapie</a:t>
            </a:r>
          </a:p>
          <a:p>
            <a:pPr lvl="1" eaLnBrk="1" hangingPunct="1">
              <a:defRPr/>
            </a:pPr>
            <a:endParaRPr lang="nl-NL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CFBCEC7-DECA-4887-9723-87F85C1E4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/>
              <a:t>antipsychotica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88134CF-B067-4129-B402-F676D8859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>
                <a:latin typeface="Arial Rounded MT Bold" pitchFamily="34" charset="0"/>
              </a:rPr>
              <a:t>haloperidol </a:t>
            </a:r>
          </a:p>
          <a:p>
            <a:pPr eaLnBrk="1" hangingPunct="1">
              <a:defRPr/>
            </a:pPr>
            <a:endParaRPr lang="nl-NL">
              <a:latin typeface="Arial Rounded MT Bold" pitchFamily="34" charset="0"/>
            </a:endParaRPr>
          </a:p>
          <a:p>
            <a:pPr eaLnBrk="1" hangingPunct="1">
              <a:defRPr/>
            </a:pPr>
            <a:r>
              <a:rPr lang="nl-NL">
                <a:latin typeface="Arial Rounded MT Bold" pitchFamily="34" charset="0"/>
              </a:rPr>
              <a:t>olanzapine</a:t>
            </a:r>
          </a:p>
          <a:p>
            <a:pPr eaLnBrk="1" hangingPunct="1">
              <a:defRPr/>
            </a:pPr>
            <a:endParaRPr lang="nl-NL">
              <a:latin typeface="Arial Rounded MT Bold" pitchFamily="34" charset="0"/>
            </a:endParaRPr>
          </a:p>
          <a:p>
            <a:pPr eaLnBrk="1" hangingPunct="1">
              <a:defRPr/>
            </a:pPr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618E571-C92C-46B6-BC66-7CE9B014D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/>
              <a:t>lithiumzouten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7922239-7156-4BED-94E3-983FCB0FB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>
                <a:latin typeface="Arial Rounded MT Bold" pitchFamily="34" charset="0"/>
              </a:rPr>
              <a:t>Manisch-depressiviteit (bipolair)</a:t>
            </a:r>
          </a:p>
          <a:p>
            <a:pPr eaLnBrk="1" hangingPunct="1">
              <a:defRPr/>
            </a:pPr>
            <a:endParaRPr lang="nl-NL">
              <a:latin typeface="Arial Rounded MT Bold" pitchFamily="34" charset="0"/>
            </a:endParaRPr>
          </a:p>
          <a:p>
            <a:pPr lvl="1" eaLnBrk="1" hangingPunct="1">
              <a:defRPr/>
            </a:pPr>
            <a:r>
              <a:rPr lang="nl-NL">
                <a:latin typeface="Arial Rounded MT Bold" pitchFamily="34" charset="0"/>
              </a:rPr>
              <a:t>Lithiumzouten</a:t>
            </a:r>
          </a:p>
          <a:p>
            <a:pPr lvl="2" eaLnBrk="1" hangingPunct="1">
              <a:defRPr/>
            </a:pPr>
            <a:r>
              <a:rPr lang="nl-NL">
                <a:latin typeface="Arial Rounded MT Bold" pitchFamily="34" charset="0"/>
              </a:rPr>
              <a:t>Op geleide bloedspiegel</a:t>
            </a:r>
          </a:p>
          <a:p>
            <a:pPr lvl="2" eaLnBrk="1" hangingPunct="1">
              <a:defRPr/>
            </a:pPr>
            <a:r>
              <a:rPr lang="nl-NL">
                <a:latin typeface="Arial Rounded MT Bold" pitchFamily="34" charset="0"/>
              </a:rPr>
              <a:t>Effect pas na 1 of 2 weken</a:t>
            </a:r>
          </a:p>
          <a:p>
            <a:pPr lvl="2" eaLnBrk="1" hangingPunct="1">
              <a:defRPr/>
            </a:pPr>
            <a:r>
              <a:rPr lang="nl-NL">
                <a:latin typeface="Arial Rounded MT Bold" pitchFamily="34" charset="0"/>
              </a:rPr>
              <a:t>bijwerkingen</a:t>
            </a:r>
          </a:p>
          <a:p>
            <a:pPr lvl="2" eaLnBrk="1" hangingPunct="1">
              <a:defRPr/>
            </a:pPr>
            <a:endParaRPr lang="nl-NL">
              <a:latin typeface="Arial Rounded MT Bold" pitchFamily="34" charset="0"/>
            </a:endParaRPr>
          </a:p>
          <a:p>
            <a:pPr lvl="1" eaLnBrk="1" hangingPunct="1">
              <a:defRPr/>
            </a:pPr>
            <a:r>
              <a:rPr lang="nl-NL">
                <a:latin typeface="Arial Rounded MT Bold" pitchFamily="34" charset="0"/>
              </a:rPr>
              <a:t>Combi antipsychotica</a:t>
            </a:r>
          </a:p>
          <a:p>
            <a:pPr eaLnBrk="1" hangingPunct="1">
              <a:defRPr/>
            </a:pPr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DC4ED7D-D8E0-4E4D-9572-B27DD15230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/>
              <a:t>psychostimulantia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1701AE4-8BCF-49A2-935B-6E645F2777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>
                <a:latin typeface="Arial Rounded MT Bold" pitchFamily="34" charset="0"/>
              </a:rPr>
              <a:t>ADHD </a:t>
            </a:r>
            <a:r>
              <a:rPr lang="nl-NL" sz="2400" dirty="0">
                <a:latin typeface="Arial Rounded MT Bold" pitchFamily="34" charset="0"/>
              </a:rPr>
              <a:t>(attention </a:t>
            </a:r>
            <a:r>
              <a:rPr lang="nl-NL" sz="2400" dirty="0" err="1">
                <a:latin typeface="Arial Rounded MT Bold" pitchFamily="34" charset="0"/>
              </a:rPr>
              <a:t>defecit</a:t>
            </a:r>
            <a:r>
              <a:rPr lang="nl-NL" sz="2400" dirty="0">
                <a:latin typeface="Arial Rounded MT Bold" pitchFamily="34" charset="0"/>
              </a:rPr>
              <a:t> </a:t>
            </a:r>
            <a:r>
              <a:rPr lang="nl-NL" sz="2400" dirty="0" err="1">
                <a:latin typeface="Arial Rounded MT Bold" pitchFamily="34" charset="0"/>
              </a:rPr>
              <a:t>hyperactivity</a:t>
            </a:r>
            <a:r>
              <a:rPr lang="nl-NL" sz="2400" dirty="0">
                <a:latin typeface="Arial Rounded MT Bold" pitchFamily="34" charset="0"/>
              </a:rPr>
              <a:t> disorder)</a:t>
            </a:r>
          </a:p>
          <a:p>
            <a:pPr eaLnBrk="1" hangingPunct="1">
              <a:defRPr/>
            </a:pPr>
            <a:endParaRPr lang="nl-NL" sz="2400" dirty="0">
              <a:latin typeface="Arial Rounded MT Bold" pitchFamily="34" charset="0"/>
            </a:endParaRPr>
          </a:p>
          <a:p>
            <a:pPr lvl="1" eaLnBrk="1" hangingPunct="1">
              <a:defRPr/>
            </a:pPr>
            <a:r>
              <a:rPr lang="nl-NL" dirty="0">
                <a:latin typeface="Arial Rounded MT Bold" pitchFamily="34" charset="0"/>
              </a:rPr>
              <a:t>Psychostimulantia</a:t>
            </a:r>
          </a:p>
          <a:p>
            <a:pPr lvl="2" eaLnBrk="1" hangingPunct="1">
              <a:defRPr/>
            </a:pPr>
            <a:r>
              <a:rPr lang="nl-NL" dirty="0">
                <a:latin typeface="Arial Rounded MT Bold" pitchFamily="34" charset="0"/>
              </a:rPr>
              <a:t>Werking op lange termijn onduidelijk</a:t>
            </a:r>
          </a:p>
          <a:p>
            <a:pPr lvl="2" eaLnBrk="1" hangingPunct="1">
              <a:defRPr/>
            </a:pPr>
            <a:r>
              <a:rPr lang="nl-NL" dirty="0">
                <a:latin typeface="Arial Rounded MT Bold" pitchFamily="34" charset="0"/>
              </a:rPr>
              <a:t>Valt onder </a:t>
            </a:r>
            <a:r>
              <a:rPr lang="nl-NL" dirty="0" err="1">
                <a:latin typeface="Arial Rounded MT Bold" pitchFamily="34" charset="0"/>
              </a:rPr>
              <a:t>opiumwet</a:t>
            </a:r>
            <a:endParaRPr lang="nl-NL" dirty="0">
              <a:latin typeface="Arial Rounded MT Bold" pitchFamily="34" charset="0"/>
            </a:endParaRPr>
          </a:p>
          <a:p>
            <a:pPr lvl="2" eaLnBrk="1" hangingPunct="1">
              <a:defRPr/>
            </a:pPr>
            <a:endParaRPr lang="nl-NL" dirty="0">
              <a:latin typeface="Arial Rounded MT Bold" pitchFamily="34" charset="0"/>
            </a:endParaRPr>
          </a:p>
          <a:p>
            <a:pPr lvl="2" eaLnBrk="1" hangingPunct="1">
              <a:defRPr/>
            </a:pPr>
            <a:endParaRPr lang="nl-NL" dirty="0">
              <a:latin typeface="Arial Rounded MT Bold" pitchFamily="34" charset="0"/>
            </a:endParaRPr>
          </a:p>
          <a:p>
            <a:pPr lvl="2" eaLnBrk="1" hangingPunct="1">
              <a:defRPr/>
            </a:pPr>
            <a:endParaRPr lang="nl-NL" dirty="0">
              <a:latin typeface="Arial Rounded MT Bold" pitchFamily="34" charset="0"/>
            </a:endParaRPr>
          </a:p>
          <a:p>
            <a:pPr eaLnBrk="1" hangingPunct="1">
              <a:defRPr/>
            </a:pPr>
            <a:r>
              <a:rPr lang="nl-NL" dirty="0">
                <a:latin typeface="Arial Rounded MT Bold" pitchFamily="34" charset="0"/>
              </a:rPr>
              <a:t> methylfenidaat (</a:t>
            </a:r>
            <a:r>
              <a:rPr lang="nl-NL" dirty="0" err="1">
                <a:latin typeface="Arial Rounded MT Bold" pitchFamily="34" charset="0"/>
              </a:rPr>
              <a:t>Ritalin</a:t>
            </a:r>
            <a:r>
              <a:rPr lang="nl-NL" dirty="0">
                <a:latin typeface="Arial Rounded MT Bold" pitchFamily="34" charset="0"/>
              </a:rPr>
              <a:t>)</a:t>
            </a:r>
          </a:p>
          <a:p>
            <a:pPr eaLnBrk="1" hangingPunct="1">
              <a:defRPr/>
            </a:pPr>
            <a:endParaRPr lang="nl-NL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A517A99-2356-4852-B616-FC0B2A5B2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nl-NL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2350157B-28AB-4AA1-BF7B-2803B06A5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nl-NL"/>
              <a:t>THERAPIETROUW IS EEN BELANGRIJK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nl-NL"/>
              <a:t>AANDACHTSPUNT BIJ DE BEHANDELING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nl-NL"/>
              <a:t>MET PSYCHOFARMACA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nl-NL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nl-NL"/>
              <a:t>	het gaat goed, dus weg met die rommel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nl-NL"/>
              <a:t> 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nl-NL"/>
              <a:t>  bewaren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BD5A48643D904F97D662C48648E8F8" ma:contentTypeVersion="4" ma:contentTypeDescription="Een nieuw document maken." ma:contentTypeScope="" ma:versionID="2283641bf2c77eb3e3f1a1ca5aed390c">
  <xsd:schema xmlns:xsd="http://www.w3.org/2001/XMLSchema" xmlns:xs="http://www.w3.org/2001/XMLSchema" xmlns:p="http://schemas.microsoft.com/office/2006/metadata/properties" xmlns:ns2="c7ead509-2764-4262-b0e3-d990ce7b6307" xmlns:ns3="0033191b-e24d-4e4a-bc7b-195b292d667b" targetNamespace="http://schemas.microsoft.com/office/2006/metadata/properties" ma:root="true" ma:fieldsID="8ae7c5fc2543e450650001781ae779f5" ns2:_="" ns3:_="">
    <xsd:import namespace="c7ead509-2764-4262-b0e3-d990ce7b6307"/>
    <xsd:import namespace="0033191b-e24d-4e4a-bc7b-195b292d667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ead509-2764-4262-b0e3-d990ce7b63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3191b-e24d-4e4a-bc7b-195b292d66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D345EF-3AB2-46FD-86EE-30BC17FE8D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18359C-3782-4A47-A650-07CC34DC92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ead509-2764-4262-b0e3-d990ce7b6307"/>
    <ds:schemaRef ds:uri="0033191b-e24d-4e4a-bc7b-195b292d66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133</Words>
  <Application>Microsoft Office PowerPoint</Application>
  <PresentationFormat>Diavoorstelling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Tahoma</vt:lpstr>
      <vt:lpstr>Wingdings</vt:lpstr>
      <vt:lpstr>Balance</vt:lpstr>
      <vt:lpstr>psychofarmaca</vt:lpstr>
      <vt:lpstr>antidepressiva</vt:lpstr>
      <vt:lpstr>antidepressiva</vt:lpstr>
      <vt:lpstr>antipsychotica</vt:lpstr>
      <vt:lpstr>antipsychotica</vt:lpstr>
      <vt:lpstr>lithiumzouten</vt:lpstr>
      <vt:lpstr>psychostimulantia</vt:lpstr>
      <vt:lpstr>PowerPoint-presentatie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psychofarmaca</dc:title>
  <dc:creator>-</dc:creator>
  <cp:lastModifiedBy>Bouke Cuperus</cp:lastModifiedBy>
  <cp:revision>12</cp:revision>
  <dcterms:created xsi:type="dcterms:W3CDTF">2009-12-16T13:10:56Z</dcterms:created>
  <dcterms:modified xsi:type="dcterms:W3CDTF">2018-07-15T11:05:12Z</dcterms:modified>
</cp:coreProperties>
</file>