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3"/>
  </p:sldMasterIdLst>
  <p:notesMasterIdLst>
    <p:notesMasterId r:id="rId23"/>
  </p:notesMasterIdLst>
  <p:handoutMasterIdLst>
    <p:handoutMasterId r:id="rId24"/>
  </p:handoutMasterIdLst>
  <p:sldIdLst>
    <p:sldId id="276" r:id="rId4"/>
    <p:sldId id="277" r:id="rId5"/>
    <p:sldId id="256" r:id="rId6"/>
    <p:sldId id="257" r:id="rId7"/>
    <p:sldId id="279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8" r:id="rId16"/>
    <p:sldId id="270" r:id="rId17"/>
    <p:sldId id="272" r:id="rId18"/>
    <p:sldId id="280" r:id="rId19"/>
    <p:sldId id="273" r:id="rId20"/>
    <p:sldId id="278" r:id="rId21"/>
    <p:sldId id="281" r:id="rId22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6" autoAdjust="0"/>
    <p:restoredTop sz="94660"/>
  </p:normalViewPr>
  <p:slideViewPr>
    <p:cSldViewPr>
      <p:cViewPr varScale="1">
        <p:scale>
          <a:sx n="49" d="100"/>
          <a:sy n="49" d="100"/>
        </p:scale>
        <p:origin x="66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208D028-A1EA-4463-B0BC-ED56783A5F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6A62442-B03B-42D8-A44C-2281352339C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88E41CFA-EF66-455B-B989-5AD7DB56720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12E167D5-C012-4D8C-8447-49DF491E4B7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2B7E0A9-6F62-4BD7-9ABF-F03E7FA87E9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8756863-71F1-45CB-B7E2-12C12FEDA8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1E5E3F9-D6A6-48CD-A4FF-4367B403155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271EF29-CF65-4F0A-B99C-D282ACF9B81D}" type="datetimeFigureOut">
              <a:rPr lang="nl-NL"/>
              <a:pPr>
                <a:defRPr/>
              </a:pPr>
              <a:t>15-7-2018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9722D82F-450F-492E-9694-894AD6E4F22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1E88F71F-A648-4290-ADDB-1777B6DD6D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E78ECA3-69C5-40CE-9AAE-84E4987DBF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443E649-41EF-4894-B367-C8AA39E3F2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37F2E43-CBDE-4B17-83CE-B8D232E4F8A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jdelijke aanduiding voor dia-afbeelding 1">
            <a:extLst>
              <a:ext uri="{FF2B5EF4-FFF2-40B4-BE49-F238E27FC236}">
                <a16:creationId xmlns:a16="http://schemas.microsoft.com/office/drawing/2014/main" id="{63C0E19C-43F3-4EF9-8271-7E1C921E5C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Tijdelijke aanduiding voor notities 2">
            <a:extLst>
              <a:ext uri="{FF2B5EF4-FFF2-40B4-BE49-F238E27FC236}">
                <a16:creationId xmlns:a16="http://schemas.microsoft.com/office/drawing/2014/main" id="{F3D4A530-DD4E-4A97-8B79-3609A67236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21508" name="Tijdelijke aanduiding voor dianummer 3">
            <a:extLst>
              <a:ext uri="{FF2B5EF4-FFF2-40B4-BE49-F238E27FC236}">
                <a16:creationId xmlns:a16="http://schemas.microsoft.com/office/drawing/2014/main" id="{52063165-4447-4432-8332-4CC81AED04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1FC2DF8-6D71-496E-AB4F-FB7C25D7D29A}" type="slidenum">
              <a:rPr lang="nl-NL" altLang="nl-NL"/>
              <a:pPr/>
              <a:t>16</a:t>
            </a:fld>
            <a:endParaRPr lang="nl-NL" alt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DF1DBF4C-40A3-4ED6-9649-1E40F23B2B05}"/>
              </a:ext>
            </a:extLst>
          </p:cNvPr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BFAD485B-83F6-4DAE-9B06-790230F0FE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nl-NL" alt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54C510A8-97CF-4807-B02C-9F2C63521985}"/>
                </a:ext>
              </a:extLst>
            </p:cNvPr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nl-NL" alt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78E6FD9D-F3EF-4E1C-9650-4E2CC66D74B2}"/>
                </a:ext>
              </a:extLst>
            </p:cNvPr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38231 w 4917"/>
                <a:gd name="T3" fmla="*/ 0 h 1000"/>
                <a:gd name="T4" fmla="*/ 42569 w 4917"/>
                <a:gd name="T5" fmla="*/ 881 h 1000"/>
                <a:gd name="T6" fmla="*/ 38240 w 4917"/>
                <a:gd name="T7" fmla="*/ 1761 h 1000"/>
                <a:gd name="T8" fmla="*/ 0 w 4917"/>
                <a:gd name="T9" fmla="*/ 1761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7F4C4FCE-2193-4751-AAA0-F1CEE9D0527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563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AAE68A6-70ED-4C98-B031-AE791D0165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D9E0AC4B-6EDC-499E-94C6-43D96008A0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43F75857-C42F-4406-BFF7-6581A200B3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37F9B5-BFFE-4741-BA9C-1811C15AE3D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8237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CDAFC39-4D89-496B-8219-1030BC8DEB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76C1579-37EA-4FEC-B008-22B5614AA2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810169B-D64C-4099-8988-12C9C021D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295A2-6A8F-4266-8486-D41C24C2814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4397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BBAA593-E52F-4716-848A-3984DD884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899F205-CF3C-4C14-8227-1BC3DC80D6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6ADC0E3-0E2A-43B4-BCFB-25D8674FE1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B6BC3-48DB-463E-9359-6FBD14E6F09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6955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ECE8BFD-5629-4F3A-9733-71F5AFB397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223892B-7FCF-4691-A059-DB374AC13D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B72EFCC6-ACB3-4773-A1A6-042CD0DA1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8DAE4-5F4A-4779-BD14-B0C7C2DC5EE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5949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1357E1D0-B8FC-4767-8801-EA5BA15E63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0879C1B-DF45-4648-B45D-A00A61A701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694B40F-E41C-4625-AB25-17C0AD3DE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57565-5F0E-4241-932C-22FE10A664C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939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3AE50D1-4927-48D9-BA81-3286567E82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EF5728B-7F3B-497B-8187-7CA2973A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955F1660-7193-4A0E-B482-8FD175170E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C86AF-9445-42AD-81BE-7FACD0E2F4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10915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895E1A9-6088-4E35-A182-035380D0A1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2EBEF599-3AC6-4BC5-A9FD-993F94AB9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3E946D4F-08A0-4128-A5EC-2AB646DB3E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B55D1-C533-43D8-BBF4-F3BDDB16A5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5290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136D7876-91A5-4A17-B8FF-824E355A94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2D3868E-C627-4785-A77B-4FB01AE5C4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C36F4F8-5EF5-4DA9-9BAB-0875B8C5B2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D3E7F-E416-4178-A9E9-6E53C64EF47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478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CCCFFCA7-5AE5-4B5B-AE9D-BD12B23191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401A6103-E371-4F00-9E0B-4404B72B94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A479AF8-3B95-4C4B-BA6F-E9D0AA850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F2-468D-4E05-AEF6-52D19FECEE1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5829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521ECDB-B6EB-424C-B505-32DE73FC53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9A497D4-16B4-4716-8F16-A2C2729989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A034AEB3-6339-45CC-8932-DB721464C1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25F0E-9631-47A6-AFF9-7E669C8B9C0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7079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0F136D2-F1AA-4EB7-91A3-BC12311F7B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9FB7799-5476-46C2-8E1C-C21365CF0F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A4DAEEBF-48C7-4736-A0EE-E5B46C8828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6F9DC-5173-41C1-9E30-AD720C7B082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1395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1AA31AEF-DB5A-44DD-93F0-0BD0B13EB5F7}"/>
              </a:ext>
            </a:extLst>
          </p:cNvPr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>
              <a:extLst>
                <a:ext uri="{FF2B5EF4-FFF2-40B4-BE49-F238E27FC236}">
                  <a16:creationId xmlns:a16="http://schemas.microsoft.com/office/drawing/2014/main" id="{2AFD69AC-13AB-4BA9-AAF7-CAEA6D804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nl-NL" alt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>
              <a:extLst>
                <a:ext uri="{FF2B5EF4-FFF2-40B4-BE49-F238E27FC236}">
                  <a16:creationId xmlns:a16="http://schemas.microsoft.com/office/drawing/2014/main" id="{17062951-F4FC-4DB8-ACF0-B1111A896195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15827 w 7000"/>
                <a:gd name="T3" fmla="*/ 0 h 1000"/>
                <a:gd name="T4" fmla="*/ 17047 w 7000"/>
                <a:gd name="T5" fmla="*/ 174 h 1000"/>
                <a:gd name="T6" fmla="*/ 15829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034" name="Line 5">
              <a:extLst>
                <a:ext uri="{FF2B5EF4-FFF2-40B4-BE49-F238E27FC236}">
                  <a16:creationId xmlns:a16="http://schemas.microsoft.com/office/drawing/2014/main" id="{E88DBED8-7C89-4484-99F9-3FC6BF4206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1027" name="Rectangle 6">
            <a:extLst>
              <a:ext uri="{FF2B5EF4-FFF2-40B4-BE49-F238E27FC236}">
                <a16:creationId xmlns:a16="http://schemas.microsoft.com/office/drawing/2014/main" id="{84A632E8-F979-4CC9-B8FB-6A7BA004D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C79B1E17-EF21-4695-A2A7-B2A4A97B9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55304" name="Rectangle 8">
            <a:extLst>
              <a:ext uri="{FF2B5EF4-FFF2-40B4-BE49-F238E27FC236}">
                <a16:creationId xmlns:a16="http://schemas.microsoft.com/office/drawing/2014/main" id="{6A8AC414-7ED3-475E-8FED-C8F66199CA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5305" name="Rectangle 9">
            <a:extLst>
              <a:ext uri="{FF2B5EF4-FFF2-40B4-BE49-F238E27FC236}">
                <a16:creationId xmlns:a16="http://schemas.microsoft.com/office/drawing/2014/main" id="{82F6C337-1A37-47AB-A5F4-F06246DBA5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5306" name="Rectangle 10">
            <a:extLst>
              <a:ext uri="{FF2B5EF4-FFF2-40B4-BE49-F238E27FC236}">
                <a16:creationId xmlns:a16="http://schemas.microsoft.com/office/drawing/2014/main" id="{4DD5908E-2F2F-4653-A9CA-04317A3D75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FD50B6F7-C456-45E6-9617-FBE6504CF1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CC08348-7E9B-4668-8B74-F3DCD3A77C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VOOROORDELEN psychiatrie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CF44B81-B625-471B-9E87-7321EC4498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“Die is gek”</a:t>
            </a:r>
          </a:p>
          <a:p>
            <a:pPr eaLnBrk="1" hangingPunct="1"/>
            <a:endParaRPr lang="nl-NL" altLang="nl-NL"/>
          </a:p>
          <a:p>
            <a:pPr eaLnBrk="1" hangingPunct="1"/>
            <a:r>
              <a:rPr lang="nl-NL" altLang="nl-NL"/>
              <a:t>Heb jij wel eens een normaal mens ontmoet?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/>
          </a:p>
          <a:p>
            <a:pPr eaLnBrk="1" hangingPunct="1"/>
            <a:r>
              <a:rPr lang="nl-NL" altLang="nl-NL"/>
              <a:t>Het stellen van de juiste diagnose is moeilijk en tijdrovend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2E589F8-D068-4FD1-B24A-C0C49ED4B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Psychotische stoornissen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5B55EFF-FB9B-40F1-BC9F-8BD8D05A81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7923212" cy="5257800"/>
          </a:xfrm>
        </p:spPr>
        <p:txBody>
          <a:bodyPr/>
          <a:lstStyle/>
          <a:p>
            <a:pPr eaLnBrk="1" hangingPunct="1"/>
            <a:r>
              <a:rPr lang="nl-NL" altLang="nl-NL"/>
              <a:t>Psychose</a:t>
            </a:r>
          </a:p>
          <a:p>
            <a:pPr lvl="1" eaLnBrk="1" hangingPunct="1"/>
            <a:r>
              <a:rPr lang="nl-NL" altLang="nl-NL"/>
              <a:t>Verward, hallucineren, wanen</a:t>
            </a:r>
          </a:p>
          <a:p>
            <a:pPr lvl="1" eaLnBrk="1" hangingPunct="1"/>
            <a:r>
              <a:rPr lang="nl-NL" altLang="nl-NL"/>
              <a:t>Zeer angstig, heeft ergens een onjuiste overtuiging. Leeft niet in de ‘gewone’realiteit</a:t>
            </a:r>
          </a:p>
          <a:p>
            <a:pPr lvl="1" eaLnBrk="1" hangingPunct="1"/>
            <a:r>
              <a:rPr lang="nl-NL" altLang="nl-NL"/>
              <a:t>Kan iets zien ,ruiken ,voelen wat er niet is.</a:t>
            </a:r>
          </a:p>
          <a:p>
            <a:pPr lvl="1" eaLnBrk="1" hangingPunct="1"/>
            <a:r>
              <a:rPr lang="nl-NL" altLang="nl-NL"/>
              <a:t>Hoort vaak stemmen. Is vaak zeer angstig.</a:t>
            </a:r>
          </a:p>
          <a:p>
            <a:pPr lvl="1" eaLnBrk="1" hangingPunct="1"/>
            <a:r>
              <a:rPr lang="nl-NL" altLang="nl-NL"/>
              <a:t>Oorzaak: lich.ziekten, alcohol, drugs, ernstige depressie.</a:t>
            </a:r>
          </a:p>
          <a:p>
            <a:pPr lvl="1" eaLnBrk="1" hangingPunct="1"/>
            <a:r>
              <a:rPr lang="nl-NL" altLang="nl-NL"/>
              <a:t>In een MANIE, tegenovergestelde van depressie kan iemand psych. worden en de waan hebben van onkwetsbaar of heel rijk</a:t>
            </a:r>
          </a:p>
          <a:p>
            <a:pPr lvl="1" eaLnBrk="1" hangingPunct="1"/>
            <a:endParaRPr lang="nl-NL" altLang="nl-NL"/>
          </a:p>
          <a:p>
            <a:pPr eaLnBrk="1" hangingPunct="1"/>
            <a:endParaRPr lang="nl-NL" altLang="nl-N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9F6A132-2472-4CC9-943E-0791EFDB3F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Stemmingsstoornissen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29147BE-53F2-4421-BBEE-7CADA6404C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067675" cy="5329238"/>
          </a:xfrm>
        </p:spPr>
        <p:txBody>
          <a:bodyPr/>
          <a:lstStyle/>
          <a:p>
            <a:pPr eaLnBrk="1" hangingPunct="1">
              <a:defRPr/>
            </a:pPr>
            <a:r>
              <a:rPr lang="nl-NL" dirty="0"/>
              <a:t>Depressie </a:t>
            </a:r>
          </a:p>
          <a:p>
            <a:pPr lvl="1" eaLnBrk="1" hangingPunct="1">
              <a:defRPr/>
            </a:pPr>
            <a:r>
              <a:rPr lang="nl-NL" dirty="0"/>
              <a:t>stemming verlaagd, </a:t>
            </a:r>
          </a:p>
          <a:p>
            <a:pPr lvl="1" eaLnBrk="1" hangingPunct="1">
              <a:defRPr/>
            </a:pPr>
            <a:r>
              <a:rPr lang="nl-NL" dirty="0"/>
              <a:t>traag, moe, geen eetlust, </a:t>
            </a:r>
          </a:p>
          <a:p>
            <a:pPr lvl="1" eaLnBrk="1" hangingPunct="1">
              <a:defRPr/>
            </a:pPr>
            <a:r>
              <a:rPr lang="nl-NL" dirty="0"/>
              <a:t>geen belangstelling, nergens zin in, </a:t>
            </a:r>
          </a:p>
          <a:p>
            <a:pPr lvl="1" eaLnBrk="1" hangingPunct="1">
              <a:defRPr/>
            </a:pPr>
            <a:r>
              <a:rPr lang="nl-NL" dirty="0"/>
              <a:t>Schuldgevoel</a:t>
            </a:r>
          </a:p>
          <a:p>
            <a:pPr lvl="1" eaLnBrk="1" hangingPunct="1">
              <a:defRPr/>
            </a:pPr>
            <a:r>
              <a:rPr lang="nl-NL" dirty="0"/>
              <a:t>Soms </a:t>
            </a:r>
            <a:r>
              <a:rPr lang="nl-NL" dirty="0" err="1"/>
              <a:t>suicidaal</a:t>
            </a:r>
            <a:endParaRPr lang="nl-NL" dirty="0"/>
          </a:p>
          <a:p>
            <a:pPr lvl="1" eaLnBrk="1" hangingPunct="1">
              <a:defRPr/>
            </a:pPr>
            <a:r>
              <a:rPr lang="nl-NL" dirty="0"/>
              <a:t>Een ernstige depressie is een hel; pat. Juist niet gemotiveerd voor behandeling.</a:t>
            </a:r>
          </a:p>
          <a:p>
            <a:pPr lvl="1" eaLnBrk="1" hangingPunct="1">
              <a:defRPr/>
            </a:pPr>
            <a:r>
              <a:rPr lang="nl-NL" dirty="0"/>
              <a:t>Medicatie geeft veel bijwerkingen, effect pas na 2 weken</a:t>
            </a:r>
          </a:p>
          <a:p>
            <a:pPr lvl="1" eaLnBrk="1" hangingPunct="1">
              <a:defRPr/>
            </a:pPr>
            <a:endParaRPr lang="nl-NL" dirty="0"/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endParaRPr lang="nl-NL" dirty="0"/>
          </a:p>
          <a:p>
            <a:pPr lvl="1" eaLnBrk="1" hangingPunct="1">
              <a:defRPr/>
            </a:pPr>
            <a:endParaRPr lang="nl-NL" dirty="0"/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endParaRPr lang="nl-NL" dirty="0"/>
          </a:p>
          <a:p>
            <a:pPr eaLnBrk="1" hangingPunct="1">
              <a:defRPr/>
            </a:pPr>
            <a:endParaRPr lang="nl-NL" sz="2800" dirty="0"/>
          </a:p>
          <a:p>
            <a:pPr eaLnBrk="1" hangingPunct="1">
              <a:defRPr/>
            </a:pPr>
            <a:endParaRPr lang="nl-NL" dirty="0"/>
          </a:p>
          <a:p>
            <a:pPr eaLnBrk="1" hangingPunct="1">
              <a:defRPr/>
            </a:pPr>
            <a:endParaRPr lang="nl-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DCF2B19-2CBF-42E5-9820-35A8C95D6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Angststoornissen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A442C6E-EB49-4354-A466-15D10F2C1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7923212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altLang="nl-NL"/>
              <a:t>Paniekstoornis (</a:t>
            </a:r>
            <a:r>
              <a:rPr lang="nl-NL" altLang="nl-NL" sz="2000"/>
              <a:t>agorafobie:</a:t>
            </a:r>
            <a:r>
              <a:rPr lang="nl-NL" altLang="nl-NL"/>
              <a:t> </a:t>
            </a:r>
            <a:r>
              <a:rPr lang="nl-NL" altLang="nl-NL" sz="2000"/>
              <a:t>liftvrees, straatvrees</a:t>
            </a:r>
            <a:r>
              <a:rPr lang="nl-NL" altLang="nl-NL"/>
              <a:t>)</a:t>
            </a:r>
          </a:p>
          <a:p>
            <a:pPr eaLnBrk="1" hangingPunct="1">
              <a:lnSpc>
                <a:spcPct val="90000"/>
              </a:lnSpc>
            </a:pPr>
            <a:endParaRPr lang="nl-NL" altLang="nl-NL"/>
          </a:p>
          <a:p>
            <a:pPr eaLnBrk="1" hangingPunct="1">
              <a:lnSpc>
                <a:spcPct val="90000"/>
              </a:lnSpc>
            </a:pPr>
            <a:r>
              <a:rPr lang="nl-NL" altLang="nl-NL"/>
              <a:t>Sociale fobie (</a:t>
            </a:r>
            <a:r>
              <a:rPr lang="nl-NL" altLang="nl-NL" sz="2000"/>
              <a:t>vrees voor oordeel of bekeken te worden</a:t>
            </a:r>
            <a:r>
              <a:rPr lang="nl-NL" altLang="nl-NL"/>
              <a:t>)</a:t>
            </a:r>
          </a:p>
          <a:p>
            <a:pPr eaLnBrk="1" hangingPunct="1">
              <a:lnSpc>
                <a:spcPct val="90000"/>
              </a:lnSpc>
            </a:pPr>
            <a:endParaRPr lang="nl-NL" altLang="nl-NL"/>
          </a:p>
          <a:p>
            <a:pPr eaLnBrk="1" hangingPunct="1">
              <a:lnSpc>
                <a:spcPct val="90000"/>
              </a:lnSpc>
            </a:pPr>
            <a:r>
              <a:rPr lang="nl-NL" altLang="nl-NL"/>
              <a:t>Specifieke fobie (</a:t>
            </a:r>
            <a:r>
              <a:rPr lang="nl-NL" altLang="nl-NL" sz="2000"/>
              <a:t>spinnen, hoogte</a:t>
            </a:r>
            <a:r>
              <a:rPr lang="nl-NL" altLang="nl-NL"/>
              <a:t>)</a:t>
            </a:r>
          </a:p>
          <a:p>
            <a:pPr eaLnBrk="1" hangingPunct="1">
              <a:lnSpc>
                <a:spcPct val="90000"/>
              </a:lnSpc>
            </a:pPr>
            <a:endParaRPr lang="nl-NL" altLang="nl-NL"/>
          </a:p>
          <a:p>
            <a:pPr eaLnBrk="1" hangingPunct="1">
              <a:lnSpc>
                <a:spcPct val="90000"/>
              </a:lnSpc>
            </a:pPr>
            <a:r>
              <a:rPr lang="nl-NL" altLang="nl-NL"/>
              <a:t>Gegeneraliseerde angststoornis (</a:t>
            </a:r>
            <a:r>
              <a:rPr lang="nl-NL" altLang="nl-NL" sz="2000"/>
              <a:t>de mens lijdt het meest van de dingen die hij vreest in extreme mate</a:t>
            </a:r>
            <a:r>
              <a:rPr lang="nl-NL" altLang="nl-NL"/>
              <a:t>) dus voortdurende bezorgheid + allerlei lichamelijke klachten.</a:t>
            </a:r>
          </a:p>
          <a:p>
            <a:pPr eaLnBrk="1" hangingPunct="1">
              <a:lnSpc>
                <a:spcPct val="90000"/>
              </a:lnSpc>
            </a:pPr>
            <a:endParaRPr lang="nl-NL" altLang="nl-NL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nl-NL" altLang="nl-NL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nl-NL" altLang="nl-N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D17969B-B417-4E9B-8640-3DBE5A5CE5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Somatoforme stoornissen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A62FBD9-9EDB-4857-9AE2-213ADDBA0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altLang="nl-NL" sz="2000"/>
          </a:p>
          <a:p>
            <a:pPr eaLnBrk="1" hangingPunct="1"/>
            <a:r>
              <a:rPr lang="nl-NL" altLang="nl-NL"/>
              <a:t>Hypochondrie</a:t>
            </a:r>
            <a:r>
              <a:rPr lang="nl-NL" altLang="nl-NL" sz="3600"/>
              <a:t> </a:t>
            </a:r>
            <a:r>
              <a:rPr lang="nl-NL" altLang="nl-NL" sz="2000"/>
              <a:t>(ziekteangst)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sz="2000"/>
          </a:p>
          <a:p>
            <a:pPr eaLnBrk="1" hangingPunct="1"/>
            <a:r>
              <a:rPr lang="nl-NL" altLang="nl-NL"/>
              <a:t>Ongedifferentieerde somatoforme stoornis </a:t>
            </a:r>
            <a:r>
              <a:rPr lang="nl-NL" altLang="nl-NL" sz="2000"/>
              <a:t>(chronische lichamelijke klachten ‘zonder’ oorzaak)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nl-NL" altLang="nl-NL" sz="2000"/>
              <a:t>Extreem b.v. verlamming, blindheid, niet kunnen spreken.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nl-NL" altLang="nl-NL" sz="2000"/>
              <a:t>Of ook: chron. lich.klachten zoals prikkelbare darmsyndroom, chronisch vermoeidheidssyndroom, spanningshoofdpijn.</a:t>
            </a:r>
          </a:p>
          <a:p>
            <a:pPr eaLnBrk="1" hangingPunct="1"/>
            <a:r>
              <a:rPr lang="nl-NL" altLang="nl-NL"/>
              <a:t>Somatisatiestoornis </a:t>
            </a:r>
            <a:r>
              <a:rPr lang="nl-NL" altLang="nl-NL" sz="2000"/>
              <a:t>(reactie op stress met extreem lich. klachten) </a:t>
            </a:r>
          </a:p>
          <a:p>
            <a:pPr eaLnBrk="1" hangingPunct="1"/>
            <a:endParaRPr lang="nl-NL" altLang="nl-NL" sz="2000"/>
          </a:p>
          <a:p>
            <a:pPr eaLnBrk="1" hangingPunct="1"/>
            <a:endParaRPr lang="nl-NL" altLang="nl-NL" sz="3600"/>
          </a:p>
          <a:p>
            <a:pPr lvl="1" eaLnBrk="1" hangingPunct="1"/>
            <a:endParaRPr lang="nl-NL" altLang="nl-NL" sz="3200"/>
          </a:p>
          <a:p>
            <a:pPr lvl="1" eaLnBrk="1" hangingPunct="1">
              <a:buFont typeface="Wingdings" panose="05000000000000000000" pitchFamily="2" charset="2"/>
              <a:buNone/>
            </a:pPr>
            <a:endParaRPr lang="nl-NL" altLang="nl-NL" sz="3200" u="sng"/>
          </a:p>
          <a:p>
            <a:pPr lvl="1" eaLnBrk="1" hangingPunct="1">
              <a:buFont typeface="Wingdings" panose="05000000000000000000" pitchFamily="2" charset="2"/>
              <a:buNone/>
            </a:pPr>
            <a:endParaRPr lang="nl-NL" altLang="nl-NL" sz="3200" u="sn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602EC6C-A284-4872-B8ED-A6E35367F4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Eetstoornissen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9BA0D40-20B2-45A0-837C-6FC939798F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Anorexia nervosa</a:t>
            </a:r>
          </a:p>
          <a:p>
            <a:pPr lvl="1" eaLnBrk="1" hangingPunct="1"/>
            <a:r>
              <a:rPr lang="nl-NL" altLang="nl-NL"/>
              <a:t>Verstoord lichaamsbeeld</a:t>
            </a:r>
          </a:p>
          <a:p>
            <a:pPr lvl="1" eaLnBrk="1" hangingPunct="1"/>
            <a:r>
              <a:rPr lang="nl-NL" altLang="nl-NL"/>
              <a:t>Afvallen</a:t>
            </a:r>
          </a:p>
          <a:p>
            <a:pPr eaLnBrk="1" hangingPunct="1"/>
            <a:r>
              <a:rPr lang="nl-NL" altLang="nl-NL"/>
              <a:t>Boulimia nervosa</a:t>
            </a:r>
          </a:p>
          <a:p>
            <a:pPr lvl="1" eaLnBrk="1" hangingPunct="1"/>
            <a:r>
              <a:rPr lang="nl-NL" altLang="nl-NL"/>
              <a:t>Comorbiditeit </a:t>
            </a:r>
            <a:r>
              <a:rPr lang="nl-NL" altLang="nl-NL" sz="2000"/>
              <a:t>(depressie, borderline)</a:t>
            </a:r>
            <a:endParaRPr lang="nl-NL" altLang="nl-NL"/>
          </a:p>
          <a:p>
            <a:pPr lvl="1" eaLnBrk="1" hangingPunct="1"/>
            <a:r>
              <a:rPr lang="nl-NL" altLang="nl-NL"/>
              <a:t>Vreetbuien met compensatie</a:t>
            </a:r>
          </a:p>
          <a:p>
            <a:pPr eaLnBrk="1" hangingPunct="1"/>
            <a:r>
              <a:rPr lang="nl-NL" altLang="nl-NL"/>
              <a:t> Binge eating disorder</a:t>
            </a:r>
          </a:p>
          <a:p>
            <a:pPr lvl="1" eaLnBrk="1" hangingPunct="1"/>
            <a:r>
              <a:rPr lang="nl-NL" altLang="nl-NL"/>
              <a:t>Vreetbuien zonder compensatie</a:t>
            </a:r>
          </a:p>
          <a:p>
            <a:pPr lvl="1" eaLnBrk="1" hangingPunct="1"/>
            <a:endParaRPr lang="nl-NL" altLang="nl-N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6EC0708F-4371-474D-A46C-09E184E6F3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err="1"/>
              <a:t>Insomnie</a:t>
            </a:r>
            <a:r>
              <a:rPr lang="nl-NL" dirty="0"/>
              <a:t>: slapeloosheid</a:t>
            </a:r>
          </a:p>
          <a:p>
            <a:pPr lvl="1" eaLnBrk="1" hangingPunct="1">
              <a:defRPr/>
            </a:pPr>
            <a:r>
              <a:rPr lang="nl-NL" dirty="0"/>
              <a:t>Psychisch</a:t>
            </a:r>
          </a:p>
          <a:p>
            <a:pPr lvl="1" eaLnBrk="1" hangingPunct="1">
              <a:defRPr/>
            </a:pPr>
            <a:r>
              <a:rPr lang="nl-NL" dirty="0"/>
              <a:t>Somatisch</a:t>
            </a:r>
          </a:p>
          <a:p>
            <a:pPr lvl="1" eaLnBrk="1" hangingPunct="1">
              <a:defRPr/>
            </a:pPr>
            <a:endParaRPr lang="nl-NL" dirty="0"/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r>
              <a:rPr lang="nl-NL" dirty="0"/>
              <a:t>DWANGSTOORNIS:  OCS of OCD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r>
              <a:rPr lang="nl-NL" dirty="0"/>
              <a:t>Last van obsessies (dwanggedachten en compulsies (dwanghandelingen) </a:t>
            </a:r>
            <a:r>
              <a:rPr lang="nl-NL" dirty="0" err="1"/>
              <a:t>Wasdrang</a:t>
            </a:r>
            <a:r>
              <a:rPr lang="nl-NL" dirty="0"/>
              <a:t>, controleren, tellen, (min. een uur per dag)</a:t>
            </a:r>
          </a:p>
          <a:p>
            <a:pPr lvl="1" eaLnBrk="1" hangingPunct="1">
              <a:defRPr/>
            </a:pPr>
            <a:endParaRPr lang="nl-NL" dirty="0"/>
          </a:p>
          <a:p>
            <a:pPr lvl="1" eaLnBrk="1" hangingPunct="1">
              <a:defRPr/>
            </a:pPr>
            <a:endParaRPr lang="nl-NL" dirty="0"/>
          </a:p>
          <a:p>
            <a:pPr lvl="1" eaLnBrk="1" hangingPunct="1">
              <a:defRPr/>
            </a:pPr>
            <a:endParaRPr lang="nl-NL" dirty="0"/>
          </a:p>
          <a:p>
            <a:pPr lvl="1" eaLnBrk="1" hangingPunct="1">
              <a:defRPr/>
            </a:pPr>
            <a:endParaRPr lang="nl-NL" dirty="0"/>
          </a:p>
          <a:p>
            <a:pPr lvl="1" eaLnBrk="1" hangingPunct="1">
              <a:defRPr/>
            </a:pPr>
            <a:endParaRPr lang="nl-NL" dirty="0"/>
          </a:p>
          <a:p>
            <a:pPr lvl="1" eaLnBrk="1" hangingPunct="1">
              <a:defRPr/>
            </a:pPr>
            <a:endParaRPr lang="nl-NL" dirty="0"/>
          </a:p>
          <a:p>
            <a:pPr lvl="1" eaLnBrk="1" hangingPunct="1">
              <a:defRPr/>
            </a:pPr>
            <a:endParaRPr lang="nl-NL" dirty="0"/>
          </a:p>
          <a:p>
            <a:pPr lvl="1" eaLnBrk="1" hangingPunct="1">
              <a:defRPr/>
            </a:pPr>
            <a:endParaRPr lang="nl-NL" dirty="0"/>
          </a:p>
          <a:p>
            <a:pPr lvl="1" eaLnBrk="1" hangingPunct="1">
              <a:defRPr/>
            </a:pPr>
            <a:endParaRPr lang="nl-NL" dirty="0"/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endParaRPr lang="nl-NL" dirty="0"/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endParaRPr lang="nl-NL" dirty="0"/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endParaRPr lang="nl-NL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sz="2000" dirty="0"/>
          </a:p>
          <a:p>
            <a:pPr lvl="1" eaLnBrk="1" hangingPunct="1">
              <a:defRPr/>
            </a:pPr>
            <a:endParaRPr lang="nl-NL" sz="2000" dirty="0"/>
          </a:p>
        </p:txBody>
      </p:sp>
      <p:sp>
        <p:nvSpPr>
          <p:cNvPr id="19459" name="Titel 1">
            <a:extLst>
              <a:ext uri="{FF2B5EF4-FFF2-40B4-BE49-F238E27FC236}">
                <a16:creationId xmlns:a16="http://schemas.microsoft.com/office/drawing/2014/main" id="{58CC3F12-A774-4ADC-A837-8193A60C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Insomnie /dwangstoornissen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>
            <a:extLst>
              <a:ext uri="{FF2B5EF4-FFF2-40B4-BE49-F238E27FC236}">
                <a16:creationId xmlns:a16="http://schemas.microsoft.com/office/drawing/2014/main" id="{CECA6190-771E-464F-BD87-BC71B0DD5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288" y="115888"/>
            <a:ext cx="8015288" cy="3529012"/>
          </a:xfrm>
        </p:spPr>
        <p:txBody>
          <a:bodyPr/>
          <a:lstStyle/>
          <a:p>
            <a:r>
              <a:rPr lang="nl-NL" altLang="nl-NL"/>
              <a:t>PTSS: drama wordt steeds opnieuw beleefd. </a:t>
            </a:r>
            <a:br>
              <a:rPr lang="nl-NL" altLang="nl-NL"/>
            </a:br>
            <a:r>
              <a:rPr lang="nl-NL" altLang="nl-NL"/>
              <a:t>Prikkelbaar, geheugenverlies.</a:t>
            </a:r>
            <a:br>
              <a:rPr lang="nl-NL" altLang="nl-NL"/>
            </a:br>
            <a:r>
              <a:rPr lang="nl-NL" altLang="nl-NL"/>
              <a:t>Bij langer dan 4 weken behandelen met psychothrapie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533353E-92B1-43AC-AC9D-1F3A767919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Conatieve </a:t>
            </a:r>
            <a:r>
              <a:rPr lang="nl-NL" altLang="nl-NL" sz="2000"/>
              <a:t>(mbt de wilskracht) </a:t>
            </a:r>
            <a:r>
              <a:rPr lang="nl-NL" altLang="nl-NL"/>
              <a:t>stoornissen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05FCD3A-2C99-48BB-B901-A13AF7E74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Verslaving</a:t>
            </a:r>
          </a:p>
          <a:p>
            <a:pPr lvl="1" eaLnBrk="1" hangingPunct="1"/>
            <a:r>
              <a:rPr lang="nl-NL" altLang="nl-NL"/>
              <a:t>Vaak in combi met psychiatrisch beeld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nl-NL" altLang="nl-NL"/>
              <a:t>	(persoonlijkheidsstoornis)</a:t>
            </a:r>
          </a:p>
          <a:p>
            <a:pPr lvl="1" eaLnBrk="1" hangingPunct="1"/>
            <a:r>
              <a:rPr lang="nl-NL" altLang="nl-NL"/>
              <a:t>Hersenziekte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nl-NL" altLang="nl-NL"/>
          </a:p>
          <a:p>
            <a:pPr lvl="1" eaLnBrk="1" hangingPunct="1">
              <a:buFont typeface="Wingdings" panose="05000000000000000000" pitchFamily="2" charset="2"/>
              <a:buNone/>
            </a:pPr>
            <a:endParaRPr lang="nl-NL" altLang="nl-NL"/>
          </a:p>
          <a:p>
            <a:pPr eaLnBrk="1" hangingPunct="1"/>
            <a:endParaRPr lang="nl-NL" altLang="nl-NL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1D92AF77-01B0-4DF4-B3B2-FF68FBC4B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5008563"/>
            <a:ext cx="4302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AE517A1-5583-4961-8353-FD53342D4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TS-dreiging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66405ED-27E2-46DB-862C-AC1842DDAD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Aankondiging zelfdoding</a:t>
            </a:r>
          </a:p>
          <a:p>
            <a:pPr eaLnBrk="1" hangingPunct="1"/>
            <a:r>
              <a:rPr lang="nl-NL" altLang="nl-NL"/>
              <a:t>Verward</a:t>
            </a:r>
          </a:p>
          <a:p>
            <a:pPr eaLnBrk="1" hangingPunct="1"/>
            <a:r>
              <a:rPr lang="nl-NL" altLang="nl-NL"/>
              <a:t>Adres achterhalen voor spoedvisite</a:t>
            </a:r>
          </a:p>
          <a:p>
            <a:pPr eaLnBrk="1" hangingPunct="1"/>
            <a:endParaRPr lang="nl-NL" altLang="nl-NL"/>
          </a:p>
          <a:p>
            <a:pPr eaLnBrk="1" hangingPunct="1"/>
            <a:r>
              <a:rPr lang="nl-NL" altLang="nl-NL"/>
              <a:t>IBS = </a:t>
            </a:r>
            <a:r>
              <a:rPr lang="nl-NL" altLang="nl-NL" u="sng"/>
              <a:t>i</a:t>
            </a:r>
            <a:r>
              <a:rPr lang="nl-NL" altLang="nl-NL"/>
              <a:t>n</a:t>
            </a:r>
            <a:r>
              <a:rPr lang="nl-NL" altLang="nl-NL" u="sng"/>
              <a:t>b</a:t>
            </a:r>
            <a:r>
              <a:rPr lang="nl-NL" altLang="nl-NL"/>
              <a:t>ewaring</a:t>
            </a:r>
            <a:r>
              <a:rPr lang="nl-NL" altLang="nl-NL" u="sng"/>
              <a:t>s</a:t>
            </a:r>
            <a:r>
              <a:rPr lang="nl-NL" altLang="nl-NL"/>
              <a:t>telling (bescherming vd patient)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711D2CF-570A-4290-801B-ED52B39538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Overspannen / burn out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9976130-C49B-424B-97DB-0474ED22D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Normaal evenwicht in draaglast </a:t>
            </a:r>
            <a:r>
              <a:rPr lang="nl-NL" altLang="nl-NL" sz="2000"/>
              <a:t>(belastende omstandigheden: buiten jezelf) </a:t>
            </a:r>
            <a:endParaRPr lang="nl-NL" altLang="nl-NL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	en draagkracht </a:t>
            </a:r>
            <a:r>
              <a:rPr lang="nl-NL" altLang="nl-NL" sz="2000"/>
              <a:t>(persoonlijke eigenschappen)</a:t>
            </a:r>
          </a:p>
          <a:p>
            <a:pPr eaLnBrk="1" hangingPunct="1"/>
            <a:r>
              <a:rPr lang="nl-NL" altLang="nl-NL"/>
              <a:t>Draaglast vergroot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/>
              <a:t>	of</a:t>
            </a:r>
          </a:p>
          <a:p>
            <a:pPr eaLnBrk="1" hangingPunct="1"/>
            <a:r>
              <a:rPr lang="nl-NL" altLang="nl-NL"/>
              <a:t>Draagkracht verminderd</a:t>
            </a:r>
          </a:p>
          <a:p>
            <a:pPr lvl="1" eaLnBrk="1" hangingPunct="1"/>
            <a:r>
              <a:rPr lang="nl-NL" altLang="nl-NL"/>
              <a:t>Somber, moe, angstig, onzeker, hoofdpijn, duizelig, snel geprikkeld, etc.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B4DE086A-A04E-4F6A-B41F-5F502CE6B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PSYCHIATRIE</a:t>
            </a: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2583F220-75F0-4809-B41A-5CD417537A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Integrale behandelmethode m.b.v. medicijnen</a:t>
            </a:r>
          </a:p>
          <a:p>
            <a:pPr eaLnBrk="1" hangingPunct="1"/>
            <a:r>
              <a:rPr lang="nl-NL" altLang="nl-NL"/>
              <a:t>Anamnese en psych.onderzoek vallen vaak samen</a:t>
            </a:r>
          </a:p>
          <a:p>
            <a:pPr eaLnBrk="1" hangingPunct="1"/>
            <a:r>
              <a:rPr lang="nl-NL" altLang="nl-NL"/>
              <a:t>Comorbiditeit</a:t>
            </a:r>
          </a:p>
          <a:p>
            <a:pPr eaLnBrk="1" hangingPunct="1"/>
            <a:r>
              <a:rPr lang="nl-NL" altLang="nl-NL"/>
              <a:t>DSM-classificatie </a:t>
            </a:r>
            <a:r>
              <a:rPr lang="nl-NL" altLang="nl-NL" sz="1800"/>
              <a:t>(diagnostic and statistical manual of mental disorders)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655294E-E98A-4CCF-84CE-3D75FED33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DSM-classificatie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B395674-DB62-467C-8F66-B89BCF0FE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As I: psychiatrische stoornis</a:t>
            </a:r>
          </a:p>
          <a:p>
            <a:pPr eaLnBrk="1" hangingPunct="1"/>
            <a:r>
              <a:rPr lang="nl-NL" altLang="nl-NL"/>
              <a:t>As II: pers.stoorn/ment.retard.</a:t>
            </a:r>
          </a:p>
          <a:p>
            <a:pPr eaLnBrk="1" hangingPunct="1"/>
            <a:r>
              <a:rPr lang="nl-NL" altLang="nl-NL"/>
              <a:t>As III: lichamelijke klachten</a:t>
            </a:r>
          </a:p>
          <a:p>
            <a:pPr eaLnBrk="1" hangingPunct="1"/>
            <a:r>
              <a:rPr lang="nl-NL" altLang="nl-NL"/>
              <a:t>As IV: sociale problemen</a:t>
            </a:r>
          </a:p>
          <a:p>
            <a:pPr eaLnBrk="1" hangingPunct="1"/>
            <a:r>
              <a:rPr lang="nl-NL" altLang="nl-NL"/>
              <a:t>As V: GAF-score (</a:t>
            </a:r>
            <a:r>
              <a:rPr lang="nl-NL" altLang="nl-NL" sz="2000"/>
              <a:t>global assessment of functioning)</a:t>
            </a:r>
            <a:endParaRPr lang="nl-NL" alt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573D4FD-3502-4D69-9DE0-B7C3650AE1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b="1">
                <a:solidFill>
                  <a:schemeClr val="tx1"/>
                </a:solidFill>
              </a:rPr>
              <a:t>Vijf assen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58A7DFB-E775-4826-9C1C-05D9AE562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7853362" cy="4967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altLang="nl-NL" sz="2800"/>
              <a:t>as I :  b.v. depressieve stoornis </a:t>
            </a:r>
          </a:p>
          <a:p>
            <a:pPr eaLnBrk="1" hangingPunct="1">
              <a:lnSpc>
                <a:spcPct val="90000"/>
              </a:lnSpc>
            </a:pPr>
            <a:endParaRPr lang="nl-NL" altLang="nl-NL" sz="2800"/>
          </a:p>
          <a:p>
            <a:pPr eaLnBrk="1" hangingPunct="1">
              <a:lnSpc>
                <a:spcPct val="90000"/>
              </a:lnSpc>
            </a:pPr>
            <a:r>
              <a:rPr lang="nl-NL" altLang="nl-NL" sz="2800"/>
              <a:t>as II:  persoonlijkheidsstoornissen</a:t>
            </a:r>
          </a:p>
          <a:p>
            <a:pPr eaLnBrk="1" hangingPunct="1">
              <a:lnSpc>
                <a:spcPct val="90000"/>
              </a:lnSpc>
            </a:pPr>
            <a:endParaRPr lang="nl-NL" altLang="nl-NL" sz="2800"/>
          </a:p>
          <a:p>
            <a:pPr eaLnBrk="1" hangingPunct="1">
              <a:lnSpc>
                <a:spcPct val="90000"/>
              </a:lnSpc>
            </a:pPr>
            <a:r>
              <a:rPr lang="nl-NL" altLang="nl-NL" sz="2800"/>
              <a:t>as III: lichamelijke aandoening (relevant voor het begrijpen van een psychische stoornis)</a:t>
            </a:r>
          </a:p>
          <a:p>
            <a:pPr eaLnBrk="1" hangingPunct="1">
              <a:lnSpc>
                <a:spcPct val="90000"/>
              </a:lnSpc>
            </a:pPr>
            <a:endParaRPr lang="nl-NL" altLang="nl-NL" sz="2800"/>
          </a:p>
          <a:p>
            <a:pPr eaLnBrk="1" hangingPunct="1">
              <a:lnSpc>
                <a:spcPct val="90000"/>
              </a:lnSpc>
            </a:pPr>
            <a:r>
              <a:rPr lang="nl-NL" altLang="nl-NL" sz="2800"/>
              <a:t>as IV: psychosociale en omgevingsfactoren (b.v. scheiding) </a:t>
            </a:r>
          </a:p>
          <a:p>
            <a:pPr eaLnBrk="1" hangingPunct="1">
              <a:lnSpc>
                <a:spcPct val="90000"/>
              </a:lnSpc>
            </a:pPr>
            <a:endParaRPr lang="nl-NL" altLang="nl-NL" sz="2800"/>
          </a:p>
          <a:p>
            <a:pPr eaLnBrk="1" hangingPunct="1">
              <a:lnSpc>
                <a:spcPct val="90000"/>
              </a:lnSpc>
            </a:pPr>
            <a:r>
              <a:rPr lang="nl-NL" altLang="nl-NL" sz="2800"/>
              <a:t>as V: Algehele beoordeling van het functioneren. ( 0 – 100)</a:t>
            </a:r>
          </a:p>
          <a:p>
            <a:pPr eaLnBrk="1" hangingPunct="1">
              <a:lnSpc>
                <a:spcPct val="90000"/>
              </a:lnSpc>
            </a:pPr>
            <a:endParaRPr lang="nl-NL" altLang="nl-NL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2C3424D3-785D-4D22-94EB-EEA8F93FE2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3800"/>
              <a:t>Voorbeeld GAF </a:t>
            </a:r>
            <a:r>
              <a:rPr lang="nl-NL" altLang="nl-NL" sz="2000"/>
              <a:t>global assessment of functioning</a:t>
            </a:r>
            <a:endParaRPr lang="nl-NL" altLang="nl-NL" sz="3800"/>
          </a:p>
        </p:txBody>
      </p:sp>
      <p:sp>
        <p:nvSpPr>
          <p:cNvPr id="10243" name="Rectangle 5">
            <a:extLst>
              <a:ext uri="{FF2B5EF4-FFF2-40B4-BE49-F238E27FC236}">
                <a16:creationId xmlns:a16="http://schemas.microsoft.com/office/drawing/2014/main" id="{2C2B380F-FE32-4A89-B56F-949E1F4AB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484313"/>
            <a:ext cx="6173787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/>
              <a:t>GAF-score van 1-100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/>
              <a:t>91-100: Uitstekend functioneren bij een groot aantal activiteiten, de problemen in het leven lopen nooit uit de hand, persoon wordt op prijs gesteld door anderen door veel goede kwaliteiten. Geen symptomen.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/>
              <a:t>61-70 Enige lichte symptomen OF enige problemen in sociaal functioneren, op het werk of op school, maar functioneert over het algemeen behoorlijk goed, heeft goede inter-persoonlijke contacten.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/>
              <a:t>1-10 Blijvend gevaar zichzelf of anderen te verwonden OF blijvend onvermogen de persoonlijke hygiëne te onderhouden OF ernstig suïcidaal gedrag met duidelijke doodsverwachting.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4593FD1-80B6-4DA4-8704-260316F966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Behandelmethoden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55C05B4-55C6-43D6-9703-6CFA3EFEC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u="sng"/>
              <a:t>Biologisch</a:t>
            </a:r>
            <a:r>
              <a:rPr lang="nl-NL" altLang="nl-NL"/>
              <a:t>: invloed op het lichaam</a:t>
            </a:r>
          </a:p>
          <a:p>
            <a:pPr lvl="1" eaLnBrk="1" hangingPunct="1"/>
            <a:r>
              <a:rPr lang="nl-NL" altLang="nl-NL"/>
              <a:t>Psychofarmaca: middelen die de hersenfunctie veranderen</a:t>
            </a:r>
          </a:p>
          <a:p>
            <a:pPr lvl="2" eaLnBrk="1" hangingPunct="1"/>
            <a:r>
              <a:rPr lang="nl-NL" altLang="nl-NL"/>
              <a:t>depressie en angststoornissen</a:t>
            </a:r>
          </a:p>
          <a:p>
            <a:pPr lvl="2" eaLnBrk="1" hangingPunct="1"/>
            <a:endParaRPr lang="nl-NL" altLang="nl-NL"/>
          </a:p>
          <a:p>
            <a:pPr lvl="1" eaLnBrk="1" hangingPunct="1"/>
            <a:r>
              <a:rPr lang="nl-NL" altLang="nl-NL"/>
              <a:t>ECT: elektroconvulsietherapie</a:t>
            </a:r>
          </a:p>
          <a:p>
            <a:pPr lvl="2" eaLnBrk="1" hangingPunct="1"/>
            <a:r>
              <a:rPr lang="nl-NL" altLang="nl-NL"/>
              <a:t>ernstige depressie waarbij op medicijnen niet wordt gereageerd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nl-NL" altLang="nl-NL"/>
              <a:t>	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nl-NL" altLang="nl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0C2AD69-23CA-41C2-8E4A-035450D0D0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Vervolg behandelmethoden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45F7526-072A-4F28-AD34-7F195CBD9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u="sng"/>
              <a:t>Psychologisch</a:t>
            </a:r>
            <a:r>
              <a:rPr lang="nl-NL" altLang="nl-NL"/>
              <a:t> (invloed op de geest)</a:t>
            </a:r>
          </a:p>
          <a:p>
            <a:pPr lvl="1" eaLnBrk="1" hangingPunct="1"/>
            <a:r>
              <a:rPr lang="nl-NL" altLang="nl-NL"/>
              <a:t>Psychotherapie</a:t>
            </a:r>
          </a:p>
          <a:p>
            <a:pPr lvl="2" eaLnBrk="1" hangingPunct="1"/>
            <a:r>
              <a:rPr lang="nl-NL" altLang="nl-NL"/>
              <a:t>Inzicht in eigen psychisch functioneren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nl-NL" altLang="nl-NL"/>
          </a:p>
          <a:p>
            <a:pPr lvl="1" eaLnBrk="1" hangingPunct="1"/>
            <a:r>
              <a:rPr lang="nl-NL" altLang="nl-NL"/>
              <a:t>Cognitieve gedragstherapie</a:t>
            </a:r>
          </a:p>
          <a:p>
            <a:pPr lvl="2" eaLnBrk="1" hangingPunct="1"/>
            <a:r>
              <a:rPr lang="nl-NL" altLang="nl-NL"/>
              <a:t>Veranderen van cognities: gedachten en overtuigingen</a:t>
            </a:r>
          </a:p>
          <a:p>
            <a:pPr lvl="2" eaLnBrk="1" hangingPunct="1"/>
            <a:r>
              <a:rPr lang="nl-NL" altLang="nl-NL"/>
              <a:t>Veranderen van gedrag</a:t>
            </a:r>
          </a:p>
          <a:p>
            <a:pPr lvl="2" eaLnBrk="1" hangingPunct="1"/>
            <a:r>
              <a:rPr lang="nl-NL" altLang="nl-NL"/>
              <a:t>Gevolg: verandering van gevoelens/angsten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EFB5A42-8503-44EB-9446-4F836AAEB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Cognitieve stoornissen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F1D828F-0013-47A1-8020-67B8241D85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/>
              <a:t>Delier</a:t>
            </a:r>
          </a:p>
          <a:p>
            <a:pPr lvl="1" eaLnBrk="1" hangingPunct="1">
              <a:defRPr/>
            </a:pPr>
            <a:r>
              <a:rPr lang="nl-NL" dirty="0"/>
              <a:t>Bewustzijn is in wisselende mate gedaald</a:t>
            </a:r>
          </a:p>
          <a:p>
            <a:pPr lvl="1" eaLnBrk="1" hangingPunct="1">
              <a:defRPr/>
            </a:pPr>
            <a:r>
              <a:rPr lang="nl-NL" dirty="0"/>
              <a:t>Vaak visuele hallucinaties</a:t>
            </a:r>
          </a:p>
          <a:p>
            <a:pPr lvl="1" eaLnBrk="1" hangingPunct="1">
              <a:defRPr/>
            </a:pPr>
            <a:r>
              <a:rPr lang="nl-NL" dirty="0"/>
              <a:t>oorzaak: hersenfunctie verstoord door lichamelijk probleem </a:t>
            </a:r>
            <a:r>
              <a:rPr lang="nl-NL" sz="2000" dirty="0"/>
              <a:t>(pneumonie/urineweginfectie/)</a:t>
            </a:r>
          </a:p>
          <a:p>
            <a:pPr lvl="1" eaLnBrk="1" hangingPunct="1">
              <a:defRPr/>
            </a:pPr>
            <a:r>
              <a:rPr lang="nl-NL" sz="2000" dirty="0"/>
              <a:t>Onder ziekenhuispatiënten komt delier veel voor.</a:t>
            </a:r>
            <a:endParaRPr lang="nl-NL" sz="3200" dirty="0"/>
          </a:p>
          <a:p>
            <a:pPr lvl="1" eaLnBrk="1" hangingPunct="1">
              <a:defRPr/>
            </a:pPr>
            <a:r>
              <a:rPr lang="nl-NL" sz="3200" dirty="0"/>
              <a:t>Dementie: m.n. Alzheimer gaat vaak gepaard met psychische problemen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dirty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nl-NL" dirty="0"/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4">
      <a:dk1>
        <a:srgbClr val="993300"/>
      </a:dk1>
      <a:lt1>
        <a:srgbClr val="FFFFFF"/>
      </a:lt1>
      <a:dk2>
        <a:srgbClr val="431A01"/>
      </a:dk2>
      <a:lt2>
        <a:srgbClr val="FFFFFF"/>
      </a:lt2>
      <a:accent1>
        <a:srgbClr val="FFCC00"/>
      </a:accent1>
      <a:accent2>
        <a:srgbClr val="FF9966"/>
      </a:accent2>
      <a:accent3>
        <a:srgbClr val="B0ABAA"/>
      </a:accent3>
      <a:accent4>
        <a:srgbClr val="DADADA"/>
      </a:accent4>
      <a:accent5>
        <a:srgbClr val="FFE2AA"/>
      </a:accent5>
      <a:accent6>
        <a:srgbClr val="E78A5C"/>
      </a:accent6>
      <a:hlink>
        <a:srgbClr val="FF6600"/>
      </a:hlink>
      <a:folHlink>
        <a:srgbClr val="CC3300"/>
      </a:folHlink>
    </a:clrScheme>
    <a:fontScheme name="Rad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BD5A48643D904F97D662C48648E8F8" ma:contentTypeVersion="4" ma:contentTypeDescription="Een nieuw document maken." ma:contentTypeScope="" ma:versionID="2283641bf2c77eb3e3f1a1ca5aed390c">
  <xsd:schema xmlns:xsd="http://www.w3.org/2001/XMLSchema" xmlns:xs="http://www.w3.org/2001/XMLSchema" xmlns:p="http://schemas.microsoft.com/office/2006/metadata/properties" xmlns:ns2="c7ead509-2764-4262-b0e3-d990ce7b6307" xmlns:ns3="0033191b-e24d-4e4a-bc7b-195b292d667b" targetNamespace="http://schemas.microsoft.com/office/2006/metadata/properties" ma:root="true" ma:fieldsID="8ae7c5fc2543e450650001781ae779f5" ns2:_="" ns3:_="">
    <xsd:import namespace="c7ead509-2764-4262-b0e3-d990ce7b6307"/>
    <xsd:import namespace="0033191b-e24d-4e4a-bc7b-195b292d667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ead509-2764-4262-b0e3-d990ce7b63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3191b-e24d-4e4a-bc7b-195b292d66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A6A1EB-BB27-4EA8-BCF5-D0728B4029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259E39-4DF1-41EC-AFCA-89B9F5B241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ead509-2764-4262-b0e3-d990ce7b6307"/>
    <ds:schemaRef ds:uri="0033191b-e24d-4e4a-bc7b-195b292d66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707</Words>
  <Application>Microsoft Office PowerPoint</Application>
  <PresentationFormat>Diavoorstelling (4:3)</PresentationFormat>
  <Paragraphs>152</Paragraphs>
  <Slides>19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Calibri</vt:lpstr>
      <vt:lpstr>Times New Roman</vt:lpstr>
      <vt:lpstr>Wingdings</vt:lpstr>
      <vt:lpstr>Radial</vt:lpstr>
      <vt:lpstr>VOOROORDELEN psychiatrie</vt:lpstr>
      <vt:lpstr>Overspannen / burn out</vt:lpstr>
      <vt:lpstr>PSYCHIATRIE</vt:lpstr>
      <vt:lpstr>DSM-classificatie</vt:lpstr>
      <vt:lpstr>Vijf assen</vt:lpstr>
      <vt:lpstr>Voorbeeld GAF global assessment of functioning</vt:lpstr>
      <vt:lpstr>Behandelmethoden</vt:lpstr>
      <vt:lpstr>Vervolg behandelmethoden</vt:lpstr>
      <vt:lpstr>Cognitieve stoornissen</vt:lpstr>
      <vt:lpstr>Psychotische stoornissen</vt:lpstr>
      <vt:lpstr>Stemmingsstoornissen</vt:lpstr>
      <vt:lpstr>Angststoornissen</vt:lpstr>
      <vt:lpstr>Somatoforme stoornissen</vt:lpstr>
      <vt:lpstr>Eetstoornissen</vt:lpstr>
      <vt:lpstr>Insomnie /dwangstoornissen</vt:lpstr>
      <vt:lpstr>PTSS: drama wordt steeds opnieuw beleefd.  Prikkelbaar, geheugenverlies. Bij langer dan 4 weken behandelen met psychothrapie</vt:lpstr>
      <vt:lpstr>Conatieve (mbt de wilskracht) stoornissen</vt:lpstr>
      <vt:lpstr>TS-dreiging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PSYCHIATRIE</dc:title>
  <dc:creator>vredelust</dc:creator>
  <cp:lastModifiedBy>Bouke Cuperus</cp:lastModifiedBy>
  <cp:revision>33</cp:revision>
  <dcterms:created xsi:type="dcterms:W3CDTF">2009-04-22T09:48:56Z</dcterms:created>
  <dcterms:modified xsi:type="dcterms:W3CDTF">2018-07-15T11:04:11Z</dcterms:modified>
</cp:coreProperties>
</file>