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2875" y="152611"/>
            <a:ext cx="8924925" cy="657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489673"/>
            <a:ext cx="7952485" cy="596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2875" y="152611"/>
            <a:ext cx="8924925" cy="6571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029" y="488645"/>
            <a:ext cx="40919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840" y="1624660"/>
            <a:ext cx="8548319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d.nl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" y="123997"/>
            <a:ext cx="8934450" cy="6590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97628" y="3665931"/>
            <a:ext cx="318135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3399"/>
                </a:solidFill>
                <a:latin typeface="Arial"/>
                <a:cs typeface="Arial"/>
              </a:rPr>
              <a:t>AANSLAAN</a:t>
            </a:r>
            <a:endParaRPr sz="40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van   HIJS</a:t>
            </a:r>
            <a:r>
              <a:rPr sz="4000" b="1" spc="-25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AS</a:t>
            </a:r>
            <a:r>
              <a:rPr sz="4000" b="1" spc="-25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04028" y="817829"/>
            <a:ext cx="2524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T</a:t>
            </a:r>
            <a:r>
              <a:rPr spc="-5" dirty="0"/>
              <a:t>OO</a:t>
            </a:r>
            <a:r>
              <a:rPr spc="-20" dirty="0"/>
              <a:t>L</a:t>
            </a:r>
            <a:r>
              <a:rPr spc="-5" dirty="0"/>
              <a:t>BOX</a:t>
            </a:r>
          </a:p>
        </p:txBody>
      </p:sp>
      <p:sp>
        <p:nvSpPr>
          <p:cNvPr id="5" name="object 5"/>
          <p:cNvSpPr/>
          <p:nvPr/>
        </p:nvSpPr>
        <p:spPr>
          <a:xfrm>
            <a:off x="1043609" y="3637660"/>
            <a:ext cx="2975229" cy="2144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1236" y="188899"/>
            <a:ext cx="1009065" cy="672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309448"/>
            <a:ext cx="309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Armsig</a:t>
            </a:r>
            <a:r>
              <a:rPr spc="-25" dirty="0"/>
              <a:t>n</a:t>
            </a:r>
            <a:r>
              <a:rPr spc="-5" dirty="0"/>
              <a:t>alen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32393" y="410032"/>
            <a:ext cx="523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(3)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5296027"/>
            <a:ext cx="1311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Zwenken</a:t>
            </a:r>
            <a:r>
              <a:rPr sz="1600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links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650" y="5296027"/>
            <a:ext cx="1456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Zwenken</a:t>
            </a:r>
            <a:r>
              <a:rPr sz="1600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rechts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838" y="1966848"/>
            <a:ext cx="2499741" cy="314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488" y="1960498"/>
            <a:ext cx="2512695" cy="3159760"/>
          </a:xfrm>
          <a:custGeom>
            <a:avLst/>
            <a:gdLst/>
            <a:ahLst/>
            <a:cxnLst/>
            <a:rect l="l" t="t" r="r" b="b"/>
            <a:pathLst>
              <a:path w="2512695" h="3159760">
                <a:moveTo>
                  <a:pt x="0" y="3159379"/>
                </a:moveTo>
                <a:lnTo>
                  <a:pt x="2512441" y="3159379"/>
                </a:lnTo>
                <a:lnTo>
                  <a:pt x="2512441" y="0"/>
                </a:lnTo>
                <a:lnTo>
                  <a:pt x="0" y="0"/>
                </a:lnTo>
                <a:lnTo>
                  <a:pt x="0" y="3159379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6363" y="1966848"/>
            <a:ext cx="2443988" cy="3166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0013" y="1960498"/>
            <a:ext cx="2456815" cy="3179445"/>
          </a:xfrm>
          <a:custGeom>
            <a:avLst/>
            <a:gdLst/>
            <a:ahLst/>
            <a:cxnLst/>
            <a:rect l="l" t="t" r="r" b="b"/>
            <a:pathLst>
              <a:path w="2456815" h="3179445">
                <a:moveTo>
                  <a:pt x="0" y="3178937"/>
                </a:moveTo>
                <a:lnTo>
                  <a:pt x="2456688" y="3178937"/>
                </a:lnTo>
                <a:lnTo>
                  <a:pt x="2456688" y="0"/>
                </a:lnTo>
                <a:lnTo>
                  <a:pt x="0" y="0"/>
                </a:lnTo>
                <a:lnTo>
                  <a:pt x="0" y="3178937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0260" y="1934336"/>
            <a:ext cx="2011933" cy="3182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0061" y="5313426"/>
            <a:ext cx="939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Stopteken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Hijsgere</a:t>
            </a:r>
            <a:r>
              <a:rPr spc="-20" dirty="0"/>
              <a:t>e</a:t>
            </a:r>
            <a:r>
              <a:rPr spc="-5" dirty="0"/>
              <a:t>ds</a:t>
            </a:r>
            <a:r>
              <a:rPr spc="-20" dirty="0"/>
              <a:t>c</a:t>
            </a:r>
            <a:r>
              <a:rPr spc="-5" dirty="0"/>
              <a:t>hap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Kettingwerk:</a:t>
            </a:r>
          </a:p>
          <a:p>
            <a:pPr marL="9525"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65125" marR="1985010" indent="-342900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b="0" spc="-5" dirty="0">
                <a:latin typeface="Arial"/>
                <a:cs typeface="Arial"/>
              </a:rPr>
              <a:t>Altijd </a:t>
            </a:r>
            <a:r>
              <a:rPr b="0" dirty="0">
                <a:latin typeface="Arial"/>
                <a:cs typeface="Arial"/>
              </a:rPr>
              <a:t>duidelijk opschrift </a:t>
            </a:r>
            <a:r>
              <a:rPr b="0" spc="-5" dirty="0">
                <a:latin typeface="Arial"/>
                <a:cs typeface="Arial"/>
              </a:rPr>
              <a:t>met de werklast  (werkbelasting)</a:t>
            </a:r>
          </a:p>
          <a:p>
            <a:pPr marL="36512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65125" algn="l"/>
                <a:tab pos="365760" algn="l"/>
              </a:tabLst>
            </a:pPr>
            <a:r>
              <a:rPr b="0" spc="-5" dirty="0">
                <a:latin typeface="Arial"/>
                <a:cs typeface="Arial"/>
              </a:rPr>
              <a:t>Registratienummer en</a:t>
            </a:r>
            <a:r>
              <a:rPr b="0" spc="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CE-markering</a:t>
            </a:r>
          </a:p>
          <a:p>
            <a:pPr marL="365125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65125" algn="l"/>
                <a:tab pos="365760" algn="l"/>
              </a:tabLst>
            </a:pPr>
            <a:r>
              <a:rPr b="0" dirty="0">
                <a:latin typeface="Arial"/>
                <a:cs typeface="Arial"/>
              </a:rPr>
              <a:t>Certificaat </a:t>
            </a:r>
            <a:r>
              <a:rPr b="0" spc="-5" dirty="0">
                <a:latin typeface="Arial"/>
                <a:cs typeface="Arial"/>
              </a:rPr>
              <a:t>met </a:t>
            </a:r>
            <a:r>
              <a:rPr b="0" dirty="0">
                <a:latin typeface="Arial"/>
                <a:cs typeface="Arial"/>
              </a:rPr>
              <a:t>EG-verklaring van </a:t>
            </a:r>
            <a:r>
              <a:rPr b="0" spc="-5" dirty="0">
                <a:latin typeface="Arial"/>
                <a:cs typeface="Arial"/>
              </a:rPr>
              <a:t>overeenstemming  bij elk stuk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hijsgereedschap</a:t>
            </a:r>
          </a:p>
          <a:p>
            <a:pPr marL="36512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65125" algn="l"/>
                <a:tab pos="365760" algn="l"/>
              </a:tabLst>
            </a:pPr>
            <a:r>
              <a:rPr b="0" spc="-5" dirty="0">
                <a:latin typeface="Arial"/>
                <a:cs typeface="Arial"/>
              </a:rPr>
              <a:t>Datum </a:t>
            </a:r>
            <a:r>
              <a:rPr b="0" dirty="0">
                <a:latin typeface="Arial"/>
                <a:cs typeface="Arial"/>
              </a:rPr>
              <a:t>laatste </a:t>
            </a:r>
            <a:r>
              <a:rPr b="0" spc="-5" dirty="0">
                <a:latin typeface="Arial"/>
                <a:cs typeface="Arial"/>
              </a:rPr>
              <a:t>beproeving met maand en</a:t>
            </a:r>
            <a:r>
              <a:rPr b="0" spc="8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jaar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961" y="468833"/>
            <a:ext cx="5805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Hijsbanden en</a:t>
            </a:r>
            <a:r>
              <a:rPr spc="-50" dirty="0"/>
              <a:t> </a:t>
            </a:r>
            <a:r>
              <a:rPr spc="-5" dirty="0"/>
              <a:t>stroppen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653362"/>
            <a:ext cx="8522970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3352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Plat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geweven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band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van kunststofvezels</a:t>
            </a:r>
            <a:r>
              <a:rPr sz="280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of  staaldraad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Vastgenaaid label met max.</a:t>
            </a:r>
            <a:r>
              <a:rPr sz="2800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werkbelasting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Label met: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werklengte, serienummer,</a:t>
            </a:r>
            <a:r>
              <a:rPr sz="28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CE-markering</a:t>
            </a:r>
            <a:endParaRPr sz="2800">
              <a:latin typeface="Arial"/>
              <a:cs typeface="Arial"/>
            </a:endParaRPr>
          </a:p>
          <a:p>
            <a:pPr marL="355600" marR="28130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De werkbare last van hijsbanden of stroppen  herken je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aan de strepen die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ingenaaid zijn of aan  de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 kleur.</a:t>
            </a:r>
            <a:endParaRPr sz="2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675"/>
              </a:spcBef>
            </a:pPr>
            <a:r>
              <a:rPr sz="2800" i="1" dirty="0">
                <a:solidFill>
                  <a:srgbClr val="003399"/>
                </a:solidFill>
                <a:latin typeface="Arial"/>
                <a:cs typeface="Arial"/>
              </a:rPr>
              <a:t>Voorbeeld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: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3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strepen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ingenaaid WL= 3</a:t>
            </a:r>
            <a:r>
              <a:rPr sz="2800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ton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961" y="253111"/>
            <a:ext cx="5803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Hijsbanden en</a:t>
            </a:r>
            <a:r>
              <a:rPr spc="-65" dirty="0"/>
              <a:t> </a:t>
            </a:r>
            <a:r>
              <a:rPr spc="-5" dirty="0"/>
              <a:t>stroppen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50" y="971134"/>
            <a:ext cx="5373370" cy="10598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Kleur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van de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gehele</a:t>
            </a:r>
            <a:r>
              <a:rPr sz="3200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hijsband: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(Kleur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is</a:t>
            </a:r>
            <a:r>
              <a:rPr sz="2400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genormaliseerd)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50" y="2443861"/>
            <a:ext cx="1369060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Paars: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82C"/>
                </a:solidFill>
                <a:latin typeface="Arial"/>
                <a:cs typeface="Arial"/>
              </a:rPr>
              <a:t>Groen: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E4E400"/>
                </a:solidFill>
                <a:latin typeface="Arial"/>
                <a:cs typeface="Arial"/>
              </a:rPr>
              <a:t>Geel: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E7E7E"/>
                </a:solidFill>
                <a:latin typeface="Arial"/>
                <a:cs typeface="Arial"/>
              </a:rPr>
              <a:t>Grijs: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Rood: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Bruin: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Blauw: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99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6600"/>
                </a:solidFill>
                <a:latin typeface="Arial"/>
                <a:cs typeface="Arial"/>
              </a:rPr>
              <a:t>anje: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8305" y="2443861"/>
            <a:ext cx="704215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00582C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582C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E4E4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E4E4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7E7E7E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ton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267335" algn="l"/>
              </a:tabLst>
            </a:pPr>
            <a:r>
              <a:rPr sz="2400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66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9901" y="2492844"/>
            <a:ext cx="5005958" cy="352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677" y="379603"/>
            <a:ext cx="7777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Samenstel </a:t>
            </a:r>
            <a:r>
              <a:rPr sz="3600" spc="-5" dirty="0"/>
              <a:t>van</a:t>
            </a:r>
            <a:r>
              <a:rPr sz="3600" spc="-90" dirty="0"/>
              <a:t> </a:t>
            </a:r>
            <a:r>
              <a:rPr sz="3600" dirty="0"/>
              <a:t>hijsgereedschappen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5149" y="1071474"/>
            <a:ext cx="7065009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Het samenstellen van hijsgereedschappen</a:t>
            </a:r>
            <a:r>
              <a:rPr sz="2600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komt  ook voor (denk hierbij aan een evenaar</a:t>
            </a:r>
            <a:r>
              <a:rPr sz="2600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e.d.)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149" y="3821404"/>
            <a:ext cx="693674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Degene die de componenten samenstelt is</a:t>
            </a:r>
            <a:r>
              <a:rPr sz="2600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dan  verantwoordelijk voor het afgeven van een </a:t>
            </a:r>
            <a:r>
              <a:rPr sz="2600" spc="10" dirty="0">
                <a:solidFill>
                  <a:srgbClr val="003399"/>
                </a:solidFill>
                <a:latin typeface="Arial"/>
                <a:cs typeface="Arial"/>
              </a:rPr>
              <a:t>EG- 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verklaring van overeenstemming en het  opstellen van een technisch constructiedossier  en zo nodig een</a:t>
            </a:r>
            <a:r>
              <a:rPr sz="2600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gebruikshandleiding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4046" y="2204847"/>
            <a:ext cx="2588132" cy="1648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5178" y="407619"/>
            <a:ext cx="1548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Ha</a:t>
            </a:r>
            <a:r>
              <a:rPr spc="-20" dirty="0"/>
              <a:t>k</a:t>
            </a:r>
            <a:r>
              <a:rPr spc="-5" dirty="0"/>
              <a:t>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362913"/>
            <a:ext cx="5914390" cy="358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Haken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moeten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zijn voorzien</a:t>
            </a:r>
            <a:r>
              <a:rPr sz="3200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van: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Borging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Identificatie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fabrikant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Identificatie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van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het</a:t>
            </a:r>
            <a:r>
              <a:rPr sz="2800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materiaal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Identificatie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van de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 werklast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CE-markering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9021" y="1852472"/>
            <a:ext cx="3772153" cy="429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559" y="363423"/>
            <a:ext cx="730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Keuring, inspectie en</a:t>
            </a:r>
            <a:r>
              <a:rPr spc="-20" dirty="0"/>
              <a:t> </a:t>
            </a:r>
            <a:r>
              <a:rPr spc="-5" dirty="0"/>
              <a:t>controle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323212"/>
            <a:ext cx="7218045" cy="3869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Keuring: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6985" indent="-342900">
              <a:lnSpc>
                <a:spcPts val="302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Op basis van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een keuringsrapport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door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een  deskundige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op</a:t>
            </a:r>
            <a:r>
              <a:rPr sz="2800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constructieniveau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Eisen en normen</a:t>
            </a:r>
            <a:r>
              <a:rPr sz="2800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constructie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Meting en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proefbelasting onderdeel</a:t>
            </a:r>
            <a:r>
              <a:rPr sz="280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keuring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Fabrikant geeft aan: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frequentie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en</a:t>
            </a:r>
            <a:r>
              <a:rPr sz="2800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hoe</a:t>
            </a:r>
            <a:endParaRPr sz="2800">
              <a:latin typeface="Arial"/>
              <a:cs typeface="Arial"/>
            </a:endParaRPr>
          </a:p>
          <a:p>
            <a:pPr marL="355600" marR="1214755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Periodieke beproeving op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basis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van 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beproevingsrapport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1325" y="4581144"/>
            <a:ext cx="2011045" cy="2011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434086"/>
            <a:ext cx="730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Keuring, inspectie en</a:t>
            </a:r>
            <a:r>
              <a:rPr spc="-15" dirty="0"/>
              <a:t> </a:t>
            </a:r>
            <a:r>
              <a:rPr spc="-5" dirty="0"/>
              <a:t>controle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352" y="1365885"/>
            <a:ext cx="7817484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Inspectie</a:t>
            </a:r>
            <a:r>
              <a:rPr sz="2800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99"/>
                </a:solidFill>
                <a:latin typeface="Arial"/>
                <a:cs typeface="Arial"/>
              </a:rPr>
              <a:t>(visueel):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Op basis van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inspectierapport door</a:t>
            </a:r>
            <a:r>
              <a:rPr sz="2800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deskundige</a:t>
            </a:r>
            <a:endParaRPr sz="2800">
              <a:latin typeface="Arial"/>
              <a:cs typeface="Arial"/>
            </a:endParaRPr>
          </a:p>
          <a:p>
            <a:pPr marL="355600" marR="14909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Kennis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van de gebruikersaspecten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en 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afkeurmaatstaven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Minimaal 1x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per</a:t>
            </a:r>
            <a:r>
              <a:rPr sz="2800" spc="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jaar</a:t>
            </a:r>
            <a:endParaRPr sz="2800">
              <a:latin typeface="Arial"/>
              <a:cs typeface="Arial"/>
            </a:endParaRPr>
          </a:p>
          <a:p>
            <a:pPr marL="355600" marR="365188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Op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aanwijzingen van</a:t>
            </a:r>
            <a:r>
              <a:rPr sz="280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de 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fabrikant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vaker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116" y="3500970"/>
            <a:ext cx="2805684" cy="280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30" y="459689"/>
            <a:ext cx="7392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Keuring, </a:t>
            </a:r>
            <a:r>
              <a:rPr dirty="0"/>
              <a:t>inspectie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spc="-5" dirty="0"/>
              <a:t>Controle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437208"/>
            <a:ext cx="7513320" cy="269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Controle: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Controle bij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iedere inzet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op goede werking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en  gaafheid</a:t>
            </a:r>
            <a:endParaRPr sz="2800">
              <a:latin typeface="Arial"/>
              <a:cs typeface="Arial"/>
            </a:endParaRPr>
          </a:p>
          <a:p>
            <a:pPr marL="355600" marR="66167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De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gebruiker is hiervoor,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na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instructie,</a:t>
            </a:r>
            <a:r>
              <a:rPr sz="2800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de  aangewezen</a:t>
            </a:r>
            <a:r>
              <a:rPr sz="2800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persoon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20" y="4185348"/>
            <a:ext cx="3078226" cy="230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932" y="361568"/>
            <a:ext cx="4426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Afkeurmaatstaven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365885"/>
            <a:ext cx="7607934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Niet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aanslaan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/ hijsen</a:t>
            </a:r>
            <a:r>
              <a:rPr sz="2800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bij: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Ernstige, duidelijke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slijtage</a:t>
            </a:r>
            <a:r>
              <a:rPr sz="2800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(vertoont)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Beschadiging, breuk, vervorming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(knik)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Gebroken draadjes</a:t>
            </a:r>
            <a:r>
              <a:rPr sz="2800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(vleeshaken)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Als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merken, herkenningstekens e.d.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niet meer  leesbaar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zijn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5375" y="4653026"/>
            <a:ext cx="2497201" cy="18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28" y="157872"/>
            <a:ext cx="8864203" cy="654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5397" y="513029"/>
            <a:ext cx="6367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Aanslaan van</a:t>
            </a:r>
            <a:r>
              <a:rPr sz="4400" spc="-70" dirty="0"/>
              <a:t> </a:t>
            </a:r>
            <a:r>
              <a:rPr sz="4400" dirty="0"/>
              <a:t>hijslasten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736851" y="1794510"/>
            <a:ext cx="56254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het kader </a:t>
            </a: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van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het</a:t>
            </a:r>
            <a:r>
              <a:rPr sz="3200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project: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Duurzaam inzetbaar</a:t>
            </a:r>
            <a:r>
              <a:rPr sz="3200" b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dakwerk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4867" y="5794349"/>
            <a:ext cx="5371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solidFill>
                  <a:srgbClr val="003399"/>
                </a:solidFill>
                <a:latin typeface="Arial"/>
                <a:cs typeface="Arial"/>
              </a:rPr>
              <a:t>Veilig </a:t>
            </a:r>
            <a:r>
              <a:rPr sz="3200" b="1" i="1" dirty="0">
                <a:solidFill>
                  <a:srgbClr val="003399"/>
                </a:solidFill>
                <a:latin typeface="Arial"/>
                <a:cs typeface="Arial"/>
              </a:rPr>
              <a:t>en </a:t>
            </a:r>
            <a:r>
              <a:rPr sz="3200" b="1" i="1" spc="-5" dirty="0">
                <a:solidFill>
                  <a:srgbClr val="003399"/>
                </a:solidFill>
                <a:latin typeface="Arial"/>
                <a:cs typeface="Arial"/>
              </a:rPr>
              <a:t>gezond </a:t>
            </a:r>
            <a:r>
              <a:rPr sz="3200" b="1" i="1" dirty="0">
                <a:solidFill>
                  <a:srgbClr val="003399"/>
                </a:solidFill>
                <a:latin typeface="Arial"/>
                <a:cs typeface="Arial"/>
              </a:rPr>
              <a:t>op het</a:t>
            </a:r>
            <a:r>
              <a:rPr sz="3200" b="1" i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3399"/>
                </a:solidFill>
                <a:latin typeface="Arial"/>
                <a:cs typeface="Arial"/>
              </a:rPr>
              <a:t>dak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4608" y="3379352"/>
            <a:ext cx="651510" cy="889000"/>
          </a:xfrm>
          <a:custGeom>
            <a:avLst/>
            <a:gdLst/>
            <a:ahLst/>
            <a:cxnLst/>
            <a:rect l="l" t="t" r="r" b="b"/>
            <a:pathLst>
              <a:path w="651510" h="889000">
                <a:moveTo>
                  <a:pt x="643388" y="0"/>
                </a:moveTo>
                <a:lnTo>
                  <a:pt x="0" y="888956"/>
                </a:lnTo>
                <a:lnTo>
                  <a:pt x="439250" y="712355"/>
                </a:lnTo>
                <a:lnTo>
                  <a:pt x="651465" y="306963"/>
                </a:lnTo>
                <a:lnTo>
                  <a:pt x="643388" y="0"/>
                </a:lnTo>
                <a:close/>
              </a:path>
            </a:pathLst>
          </a:custGeom>
          <a:solidFill>
            <a:srgbClr val="AFFF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5759" y="3395244"/>
            <a:ext cx="381635" cy="642620"/>
          </a:xfrm>
          <a:custGeom>
            <a:avLst/>
            <a:gdLst/>
            <a:ahLst/>
            <a:cxnLst/>
            <a:rect l="l" t="t" r="r" b="b"/>
            <a:pathLst>
              <a:path w="381635" h="642620">
                <a:moveTo>
                  <a:pt x="8086" y="0"/>
                </a:moveTo>
                <a:lnTo>
                  <a:pt x="0" y="307130"/>
                </a:lnTo>
                <a:lnTo>
                  <a:pt x="172923" y="642482"/>
                </a:lnTo>
                <a:lnTo>
                  <a:pt x="188067" y="629517"/>
                </a:lnTo>
                <a:lnTo>
                  <a:pt x="202847" y="617272"/>
                </a:lnTo>
                <a:lnTo>
                  <a:pt x="258435" y="575284"/>
                </a:lnTo>
                <a:lnTo>
                  <a:pt x="296961" y="549690"/>
                </a:lnTo>
                <a:lnTo>
                  <a:pt x="309359" y="541828"/>
                </a:lnTo>
                <a:lnTo>
                  <a:pt x="321575" y="534467"/>
                </a:lnTo>
                <a:lnTo>
                  <a:pt x="345664" y="520750"/>
                </a:lnTo>
                <a:lnTo>
                  <a:pt x="357536" y="514393"/>
                </a:lnTo>
                <a:lnTo>
                  <a:pt x="369227" y="507869"/>
                </a:lnTo>
                <a:lnTo>
                  <a:pt x="381100" y="501847"/>
                </a:lnTo>
                <a:lnTo>
                  <a:pt x="8086" y="0"/>
                </a:lnTo>
                <a:close/>
              </a:path>
            </a:pathLst>
          </a:custGeom>
          <a:solidFill>
            <a:srgbClr val="AFFF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3088" y="3767482"/>
            <a:ext cx="2143760" cy="1562100"/>
          </a:xfrm>
          <a:custGeom>
            <a:avLst/>
            <a:gdLst/>
            <a:ahLst/>
            <a:cxnLst/>
            <a:rect l="l" t="t" r="r" b="b"/>
            <a:pathLst>
              <a:path w="2143760" h="1562100">
                <a:moveTo>
                  <a:pt x="1308147" y="1549399"/>
                </a:moveTo>
                <a:lnTo>
                  <a:pt x="904333" y="1549399"/>
                </a:lnTo>
                <a:lnTo>
                  <a:pt x="930825" y="1562099"/>
                </a:lnTo>
                <a:lnTo>
                  <a:pt x="1281999" y="1562099"/>
                </a:lnTo>
                <a:lnTo>
                  <a:pt x="1308147" y="1549399"/>
                </a:lnTo>
                <a:close/>
              </a:path>
              <a:path w="2143760" h="1562100">
                <a:moveTo>
                  <a:pt x="1385239" y="1536699"/>
                </a:moveTo>
                <a:lnTo>
                  <a:pt x="851855" y="1536699"/>
                </a:lnTo>
                <a:lnTo>
                  <a:pt x="878003" y="1549399"/>
                </a:lnTo>
                <a:lnTo>
                  <a:pt x="1359778" y="1549399"/>
                </a:lnTo>
                <a:lnTo>
                  <a:pt x="1385239" y="1536699"/>
                </a:lnTo>
                <a:close/>
              </a:path>
              <a:path w="2143760" h="1562100">
                <a:moveTo>
                  <a:pt x="1435133" y="1523999"/>
                </a:moveTo>
                <a:lnTo>
                  <a:pt x="774258" y="1523999"/>
                </a:lnTo>
                <a:lnTo>
                  <a:pt x="800063" y="1536699"/>
                </a:lnTo>
                <a:lnTo>
                  <a:pt x="1410358" y="1536699"/>
                </a:lnTo>
                <a:lnTo>
                  <a:pt x="1435133" y="1523999"/>
                </a:lnTo>
                <a:close/>
              </a:path>
              <a:path w="2143760" h="1562100">
                <a:moveTo>
                  <a:pt x="282348" y="457199"/>
                </a:moveTo>
                <a:lnTo>
                  <a:pt x="71403" y="457199"/>
                </a:lnTo>
                <a:lnTo>
                  <a:pt x="63488" y="469899"/>
                </a:lnTo>
                <a:lnTo>
                  <a:pt x="59875" y="482599"/>
                </a:lnTo>
                <a:lnTo>
                  <a:pt x="56089" y="495299"/>
                </a:lnTo>
                <a:lnTo>
                  <a:pt x="49208" y="507999"/>
                </a:lnTo>
                <a:lnTo>
                  <a:pt x="42670" y="520699"/>
                </a:lnTo>
                <a:lnTo>
                  <a:pt x="39573" y="533399"/>
                </a:lnTo>
                <a:lnTo>
                  <a:pt x="35615" y="546099"/>
                </a:lnTo>
                <a:lnTo>
                  <a:pt x="22022" y="584199"/>
                </a:lnTo>
                <a:lnTo>
                  <a:pt x="13764" y="622299"/>
                </a:lnTo>
                <a:lnTo>
                  <a:pt x="7397" y="660399"/>
                </a:lnTo>
                <a:lnTo>
                  <a:pt x="5677" y="673099"/>
                </a:lnTo>
                <a:lnTo>
                  <a:pt x="4129" y="673099"/>
                </a:lnTo>
                <a:lnTo>
                  <a:pt x="2924" y="685799"/>
                </a:lnTo>
                <a:lnTo>
                  <a:pt x="1892" y="698499"/>
                </a:lnTo>
                <a:lnTo>
                  <a:pt x="1032" y="711199"/>
                </a:lnTo>
                <a:lnTo>
                  <a:pt x="0" y="736599"/>
                </a:lnTo>
                <a:lnTo>
                  <a:pt x="0" y="761999"/>
                </a:lnTo>
                <a:lnTo>
                  <a:pt x="1720" y="800099"/>
                </a:lnTo>
                <a:lnTo>
                  <a:pt x="5677" y="838199"/>
                </a:lnTo>
                <a:lnTo>
                  <a:pt x="7397" y="838199"/>
                </a:lnTo>
                <a:lnTo>
                  <a:pt x="9463" y="850899"/>
                </a:lnTo>
                <a:lnTo>
                  <a:pt x="17204" y="888999"/>
                </a:lnTo>
                <a:lnTo>
                  <a:pt x="29249" y="927099"/>
                </a:lnTo>
                <a:lnTo>
                  <a:pt x="34412" y="952499"/>
                </a:lnTo>
                <a:lnTo>
                  <a:pt x="52132" y="990599"/>
                </a:lnTo>
                <a:lnTo>
                  <a:pt x="66070" y="1015999"/>
                </a:lnTo>
                <a:lnTo>
                  <a:pt x="73640" y="1041399"/>
                </a:lnTo>
                <a:lnTo>
                  <a:pt x="98932" y="1079499"/>
                </a:lnTo>
                <a:lnTo>
                  <a:pt x="128182" y="1117599"/>
                </a:lnTo>
                <a:lnTo>
                  <a:pt x="138849" y="1130299"/>
                </a:lnTo>
                <a:lnTo>
                  <a:pt x="149862" y="1155699"/>
                </a:lnTo>
                <a:lnTo>
                  <a:pt x="185821" y="1193799"/>
                </a:lnTo>
                <a:lnTo>
                  <a:pt x="225730" y="1231899"/>
                </a:lnTo>
                <a:lnTo>
                  <a:pt x="254645" y="1257299"/>
                </a:lnTo>
                <a:lnTo>
                  <a:pt x="285437" y="1282699"/>
                </a:lnTo>
                <a:lnTo>
                  <a:pt x="318127" y="1308099"/>
                </a:lnTo>
                <a:lnTo>
                  <a:pt x="352716" y="1333499"/>
                </a:lnTo>
                <a:lnTo>
                  <a:pt x="414321" y="1371599"/>
                </a:lnTo>
                <a:lnTo>
                  <a:pt x="459227" y="1396999"/>
                </a:lnTo>
                <a:lnTo>
                  <a:pt x="528384" y="1435099"/>
                </a:lnTo>
                <a:lnTo>
                  <a:pt x="575875" y="1460499"/>
                </a:lnTo>
                <a:lnTo>
                  <a:pt x="599963" y="1460499"/>
                </a:lnTo>
                <a:lnTo>
                  <a:pt x="673441" y="1498599"/>
                </a:lnTo>
                <a:lnTo>
                  <a:pt x="698378" y="1498599"/>
                </a:lnTo>
                <a:lnTo>
                  <a:pt x="748797" y="1523999"/>
                </a:lnTo>
                <a:lnTo>
                  <a:pt x="1459727" y="1523999"/>
                </a:lnTo>
                <a:lnTo>
                  <a:pt x="1483997" y="1511299"/>
                </a:lnTo>
                <a:lnTo>
                  <a:pt x="1508086" y="1511299"/>
                </a:lnTo>
                <a:lnTo>
                  <a:pt x="1555052" y="1485899"/>
                </a:lnTo>
                <a:lnTo>
                  <a:pt x="1578272" y="1485899"/>
                </a:lnTo>
                <a:lnTo>
                  <a:pt x="1623542" y="1460499"/>
                </a:lnTo>
                <a:lnTo>
                  <a:pt x="1667398" y="1435099"/>
                </a:lnTo>
                <a:lnTo>
                  <a:pt x="1689084" y="1435099"/>
                </a:lnTo>
                <a:lnTo>
                  <a:pt x="1751719" y="1396999"/>
                </a:lnTo>
                <a:lnTo>
                  <a:pt x="1791800" y="1371599"/>
                </a:lnTo>
                <a:lnTo>
                  <a:pt x="1830527" y="1346199"/>
                </a:lnTo>
                <a:lnTo>
                  <a:pt x="1849265" y="1320799"/>
                </a:lnTo>
                <a:lnTo>
                  <a:pt x="1867862" y="1308099"/>
                </a:lnTo>
                <a:lnTo>
                  <a:pt x="1903823" y="1282699"/>
                </a:lnTo>
                <a:lnTo>
                  <a:pt x="1945277" y="1244599"/>
                </a:lnTo>
                <a:lnTo>
                  <a:pt x="1982611" y="1206499"/>
                </a:lnTo>
                <a:lnTo>
                  <a:pt x="2015746" y="1168399"/>
                </a:lnTo>
                <a:lnTo>
                  <a:pt x="2044822" y="1117599"/>
                </a:lnTo>
                <a:lnTo>
                  <a:pt x="2053706" y="1104899"/>
                </a:lnTo>
                <a:lnTo>
                  <a:pt x="2061985" y="1092199"/>
                </a:lnTo>
                <a:lnTo>
                  <a:pt x="2069860" y="1079499"/>
                </a:lnTo>
                <a:lnTo>
                  <a:pt x="2077331" y="1066799"/>
                </a:lnTo>
                <a:lnTo>
                  <a:pt x="2084398" y="1054099"/>
                </a:lnTo>
                <a:lnTo>
                  <a:pt x="966625" y="1054099"/>
                </a:lnTo>
                <a:lnTo>
                  <a:pt x="950451" y="1041399"/>
                </a:lnTo>
                <a:lnTo>
                  <a:pt x="886262" y="1041399"/>
                </a:lnTo>
                <a:lnTo>
                  <a:pt x="870270" y="1028699"/>
                </a:lnTo>
                <a:lnTo>
                  <a:pt x="822941" y="1028699"/>
                </a:lnTo>
                <a:lnTo>
                  <a:pt x="807474" y="1015999"/>
                </a:lnTo>
                <a:lnTo>
                  <a:pt x="776318" y="1015999"/>
                </a:lnTo>
                <a:lnTo>
                  <a:pt x="761013" y="1003299"/>
                </a:lnTo>
                <a:lnTo>
                  <a:pt x="745687" y="1003299"/>
                </a:lnTo>
                <a:lnTo>
                  <a:pt x="730382" y="990599"/>
                </a:lnTo>
                <a:lnTo>
                  <a:pt x="700276" y="990599"/>
                </a:lnTo>
                <a:lnTo>
                  <a:pt x="685314" y="977899"/>
                </a:lnTo>
                <a:lnTo>
                  <a:pt x="670332" y="977899"/>
                </a:lnTo>
                <a:lnTo>
                  <a:pt x="655713" y="965199"/>
                </a:lnTo>
                <a:lnTo>
                  <a:pt x="640912" y="965199"/>
                </a:lnTo>
                <a:lnTo>
                  <a:pt x="626455" y="952499"/>
                </a:lnTo>
                <a:lnTo>
                  <a:pt x="602023" y="939799"/>
                </a:lnTo>
                <a:lnTo>
                  <a:pt x="556430" y="914399"/>
                </a:lnTo>
                <a:lnTo>
                  <a:pt x="514452" y="888999"/>
                </a:lnTo>
                <a:lnTo>
                  <a:pt x="476087" y="863599"/>
                </a:lnTo>
                <a:lnTo>
                  <a:pt x="441317" y="838199"/>
                </a:lnTo>
                <a:lnTo>
                  <a:pt x="410181" y="812799"/>
                </a:lnTo>
                <a:lnTo>
                  <a:pt x="382478" y="774699"/>
                </a:lnTo>
                <a:lnTo>
                  <a:pt x="369919" y="761999"/>
                </a:lnTo>
                <a:lnTo>
                  <a:pt x="358228" y="749299"/>
                </a:lnTo>
                <a:lnTo>
                  <a:pt x="347385" y="736599"/>
                </a:lnTo>
                <a:lnTo>
                  <a:pt x="337411" y="723899"/>
                </a:lnTo>
                <a:lnTo>
                  <a:pt x="328284" y="698499"/>
                </a:lnTo>
                <a:lnTo>
                  <a:pt x="319864" y="685799"/>
                </a:lnTo>
                <a:lnTo>
                  <a:pt x="312292" y="673099"/>
                </a:lnTo>
                <a:lnTo>
                  <a:pt x="305568" y="647699"/>
                </a:lnTo>
                <a:lnTo>
                  <a:pt x="299551" y="634999"/>
                </a:lnTo>
                <a:lnTo>
                  <a:pt x="294382" y="622299"/>
                </a:lnTo>
                <a:lnTo>
                  <a:pt x="289920" y="609599"/>
                </a:lnTo>
                <a:lnTo>
                  <a:pt x="286305" y="584199"/>
                </a:lnTo>
                <a:lnTo>
                  <a:pt x="283378" y="571499"/>
                </a:lnTo>
                <a:lnTo>
                  <a:pt x="281136" y="558799"/>
                </a:lnTo>
                <a:lnTo>
                  <a:pt x="279763" y="533399"/>
                </a:lnTo>
                <a:lnTo>
                  <a:pt x="279258" y="520699"/>
                </a:lnTo>
                <a:lnTo>
                  <a:pt x="279258" y="507999"/>
                </a:lnTo>
                <a:lnTo>
                  <a:pt x="280106" y="482599"/>
                </a:lnTo>
                <a:lnTo>
                  <a:pt x="281479" y="469899"/>
                </a:lnTo>
                <a:lnTo>
                  <a:pt x="282348" y="457199"/>
                </a:lnTo>
                <a:close/>
              </a:path>
              <a:path w="2143760" h="1562100">
                <a:moveTo>
                  <a:pt x="2029678" y="482599"/>
                </a:moveTo>
                <a:lnTo>
                  <a:pt x="1806075" y="482599"/>
                </a:lnTo>
                <a:lnTo>
                  <a:pt x="1810033" y="495299"/>
                </a:lnTo>
                <a:lnTo>
                  <a:pt x="1813486" y="520699"/>
                </a:lnTo>
                <a:lnTo>
                  <a:pt x="1816232" y="533399"/>
                </a:lnTo>
                <a:lnTo>
                  <a:pt x="1818291" y="546099"/>
                </a:lnTo>
                <a:lnTo>
                  <a:pt x="1819684" y="558799"/>
                </a:lnTo>
                <a:lnTo>
                  <a:pt x="1820371" y="571499"/>
                </a:lnTo>
                <a:lnTo>
                  <a:pt x="1820371" y="584199"/>
                </a:lnTo>
                <a:lnTo>
                  <a:pt x="1818291" y="622299"/>
                </a:lnTo>
                <a:lnTo>
                  <a:pt x="1810214" y="660399"/>
                </a:lnTo>
                <a:lnTo>
                  <a:pt x="1806075" y="673099"/>
                </a:lnTo>
                <a:lnTo>
                  <a:pt x="1801270" y="698499"/>
                </a:lnTo>
                <a:lnTo>
                  <a:pt x="1783036" y="736599"/>
                </a:lnTo>
                <a:lnTo>
                  <a:pt x="1758604" y="774699"/>
                </a:lnTo>
                <a:lnTo>
                  <a:pt x="1728135" y="812799"/>
                </a:lnTo>
                <a:lnTo>
                  <a:pt x="1691669" y="850899"/>
                </a:lnTo>
                <a:lnTo>
                  <a:pt x="1649004" y="888999"/>
                </a:lnTo>
                <a:lnTo>
                  <a:pt x="1617343" y="914399"/>
                </a:lnTo>
                <a:lnTo>
                  <a:pt x="1600483" y="914399"/>
                </a:lnTo>
                <a:lnTo>
                  <a:pt x="1587924" y="927099"/>
                </a:lnTo>
                <a:lnTo>
                  <a:pt x="1575183" y="939799"/>
                </a:lnTo>
                <a:lnTo>
                  <a:pt x="1562280" y="939799"/>
                </a:lnTo>
                <a:lnTo>
                  <a:pt x="1549196" y="952499"/>
                </a:lnTo>
                <a:lnTo>
                  <a:pt x="1535950" y="952499"/>
                </a:lnTo>
                <a:lnTo>
                  <a:pt x="1522705" y="965199"/>
                </a:lnTo>
                <a:lnTo>
                  <a:pt x="1509277" y="965199"/>
                </a:lnTo>
                <a:lnTo>
                  <a:pt x="1495527" y="977899"/>
                </a:lnTo>
                <a:lnTo>
                  <a:pt x="1481756" y="977899"/>
                </a:lnTo>
                <a:lnTo>
                  <a:pt x="1467824" y="990599"/>
                </a:lnTo>
                <a:lnTo>
                  <a:pt x="1453891" y="990599"/>
                </a:lnTo>
                <a:lnTo>
                  <a:pt x="1439596" y="1003299"/>
                </a:lnTo>
                <a:lnTo>
                  <a:pt x="1410863" y="1003299"/>
                </a:lnTo>
                <a:lnTo>
                  <a:pt x="1396244" y="1015999"/>
                </a:lnTo>
                <a:lnTo>
                  <a:pt x="1366643" y="1015999"/>
                </a:lnTo>
                <a:lnTo>
                  <a:pt x="1351681" y="1028699"/>
                </a:lnTo>
                <a:lnTo>
                  <a:pt x="1321393" y="1028699"/>
                </a:lnTo>
                <a:lnTo>
                  <a:pt x="1306088" y="1041399"/>
                </a:lnTo>
                <a:lnTo>
                  <a:pt x="1243635" y="1041399"/>
                </a:lnTo>
                <a:lnTo>
                  <a:pt x="1227623" y="1054099"/>
                </a:lnTo>
                <a:lnTo>
                  <a:pt x="2084398" y="1054099"/>
                </a:lnTo>
                <a:lnTo>
                  <a:pt x="2103176" y="1015999"/>
                </a:lnTo>
                <a:lnTo>
                  <a:pt x="2122560" y="965199"/>
                </a:lnTo>
                <a:lnTo>
                  <a:pt x="2126195" y="939799"/>
                </a:lnTo>
                <a:lnTo>
                  <a:pt x="2129627" y="927099"/>
                </a:lnTo>
                <a:lnTo>
                  <a:pt x="2137704" y="888999"/>
                </a:lnTo>
                <a:lnTo>
                  <a:pt x="2141944" y="850899"/>
                </a:lnTo>
                <a:lnTo>
                  <a:pt x="2143156" y="812799"/>
                </a:lnTo>
                <a:lnTo>
                  <a:pt x="2142954" y="800099"/>
                </a:lnTo>
                <a:lnTo>
                  <a:pt x="2142550" y="787399"/>
                </a:lnTo>
                <a:lnTo>
                  <a:pt x="2141944" y="787399"/>
                </a:lnTo>
                <a:lnTo>
                  <a:pt x="2141137" y="774699"/>
                </a:lnTo>
                <a:lnTo>
                  <a:pt x="2135281" y="723899"/>
                </a:lnTo>
                <a:lnTo>
                  <a:pt x="2128416" y="698499"/>
                </a:lnTo>
                <a:lnTo>
                  <a:pt x="2125589" y="685799"/>
                </a:lnTo>
                <a:lnTo>
                  <a:pt x="2122560" y="673099"/>
                </a:lnTo>
                <a:lnTo>
                  <a:pt x="2119329" y="660399"/>
                </a:lnTo>
                <a:lnTo>
                  <a:pt x="2115897" y="647699"/>
                </a:lnTo>
                <a:lnTo>
                  <a:pt x="2108628" y="634999"/>
                </a:lnTo>
                <a:lnTo>
                  <a:pt x="2104388" y="622299"/>
                </a:lnTo>
                <a:lnTo>
                  <a:pt x="2100349" y="609599"/>
                </a:lnTo>
                <a:lnTo>
                  <a:pt x="2095907" y="596899"/>
                </a:lnTo>
                <a:lnTo>
                  <a:pt x="2091263" y="584199"/>
                </a:lnTo>
                <a:lnTo>
                  <a:pt x="2086417" y="571499"/>
                </a:lnTo>
                <a:lnTo>
                  <a:pt x="2081167" y="571499"/>
                </a:lnTo>
                <a:lnTo>
                  <a:pt x="2076119" y="558799"/>
                </a:lnTo>
                <a:lnTo>
                  <a:pt x="2070466" y="546099"/>
                </a:lnTo>
                <a:lnTo>
                  <a:pt x="2065014" y="533399"/>
                </a:lnTo>
                <a:lnTo>
                  <a:pt x="2059158" y="520699"/>
                </a:lnTo>
                <a:lnTo>
                  <a:pt x="2053101" y="520699"/>
                </a:lnTo>
                <a:lnTo>
                  <a:pt x="2047043" y="507999"/>
                </a:lnTo>
                <a:lnTo>
                  <a:pt x="2037957" y="495299"/>
                </a:lnTo>
                <a:lnTo>
                  <a:pt x="2029678" y="482599"/>
                </a:lnTo>
                <a:close/>
              </a:path>
              <a:path w="2143760" h="1562100">
                <a:moveTo>
                  <a:pt x="1871476" y="330199"/>
                </a:moveTo>
                <a:lnTo>
                  <a:pt x="1836544" y="342899"/>
                </a:lnTo>
                <a:lnTo>
                  <a:pt x="1764278" y="368299"/>
                </a:lnTo>
                <a:lnTo>
                  <a:pt x="1726762" y="393699"/>
                </a:lnTo>
                <a:lnTo>
                  <a:pt x="1688580" y="406399"/>
                </a:lnTo>
                <a:lnTo>
                  <a:pt x="1609428" y="431799"/>
                </a:lnTo>
                <a:lnTo>
                  <a:pt x="1568479" y="457199"/>
                </a:lnTo>
                <a:lnTo>
                  <a:pt x="1522361" y="469899"/>
                </a:lnTo>
                <a:lnTo>
                  <a:pt x="1426350" y="507999"/>
                </a:lnTo>
                <a:lnTo>
                  <a:pt x="1325189" y="546099"/>
                </a:lnTo>
                <a:lnTo>
                  <a:pt x="1272529" y="571499"/>
                </a:lnTo>
                <a:lnTo>
                  <a:pt x="1218516" y="596899"/>
                </a:lnTo>
                <a:lnTo>
                  <a:pt x="1163110" y="609599"/>
                </a:lnTo>
                <a:lnTo>
                  <a:pt x="1174983" y="634999"/>
                </a:lnTo>
                <a:lnTo>
                  <a:pt x="1211974" y="673099"/>
                </a:lnTo>
                <a:lnTo>
                  <a:pt x="1238123" y="698499"/>
                </a:lnTo>
                <a:lnTo>
                  <a:pt x="1251550" y="723899"/>
                </a:lnTo>
                <a:lnTo>
                  <a:pt x="1265139" y="736599"/>
                </a:lnTo>
                <a:lnTo>
                  <a:pt x="1305220" y="723899"/>
                </a:lnTo>
                <a:lnTo>
                  <a:pt x="1344452" y="698499"/>
                </a:lnTo>
                <a:lnTo>
                  <a:pt x="1383160" y="685799"/>
                </a:lnTo>
                <a:lnTo>
                  <a:pt x="1421019" y="660399"/>
                </a:lnTo>
                <a:lnTo>
                  <a:pt x="1458010" y="647699"/>
                </a:lnTo>
                <a:lnTo>
                  <a:pt x="1530115" y="609599"/>
                </a:lnTo>
                <a:lnTo>
                  <a:pt x="1565208" y="596899"/>
                </a:lnTo>
                <a:lnTo>
                  <a:pt x="1628348" y="571499"/>
                </a:lnTo>
                <a:lnTo>
                  <a:pt x="1689609" y="546099"/>
                </a:lnTo>
                <a:lnTo>
                  <a:pt x="1748791" y="507999"/>
                </a:lnTo>
                <a:lnTo>
                  <a:pt x="1806075" y="482599"/>
                </a:lnTo>
                <a:lnTo>
                  <a:pt x="2029678" y="482599"/>
                </a:lnTo>
                <a:lnTo>
                  <a:pt x="2021602" y="469899"/>
                </a:lnTo>
                <a:lnTo>
                  <a:pt x="2013929" y="457199"/>
                </a:lnTo>
                <a:lnTo>
                  <a:pt x="2010092" y="444499"/>
                </a:lnTo>
                <a:lnTo>
                  <a:pt x="2006458" y="444499"/>
                </a:lnTo>
                <a:lnTo>
                  <a:pt x="2002581" y="431799"/>
                </a:lnTo>
                <a:lnTo>
                  <a:pt x="1994666" y="431799"/>
                </a:lnTo>
                <a:lnTo>
                  <a:pt x="1990527" y="419099"/>
                </a:lnTo>
                <a:lnTo>
                  <a:pt x="1981925" y="419099"/>
                </a:lnTo>
                <a:lnTo>
                  <a:pt x="1977281" y="406399"/>
                </a:lnTo>
                <a:lnTo>
                  <a:pt x="1972637" y="406399"/>
                </a:lnTo>
                <a:lnTo>
                  <a:pt x="1967649" y="393699"/>
                </a:lnTo>
                <a:lnTo>
                  <a:pt x="1962319" y="393699"/>
                </a:lnTo>
                <a:lnTo>
                  <a:pt x="1951132" y="380999"/>
                </a:lnTo>
                <a:lnTo>
                  <a:pt x="1938391" y="380999"/>
                </a:lnTo>
                <a:lnTo>
                  <a:pt x="1931688" y="368299"/>
                </a:lnTo>
                <a:lnTo>
                  <a:pt x="1924459" y="368299"/>
                </a:lnTo>
                <a:lnTo>
                  <a:pt x="1908629" y="355599"/>
                </a:lnTo>
                <a:lnTo>
                  <a:pt x="1891082" y="342899"/>
                </a:lnTo>
                <a:lnTo>
                  <a:pt x="1871476" y="330199"/>
                </a:lnTo>
                <a:close/>
              </a:path>
              <a:path w="2143760" h="1562100">
                <a:moveTo>
                  <a:pt x="290081" y="419099"/>
                </a:moveTo>
                <a:lnTo>
                  <a:pt x="92911" y="419099"/>
                </a:lnTo>
                <a:lnTo>
                  <a:pt x="88437" y="431799"/>
                </a:lnTo>
                <a:lnTo>
                  <a:pt x="84136" y="431799"/>
                </a:lnTo>
                <a:lnTo>
                  <a:pt x="79661" y="444499"/>
                </a:lnTo>
                <a:lnTo>
                  <a:pt x="75532" y="457199"/>
                </a:lnTo>
                <a:lnTo>
                  <a:pt x="283034" y="457199"/>
                </a:lnTo>
                <a:lnTo>
                  <a:pt x="284064" y="444499"/>
                </a:lnTo>
                <a:lnTo>
                  <a:pt x="286124" y="444499"/>
                </a:lnTo>
                <a:lnTo>
                  <a:pt x="287335" y="431799"/>
                </a:lnTo>
                <a:lnTo>
                  <a:pt x="290081" y="419099"/>
                </a:lnTo>
                <a:close/>
              </a:path>
              <a:path w="2143760" h="1562100">
                <a:moveTo>
                  <a:pt x="300763" y="380999"/>
                </a:moveTo>
                <a:lnTo>
                  <a:pt x="117171" y="380999"/>
                </a:lnTo>
                <a:lnTo>
                  <a:pt x="112008" y="393699"/>
                </a:lnTo>
                <a:lnTo>
                  <a:pt x="102373" y="406399"/>
                </a:lnTo>
                <a:lnTo>
                  <a:pt x="97555" y="419099"/>
                </a:lnTo>
                <a:lnTo>
                  <a:pt x="291636" y="419099"/>
                </a:lnTo>
                <a:lnTo>
                  <a:pt x="293352" y="406399"/>
                </a:lnTo>
                <a:lnTo>
                  <a:pt x="294907" y="406399"/>
                </a:lnTo>
                <a:lnTo>
                  <a:pt x="298683" y="393699"/>
                </a:lnTo>
                <a:lnTo>
                  <a:pt x="300763" y="380999"/>
                </a:lnTo>
                <a:close/>
              </a:path>
              <a:path w="2143760" h="1562100">
                <a:moveTo>
                  <a:pt x="311949" y="355599"/>
                </a:moveTo>
                <a:lnTo>
                  <a:pt x="138161" y="355599"/>
                </a:lnTo>
                <a:lnTo>
                  <a:pt x="132828" y="368299"/>
                </a:lnTo>
                <a:lnTo>
                  <a:pt x="127493" y="368299"/>
                </a:lnTo>
                <a:lnTo>
                  <a:pt x="122161" y="380999"/>
                </a:lnTo>
                <a:lnTo>
                  <a:pt x="304882" y="380999"/>
                </a:lnTo>
                <a:lnTo>
                  <a:pt x="307123" y="368299"/>
                </a:lnTo>
                <a:lnTo>
                  <a:pt x="311949" y="355599"/>
                </a:lnTo>
                <a:close/>
              </a:path>
              <a:path w="2143760" h="1562100">
                <a:moveTo>
                  <a:pt x="319864" y="342899"/>
                </a:moveTo>
                <a:lnTo>
                  <a:pt x="149345" y="342899"/>
                </a:lnTo>
                <a:lnTo>
                  <a:pt x="143667" y="355599"/>
                </a:lnTo>
                <a:lnTo>
                  <a:pt x="317098" y="355599"/>
                </a:lnTo>
                <a:lnTo>
                  <a:pt x="319864" y="342899"/>
                </a:lnTo>
                <a:close/>
              </a:path>
              <a:path w="2143760" h="1562100">
                <a:moveTo>
                  <a:pt x="325538" y="330199"/>
                </a:moveTo>
                <a:lnTo>
                  <a:pt x="160701" y="330199"/>
                </a:lnTo>
                <a:lnTo>
                  <a:pt x="155023" y="342899"/>
                </a:lnTo>
                <a:lnTo>
                  <a:pt x="322610" y="342899"/>
                </a:lnTo>
                <a:lnTo>
                  <a:pt x="325538" y="330199"/>
                </a:lnTo>
                <a:close/>
              </a:path>
              <a:path w="2143760" h="1562100">
                <a:moveTo>
                  <a:pt x="386274" y="253999"/>
                </a:moveTo>
                <a:lnTo>
                  <a:pt x="235039" y="253999"/>
                </a:lnTo>
                <a:lnTo>
                  <a:pt x="223671" y="266699"/>
                </a:lnTo>
                <a:lnTo>
                  <a:pt x="212484" y="279399"/>
                </a:lnTo>
                <a:lnTo>
                  <a:pt x="201641" y="292099"/>
                </a:lnTo>
                <a:lnTo>
                  <a:pt x="190980" y="304799"/>
                </a:lnTo>
                <a:lnTo>
                  <a:pt x="184618" y="304799"/>
                </a:lnTo>
                <a:lnTo>
                  <a:pt x="178595" y="317499"/>
                </a:lnTo>
                <a:lnTo>
                  <a:pt x="166550" y="330199"/>
                </a:lnTo>
                <a:lnTo>
                  <a:pt x="331555" y="330199"/>
                </a:lnTo>
                <a:lnTo>
                  <a:pt x="334826" y="317499"/>
                </a:lnTo>
                <a:lnTo>
                  <a:pt x="337915" y="317499"/>
                </a:lnTo>
                <a:lnTo>
                  <a:pt x="344639" y="304799"/>
                </a:lnTo>
                <a:lnTo>
                  <a:pt x="351686" y="292099"/>
                </a:lnTo>
                <a:lnTo>
                  <a:pt x="364770" y="279399"/>
                </a:lnTo>
                <a:lnTo>
                  <a:pt x="371635" y="266699"/>
                </a:lnTo>
                <a:lnTo>
                  <a:pt x="378864" y="266699"/>
                </a:lnTo>
                <a:lnTo>
                  <a:pt x="386274" y="253999"/>
                </a:lnTo>
                <a:close/>
              </a:path>
              <a:path w="2143760" h="1562100">
                <a:moveTo>
                  <a:pt x="492766" y="165099"/>
                </a:moveTo>
                <a:lnTo>
                  <a:pt x="360469" y="165099"/>
                </a:lnTo>
                <a:lnTo>
                  <a:pt x="346860" y="177799"/>
                </a:lnTo>
                <a:lnTo>
                  <a:pt x="333614" y="190499"/>
                </a:lnTo>
                <a:lnTo>
                  <a:pt x="320550" y="190499"/>
                </a:lnTo>
                <a:lnTo>
                  <a:pt x="307648" y="203199"/>
                </a:lnTo>
                <a:lnTo>
                  <a:pt x="295069" y="215899"/>
                </a:lnTo>
                <a:lnTo>
                  <a:pt x="282509" y="215899"/>
                </a:lnTo>
                <a:lnTo>
                  <a:pt x="270293" y="228599"/>
                </a:lnTo>
                <a:lnTo>
                  <a:pt x="258259" y="241299"/>
                </a:lnTo>
                <a:lnTo>
                  <a:pt x="246548" y="253999"/>
                </a:lnTo>
                <a:lnTo>
                  <a:pt x="394008" y="253999"/>
                </a:lnTo>
                <a:lnTo>
                  <a:pt x="401923" y="241299"/>
                </a:lnTo>
                <a:lnTo>
                  <a:pt x="410020" y="228599"/>
                </a:lnTo>
                <a:lnTo>
                  <a:pt x="418440" y="228599"/>
                </a:lnTo>
                <a:lnTo>
                  <a:pt x="435986" y="215899"/>
                </a:lnTo>
                <a:lnTo>
                  <a:pt x="445113" y="203199"/>
                </a:lnTo>
                <a:lnTo>
                  <a:pt x="454583" y="203199"/>
                </a:lnTo>
                <a:lnTo>
                  <a:pt x="464215" y="190499"/>
                </a:lnTo>
                <a:lnTo>
                  <a:pt x="474007" y="177799"/>
                </a:lnTo>
                <a:lnTo>
                  <a:pt x="484002" y="177799"/>
                </a:lnTo>
                <a:lnTo>
                  <a:pt x="492766" y="165099"/>
                </a:lnTo>
                <a:close/>
              </a:path>
              <a:path w="2143760" h="1562100">
                <a:moveTo>
                  <a:pt x="1600140" y="152399"/>
                </a:moveTo>
                <a:lnTo>
                  <a:pt x="1504472" y="152399"/>
                </a:lnTo>
                <a:lnTo>
                  <a:pt x="1538010" y="177799"/>
                </a:lnTo>
                <a:lnTo>
                  <a:pt x="1550589" y="165099"/>
                </a:lnTo>
                <a:lnTo>
                  <a:pt x="1587924" y="165099"/>
                </a:lnTo>
                <a:lnTo>
                  <a:pt x="1600140" y="152399"/>
                </a:lnTo>
                <a:close/>
              </a:path>
              <a:path w="2143760" h="1562100">
                <a:moveTo>
                  <a:pt x="519277" y="152399"/>
                </a:moveTo>
                <a:lnTo>
                  <a:pt x="388152" y="152399"/>
                </a:lnTo>
                <a:lnTo>
                  <a:pt x="374220" y="165099"/>
                </a:lnTo>
                <a:lnTo>
                  <a:pt x="510312" y="165099"/>
                </a:lnTo>
                <a:lnTo>
                  <a:pt x="519277" y="152399"/>
                </a:lnTo>
                <a:close/>
              </a:path>
              <a:path w="2143760" h="1562100">
                <a:moveTo>
                  <a:pt x="564870" y="126999"/>
                </a:moveTo>
                <a:lnTo>
                  <a:pt x="435643" y="126999"/>
                </a:lnTo>
                <a:lnTo>
                  <a:pt x="411898" y="139699"/>
                </a:lnTo>
                <a:lnTo>
                  <a:pt x="400025" y="152399"/>
                </a:lnTo>
                <a:lnTo>
                  <a:pt x="528222" y="152399"/>
                </a:lnTo>
                <a:lnTo>
                  <a:pt x="537329" y="139699"/>
                </a:lnTo>
                <a:lnTo>
                  <a:pt x="555582" y="139699"/>
                </a:lnTo>
                <a:lnTo>
                  <a:pt x="564870" y="126999"/>
                </a:lnTo>
                <a:close/>
              </a:path>
              <a:path w="2143760" h="1562100">
                <a:moveTo>
                  <a:pt x="1624572" y="139699"/>
                </a:moveTo>
                <a:lnTo>
                  <a:pt x="1470570" y="139699"/>
                </a:lnTo>
                <a:lnTo>
                  <a:pt x="1487430" y="152399"/>
                </a:lnTo>
                <a:lnTo>
                  <a:pt x="1636788" y="152399"/>
                </a:lnTo>
                <a:lnTo>
                  <a:pt x="1624572" y="139699"/>
                </a:lnTo>
                <a:close/>
              </a:path>
              <a:path w="2143760" h="1562100">
                <a:moveTo>
                  <a:pt x="1540251" y="101599"/>
                </a:moveTo>
                <a:lnTo>
                  <a:pt x="1385058" y="101599"/>
                </a:lnTo>
                <a:lnTo>
                  <a:pt x="1402100" y="114299"/>
                </a:lnTo>
                <a:lnTo>
                  <a:pt x="1419303" y="114299"/>
                </a:lnTo>
                <a:lnTo>
                  <a:pt x="1453548" y="139699"/>
                </a:lnTo>
                <a:lnTo>
                  <a:pt x="1612356" y="139699"/>
                </a:lnTo>
                <a:lnTo>
                  <a:pt x="1600301" y="126999"/>
                </a:lnTo>
                <a:lnTo>
                  <a:pt x="1576213" y="126999"/>
                </a:lnTo>
                <a:lnTo>
                  <a:pt x="1552124" y="114299"/>
                </a:lnTo>
                <a:lnTo>
                  <a:pt x="1540251" y="101599"/>
                </a:lnTo>
                <a:close/>
              </a:path>
              <a:path w="2143760" h="1562100">
                <a:moveTo>
                  <a:pt x="593260" y="114299"/>
                </a:moveTo>
                <a:lnTo>
                  <a:pt x="459570" y="114299"/>
                </a:lnTo>
                <a:lnTo>
                  <a:pt x="447516" y="126999"/>
                </a:lnTo>
                <a:lnTo>
                  <a:pt x="583790" y="126999"/>
                </a:lnTo>
                <a:lnTo>
                  <a:pt x="593260" y="114299"/>
                </a:lnTo>
                <a:close/>
              </a:path>
              <a:path w="2143760" h="1562100">
                <a:moveTo>
                  <a:pt x="622336" y="101599"/>
                </a:moveTo>
                <a:lnTo>
                  <a:pt x="483477" y="101599"/>
                </a:lnTo>
                <a:lnTo>
                  <a:pt x="471443" y="114299"/>
                </a:lnTo>
                <a:lnTo>
                  <a:pt x="612704" y="114299"/>
                </a:lnTo>
                <a:lnTo>
                  <a:pt x="622336" y="101599"/>
                </a:lnTo>
                <a:close/>
              </a:path>
              <a:path w="2143760" h="1562100">
                <a:moveTo>
                  <a:pt x="652260" y="88899"/>
                </a:moveTo>
                <a:lnTo>
                  <a:pt x="519621" y="88899"/>
                </a:lnTo>
                <a:lnTo>
                  <a:pt x="495532" y="101599"/>
                </a:lnTo>
                <a:lnTo>
                  <a:pt x="642285" y="101599"/>
                </a:lnTo>
                <a:lnTo>
                  <a:pt x="652260" y="88899"/>
                </a:lnTo>
                <a:close/>
              </a:path>
              <a:path w="2143760" h="1562100">
                <a:moveTo>
                  <a:pt x="1504815" y="88899"/>
                </a:moveTo>
                <a:lnTo>
                  <a:pt x="1333266" y="88899"/>
                </a:lnTo>
                <a:lnTo>
                  <a:pt x="1350469" y="101599"/>
                </a:lnTo>
                <a:lnTo>
                  <a:pt x="1516688" y="101599"/>
                </a:lnTo>
                <a:lnTo>
                  <a:pt x="1504815" y="88899"/>
                </a:lnTo>
                <a:close/>
              </a:path>
              <a:path w="2143760" h="1562100">
                <a:moveTo>
                  <a:pt x="693572" y="76199"/>
                </a:moveTo>
                <a:lnTo>
                  <a:pt x="556087" y="76199"/>
                </a:lnTo>
                <a:lnTo>
                  <a:pt x="543871" y="88899"/>
                </a:lnTo>
                <a:lnTo>
                  <a:pt x="683073" y="88899"/>
                </a:lnTo>
                <a:lnTo>
                  <a:pt x="693572" y="76199"/>
                </a:lnTo>
                <a:close/>
              </a:path>
              <a:path w="2143760" h="1562100">
                <a:moveTo>
                  <a:pt x="1470065" y="76199"/>
                </a:moveTo>
                <a:lnTo>
                  <a:pt x="1298859" y="76199"/>
                </a:lnTo>
                <a:lnTo>
                  <a:pt x="1316063" y="88899"/>
                </a:lnTo>
                <a:lnTo>
                  <a:pt x="1481594" y="88899"/>
                </a:lnTo>
                <a:lnTo>
                  <a:pt x="1470065" y="76199"/>
                </a:lnTo>
                <a:close/>
              </a:path>
              <a:path w="2143760" h="1562100">
                <a:moveTo>
                  <a:pt x="747080" y="63499"/>
                </a:moveTo>
                <a:lnTo>
                  <a:pt x="592230" y="63499"/>
                </a:lnTo>
                <a:lnTo>
                  <a:pt x="580701" y="76199"/>
                </a:lnTo>
                <a:lnTo>
                  <a:pt x="736237" y="76199"/>
                </a:lnTo>
                <a:lnTo>
                  <a:pt x="747080" y="63499"/>
                </a:lnTo>
                <a:close/>
              </a:path>
              <a:path w="2143760" h="1562100">
                <a:moveTo>
                  <a:pt x="1435820" y="63499"/>
                </a:moveTo>
                <a:lnTo>
                  <a:pt x="1248784" y="63499"/>
                </a:lnTo>
                <a:lnTo>
                  <a:pt x="1264453" y="76199"/>
                </a:lnTo>
                <a:lnTo>
                  <a:pt x="1447167" y="76199"/>
                </a:lnTo>
                <a:lnTo>
                  <a:pt x="1435820" y="63499"/>
                </a:lnTo>
                <a:close/>
              </a:path>
              <a:path w="2143760" h="1562100">
                <a:moveTo>
                  <a:pt x="815732" y="50799"/>
                </a:moveTo>
                <a:lnTo>
                  <a:pt x="639357" y="50799"/>
                </a:lnTo>
                <a:lnTo>
                  <a:pt x="627485" y="63499"/>
                </a:lnTo>
                <a:lnTo>
                  <a:pt x="803173" y="63499"/>
                </a:lnTo>
                <a:lnTo>
                  <a:pt x="815732" y="50799"/>
                </a:lnTo>
                <a:close/>
              </a:path>
              <a:path w="2143760" h="1562100">
                <a:moveTo>
                  <a:pt x="1391418" y="50799"/>
                </a:moveTo>
                <a:lnTo>
                  <a:pt x="1184433" y="50799"/>
                </a:lnTo>
                <a:lnTo>
                  <a:pt x="1200788" y="63499"/>
                </a:lnTo>
                <a:lnTo>
                  <a:pt x="1413447" y="63499"/>
                </a:lnTo>
                <a:lnTo>
                  <a:pt x="1391418" y="50799"/>
                </a:lnTo>
                <a:close/>
              </a:path>
              <a:path w="2143760" h="1562100">
                <a:moveTo>
                  <a:pt x="937549" y="38099"/>
                </a:moveTo>
                <a:lnTo>
                  <a:pt x="688746" y="38099"/>
                </a:lnTo>
                <a:lnTo>
                  <a:pt x="676187" y="50799"/>
                </a:lnTo>
                <a:lnTo>
                  <a:pt x="901406" y="50799"/>
                </a:lnTo>
                <a:lnTo>
                  <a:pt x="937549" y="38099"/>
                </a:lnTo>
                <a:close/>
              </a:path>
              <a:path w="2143760" h="1562100">
                <a:moveTo>
                  <a:pt x="1317617" y="38099"/>
                </a:moveTo>
                <a:lnTo>
                  <a:pt x="1084302" y="38099"/>
                </a:lnTo>
                <a:lnTo>
                  <a:pt x="1118204" y="50799"/>
                </a:lnTo>
                <a:lnTo>
                  <a:pt x="1359253" y="50799"/>
                </a:lnTo>
                <a:lnTo>
                  <a:pt x="1317617" y="38099"/>
                </a:lnTo>
                <a:close/>
              </a:path>
              <a:path w="2143760" h="1562100">
                <a:moveTo>
                  <a:pt x="1277860" y="25399"/>
                </a:moveTo>
                <a:lnTo>
                  <a:pt x="740013" y="25399"/>
                </a:lnTo>
                <a:lnTo>
                  <a:pt x="726949" y="38099"/>
                </a:lnTo>
                <a:lnTo>
                  <a:pt x="1297486" y="38099"/>
                </a:lnTo>
                <a:lnTo>
                  <a:pt x="1277860" y="25399"/>
                </a:lnTo>
                <a:close/>
              </a:path>
              <a:path w="2143760" h="1562100">
                <a:moveTo>
                  <a:pt x="1209228" y="12699"/>
                </a:moveTo>
                <a:lnTo>
                  <a:pt x="831037" y="12699"/>
                </a:lnTo>
                <a:lnTo>
                  <a:pt x="814177" y="25399"/>
                </a:lnTo>
                <a:lnTo>
                  <a:pt x="1225907" y="25399"/>
                </a:lnTo>
                <a:lnTo>
                  <a:pt x="1209228" y="12699"/>
                </a:lnTo>
                <a:close/>
              </a:path>
              <a:path w="2143760" h="1562100">
                <a:moveTo>
                  <a:pt x="1054358" y="0"/>
                </a:moveTo>
                <a:lnTo>
                  <a:pt x="1011188" y="0"/>
                </a:lnTo>
                <a:lnTo>
                  <a:pt x="978498" y="12699"/>
                </a:lnTo>
                <a:lnTo>
                  <a:pt x="1077417" y="12699"/>
                </a:lnTo>
                <a:lnTo>
                  <a:pt x="1054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3170" y="3951124"/>
            <a:ext cx="1494155" cy="1706880"/>
          </a:xfrm>
          <a:custGeom>
            <a:avLst/>
            <a:gdLst/>
            <a:ahLst/>
            <a:cxnLst/>
            <a:rect l="l" t="t" r="r" b="b"/>
            <a:pathLst>
              <a:path w="1494155" h="1706879">
                <a:moveTo>
                  <a:pt x="173608" y="0"/>
                </a:moveTo>
                <a:lnTo>
                  <a:pt x="135930" y="28605"/>
                </a:lnTo>
                <a:lnTo>
                  <a:pt x="103926" y="56976"/>
                </a:lnTo>
                <a:lnTo>
                  <a:pt x="73134" y="89880"/>
                </a:lnTo>
                <a:lnTo>
                  <a:pt x="45088" y="127904"/>
                </a:lnTo>
                <a:lnTo>
                  <a:pt x="25461" y="162080"/>
                </a:lnTo>
                <a:lnTo>
                  <a:pt x="9288" y="200103"/>
                </a:lnTo>
                <a:lnTo>
                  <a:pt x="0" y="231017"/>
                </a:lnTo>
                <a:lnTo>
                  <a:pt x="761025" y="1706874"/>
                </a:lnTo>
                <a:lnTo>
                  <a:pt x="1227488" y="815770"/>
                </a:lnTo>
                <a:lnTo>
                  <a:pt x="780450" y="815770"/>
                </a:lnTo>
                <a:lnTo>
                  <a:pt x="173608" y="0"/>
                </a:lnTo>
                <a:close/>
              </a:path>
              <a:path w="1494155" h="1706879">
                <a:moveTo>
                  <a:pt x="1494146" y="306361"/>
                </a:moveTo>
                <a:lnTo>
                  <a:pt x="975219" y="546746"/>
                </a:lnTo>
                <a:lnTo>
                  <a:pt x="780450" y="815770"/>
                </a:lnTo>
                <a:lnTo>
                  <a:pt x="1227488" y="815770"/>
                </a:lnTo>
                <a:lnTo>
                  <a:pt x="1494146" y="306361"/>
                </a:lnTo>
                <a:close/>
              </a:path>
            </a:pathLst>
          </a:custGeom>
          <a:solidFill>
            <a:srgbClr val="AFFF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9571" y="3276193"/>
            <a:ext cx="3579749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166" y="253746"/>
            <a:ext cx="7191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Veilig aanslaan van</a:t>
            </a:r>
            <a:r>
              <a:rPr spc="-25" dirty="0"/>
              <a:t> </a:t>
            </a:r>
            <a:r>
              <a:rPr spc="-5" dirty="0"/>
              <a:t>hijslasten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293876"/>
            <a:ext cx="8252459" cy="43065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Gebruik alleen gekeurd</a:t>
            </a:r>
            <a:r>
              <a:rPr sz="2400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hijsgereedschap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Gebruik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het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juiste</a:t>
            </a:r>
            <a:r>
              <a:rPr sz="24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hijsgereedschap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Bij twijfel nooit aanslaan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hijsen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Haken nooit belasten op de</a:t>
            </a:r>
            <a:r>
              <a:rPr sz="2400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punten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Nooit hijsbanden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kettingen</a:t>
            </a:r>
            <a:r>
              <a:rPr sz="2400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knopen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Gewicht altijd over alle parten</a:t>
            </a:r>
            <a:r>
              <a:rPr sz="2400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verdelen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Hoe kleiner de spreidhoek hoe groter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last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die getild kan  worden</a:t>
            </a:r>
            <a:endParaRPr sz="2400">
              <a:latin typeface="Arial"/>
              <a:cs typeface="Arial"/>
            </a:endParaRPr>
          </a:p>
          <a:p>
            <a:pPr marL="355600" marR="563880" indent="-342900">
              <a:lnSpc>
                <a:spcPts val="2590"/>
              </a:lnSpc>
              <a:spcBef>
                <a:spcPts val="58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last moet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altijd zoveel mogelijk in horizontale stand  worden</a:t>
            </a:r>
            <a:r>
              <a:rPr sz="2400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gehouden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Zo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nodig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afzetting / markering</a:t>
            </a:r>
            <a:r>
              <a:rPr sz="2400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aanbrengen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" y="123997"/>
            <a:ext cx="8934450" cy="6590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6173" y="2960369"/>
            <a:ext cx="5308600" cy="265938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3600" b="1" dirty="0">
                <a:solidFill>
                  <a:srgbClr val="003399"/>
                </a:solidFill>
                <a:latin typeface="Arial"/>
                <a:cs typeface="Arial"/>
              </a:rPr>
              <a:t>Heeft u nog</a:t>
            </a:r>
            <a:r>
              <a:rPr sz="36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3399"/>
                </a:solidFill>
                <a:latin typeface="Arial"/>
                <a:cs typeface="Arial"/>
              </a:rPr>
              <a:t>vragen?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3600" b="1" spc="-5" dirty="0">
                <a:solidFill>
                  <a:srgbClr val="003399"/>
                </a:solidFill>
                <a:latin typeface="Arial"/>
                <a:cs typeface="Arial"/>
              </a:rPr>
              <a:t>Dank voor </a:t>
            </a:r>
            <a:r>
              <a:rPr sz="3600" b="1" dirty="0">
                <a:solidFill>
                  <a:srgbClr val="003399"/>
                </a:solidFill>
                <a:latin typeface="Arial"/>
                <a:cs typeface="Arial"/>
              </a:rPr>
              <a:t>uw</a:t>
            </a:r>
            <a:r>
              <a:rPr sz="36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3399"/>
                </a:solidFill>
                <a:latin typeface="Arial"/>
                <a:cs typeface="Arial"/>
              </a:rPr>
              <a:t>aandacht!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2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3600" b="1" spc="-5" dirty="0">
                <a:solidFill>
                  <a:srgbClr val="003399"/>
                </a:solidFill>
                <a:latin typeface="Arial"/>
                <a:cs typeface="Arial"/>
              </a:rPr>
              <a:t>Zie </a:t>
            </a:r>
            <a:r>
              <a:rPr sz="3600" b="1" dirty="0">
                <a:solidFill>
                  <a:srgbClr val="003399"/>
                </a:solidFill>
                <a:latin typeface="Arial"/>
                <a:cs typeface="Arial"/>
              </a:rPr>
              <a:t>ook:</a:t>
            </a:r>
            <a:r>
              <a:rPr sz="36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Arial"/>
                <a:cs typeface="Arial"/>
                <a:hlinkClick r:id="rId3"/>
              </a:rPr>
              <a:t>www.sbd.nl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3675" y="481024"/>
            <a:ext cx="1378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5" dirty="0"/>
              <a:t>T</a:t>
            </a:r>
            <a:r>
              <a:rPr sz="2800" spc="-5" dirty="0"/>
              <a:t>o</a:t>
            </a:r>
            <a:r>
              <a:rPr sz="2800" spc="-20" dirty="0"/>
              <a:t>o</a:t>
            </a:r>
            <a:r>
              <a:rPr sz="2800" spc="-5" dirty="0"/>
              <a:t>lb</a:t>
            </a:r>
            <a:r>
              <a:rPr sz="2800" spc="-15" dirty="0"/>
              <a:t>o</a:t>
            </a:r>
            <a:r>
              <a:rPr sz="2800" spc="-5" dirty="0"/>
              <a:t>x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003675" y="1121410"/>
            <a:ext cx="4060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Aanslaan van</a:t>
            </a:r>
            <a:r>
              <a:rPr sz="28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hijslasten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55" y="5577573"/>
            <a:ext cx="1296924" cy="864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396" y="388366"/>
            <a:ext cx="7994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4175" marR="5080" indent="-164211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Afspraken ‘geraakt worden door een </a:t>
            </a:r>
            <a:r>
              <a:rPr sz="2800" spc="-10" dirty="0"/>
              <a:t>voorwerp’  </a:t>
            </a:r>
            <a:r>
              <a:rPr sz="2800" spc="-5" dirty="0"/>
              <a:t>Arbocatalogus Platte</a:t>
            </a:r>
            <a:r>
              <a:rPr sz="2800" spc="55" dirty="0"/>
              <a:t> </a:t>
            </a:r>
            <a:r>
              <a:rPr sz="2800" spc="-5" dirty="0"/>
              <a:t>daken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60552" y="1767839"/>
            <a:ext cx="6243320" cy="2440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Een uiteenzetting over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het</a:t>
            </a:r>
            <a:r>
              <a:rPr sz="2400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aanslaan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van hijslasten,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met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volgende</a:t>
            </a:r>
            <a:r>
              <a:rPr sz="2400" spc="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onderwerpen: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Risico’s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Normen en</a:t>
            </a:r>
            <a:r>
              <a:rPr sz="24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richtlijnen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Maatregelen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2225" y="2924898"/>
            <a:ext cx="2467863" cy="3296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534" y="253111"/>
            <a:ext cx="19710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Risico’s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0552" y="1007109"/>
            <a:ext cx="771842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Bij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het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hijsen kan de last uit de kraan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takel vallen</a:t>
            </a:r>
            <a:r>
              <a:rPr sz="2400" spc="1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door: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Onvoldoende</a:t>
            </a:r>
            <a:r>
              <a:rPr sz="2400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communicatie</a:t>
            </a:r>
            <a:endParaRPr sz="2400">
              <a:latin typeface="Arial"/>
              <a:cs typeface="Arial"/>
            </a:endParaRPr>
          </a:p>
          <a:p>
            <a:pPr marL="299085" marR="37465" indent="-286385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Bezwijken van hijsgereedschap: overbelasting,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licht,  beschadigd,</a:t>
            </a:r>
            <a:r>
              <a:rPr sz="2400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versleten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Stoten van de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last waardoor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de last los</a:t>
            </a:r>
            <a:r>
              <a:rPr sz="240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raakt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Verkeerd aanslaan van de last (niet in</a:t>
            </a:r>
            <a:r>
              <a:rPr sz="2400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balans)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Losraken van onderdelen zoals</a:t>
            </a:r>
            <a:r>
              <a:rPr sz="2400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splitpennen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Haak niet voorzien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van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veiligheidslip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of</a:t>
            </a:r>
            <a:r>
              <a:rPr sz="2400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klep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Onjuist</a:t>
            </a:r>
            <a:r>
              <a:rPr sz="240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gebruik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3376" y="506933"/>
            <a:ext cx="5245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Normen en</a:t>
            </a:r>
            <a:r>
              <a:rPr spc="-20" dirty="0"/>
              <a:t> </a:t>
            </a:r>
            <a:r>
              <a:rPr spc="-5" dirty="0"/>
              <a:t>richtlijnen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9" y="1187118"/>
            <a:ext cx="8298815" cy="44259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Wind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Vanaf windkracht 7 (15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m/s)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stoppen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met</a:t>
            </a:r>
            <a:r>
              <a:rPr sz="2400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hijswerk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Stoppen wanneer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de hijstabel van de kraan dit</a:t>
            </a:r>
            <a:r>
              <a:rPr sz="2400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aangeeft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975"/>
              </a:spcBef>
            </a:pP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(zie windsnelheidsmeter</a:t>
            </a:r>
            <a:r>
              <a:rPr sz="2000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kraan)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5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Rekening houden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groot windvangend</a:t>
            </a:r>
            <a:r>
              <a:rPr sz="2400" spc="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oppervlak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Rekening houden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lengte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van de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giek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en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hoogte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van</a:t>
            </a:r>
            <a:r>
              <a:rPr sz="2400" spc="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kraan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Turbulentie vanwege belendende</a:t>
            </a:r>
            <a:r>
              <a:rPr sz="2400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bebouwing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Kraanmachinist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altijd verantwoordelijk voor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de uit</a:t>
            </a:r>
            <a:r>
              <a:rPr sz="2400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voeren</a:t>
            </a:r>
            <a:r>
              <a:rPr sz="24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hijswerkzaamheden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3376" y="417322"/>
            <a:ext cx="5244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Normen en</a:t>
            </a:r>
            <a:r>
              <a:rPr spc="-35" dirty="0"/>
              <a:t> </a:t>
            </a:r>
            <a:r>
              <a:rPr spc="-5" dirty="0"/>
              <a:t>richtlijnen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9" y="1207160"/>
            <a:ext cx="8328659" cy="4378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003399"/>
                </a:solidFill>
                <a:latin typeface="Arial"/>
                <a:cs typeface="Arial"/>
              </a:rPr>
              <a:t>Altijd: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Font typeface="Symbol"/>
              <a:buChar char=""/>
              <a:tabLst>
                <a:tab pos="29972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Goede</a:t>
            </a:r>
            <a:r>
              <a:rPr sz="28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communicatie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29972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Goede</a:t>
            </a:r>
            <a:r>
              <a:rPr sz="28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communicatiemiddelen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Font typeface="Symbol"/>
              <a:buChar char=""/>
              <a:tabLst>
                <a:tab pos="29972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Visueel (oog)</a:t>
            </a:r>
            <a:r>
              <a:rPr sz="28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contact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29972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Bekend zijn met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gestandaardiseerde armsignalen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/  hijsaanwijzingen (zie</a:t>
            </a:r>
            <a:r>
              <a:rPr sz="2800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handout)</a:t>
            </a:r>
            <a:endParaRPr sz="2800">
              <a:latin typeface="Arial"/>
              <a:cs typeface="Arial"/>
            </a:endParaRPr>
          </a:p>
          <a:p>
            <a:pPr marL="299085" marR="441959" indent="-286385">
              <a:lnSpc>
                <a:spcPct val="100000"/>
              </a:lnSpc>
              <a:spcBef>
                <a:spcPts val="675"/>
              </a:spcBef>
              <a:buFont typeface="Symbol"/>
              <a:buChar char=""/>
              <a:tabLst>
                <a:tab pos="299720" algn="l"/>
              </a:tabLst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Het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aanslaan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van lasten mag alleen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geschieden  door personen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die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hiermee vertrouwd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en  </a:t>
            </a:r>
            <a:r>
              <a:rPr sz="2800" dirty="0">
                <a:solidFill>
                  <a:srgbClr val="003399"/>
                </a:solidFill>
                <a:latin typeface="Arial"/>
                <a:cs typeface="Arial"/>
              </a:rPr>
              <a:t>tenminste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18 jaar</a:t>
            </a:r>
            <a:r>
              <a:rPr sz="2800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zijn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405" y="309448"/>
            <a:ext cx="3099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Armsig</a:t>
            </a:r>
            <a:r>
              <a:rPr spc="-20" dirty="0"/>
              <a:t>n</a:t>
            </a:r>
            <a:r>
              <a:rPr spc="-5" dirty="0"/>
              <a:t>alen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2290" y="410032"/>
            <a:ext cx="523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(1)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921" y="5648045"/>
            <a:ext cx="590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Hijsen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7050" y="5648045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Zak</a:t>
            </a:r>
            <a:r>
              <a:rPr sz="1600" dirty="0">
                <a:solidFill>
                  <a:srgbClr val="003399"/>
                </a:solidFill>
                <a:latin typeface="Arial"/>
                <a:cs typeface="Arial"/>
              </a:rPr>
              <a:t>k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6154" y="5655665"/>
            <a:ext cx="1468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Een klein</a:t>
            </a:r>
            <a:r>
              <a:rPr sz="1600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beetje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2325" y="5648045"/>
            <a:ext cx="894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ood</a:t>
            </a:r>
            <a:r>
              <a:rPr sz="1600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top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357" y="2145157"/>
            <a:ext cx="2022602" cy="3380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007" y="2138807"/>
            <a:ext cx="2035810" cy="3393440"/>
          </a:xfrm>
          <a:custGeom>
            <a:avLst/>
            <a:gdLst/>
            <a:ahLst/>
            <a:cxnLst/>
            <a:rect l="l" t="t" r="r" b="b"/>
            <a:pathLst>
              <a:path w="2035810" h="3393440">
                <a:moveTo>
                  <a:pt x="0" y="3393313"/>
                </a:moveTo>
                <a:lnTo>
                  <a:pt x="2035302" y="3393313"/>
                </a:lnTo>
                <a:lnTo>
                  <a:pt x="2035302" y="0"/>
                </a:lnTo>
                <a:lnTo>
                  <a:pt x="0" y="0"/>
                </a:lnTo>
                <a:lnTo>
                  <a:pt x="0" y="3393313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9967" y="2409317"/>
            <a:ext cx="1850389" cy="3116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3617" y="2402967"/>
            <a:ext cx="1863089" cy="3129280"/>
          </a:xfrm>
          <a:custGeom>
            <a:avLst/>
            <a:gdLst/>
            <a:ahLst/>
            <a:cxnLst/>
            <a:rect l="l" t="t" r="r" b="b"/>
            <a:pathLst>
              <a:path w="1863089" h="3129279">
                <a:moveTo>
                  <a:pt x="0" y="3129152"/>
                </a:moveTo>
                <a:lnTo>
                  <a:pt x="1863089" y="3129152"/>
                </a:lnTo>
                <a:lnTo>
                  <a:pt x="1863089" y="0"/>
                </a:lnTo>
                <a:lnTo>
                  <a:pt x="0" y="0"/>
                </a:lnTo>
                <a:lnTo>
                  <a:pt x="0" y="3129152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2983" y="2196338"/>
            <a:ext cx="2047366" cy="332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6633" y="2189988"/>
            <a:ext cx="2060575" cy="3342640"/>
          </a:xfrm>
          <a:custGeom>
            <a:avLst/>
            <a:gdLst/>
            <a:ahLst/>
            <a:cxnLst/>
            <a:rect l="l" t="t" r="r" b="b"/>
            <a:pathLst>
              <a:path w="2060575" h="3342640">
                <a:moveTo>
                  <a:pt x="0" y="3342132"/>
                </a:moveTo>
                <a:lnTo>
                  <a:pt x="2060066" y="3342132"/>
                </a:lnTo>
                <a:lnTo>
                  <a:pt x="2060066" y="0"/>
                </a:lnTo>
                <a:lnTo>
                  <a:pt x="0" y="0"/>
                </a:lnTo>
                <a:lnTo>
                  <a:pt x="0" y="3342132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1423" y="2564892"/>
            <a:ext cx="1981707" cy="2960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5073" y="2558542"/>
            <a:ext cx="1994535" cy="2973705"/>
          </a:xfrm>
          <a:custGeom>
            <a:avLst/>
            <a:gdLst/>
            <a:ahLst/>
            <a:cxnLst/>
            <a:rect l="l" t="t" r="r" b="b"/>
            <a:pathLst>
              <a:path w="1994534" h="2973704">
                <a:moveTo>
                  <a:pt x="0" y="2973577"/>
                </a:moveTo>
                <a:lnTo>
                  <a:pt x="1994407" y="2973577"/>
                </a:lnTo>
                <a:lnTo>
                  <a:pt x="1994407" y="0"/>
                </a:lnTo>
                <a:lnTo>
                  <a:pt x="0" y="0"/>
                </a:lnTo>
                <a:lnTo>
                  <a:pt x="0" y="2973577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341452"/>
            <a:ext cx="309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Armsig</a:t>
            </a:r>
            <a:r>
              <a:rPr spc="-25" dirty="0"/>
              <a:t>n</a:t>
            </a:r>
            <a:r>
              <a:rPr spc="-5" dirty="0"/>
              <a:t>alen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62315" y="442036"/>
            <a:ext cx="523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(2)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573" y="1966214"/>
            <a:ext cx="1875917" cy="3287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327" y="5545327"/>
            <a:ext cx="1941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3399"/>
                </a:solidFill>
                <a:latin typeface="Arial"/>
                <a:cs typeface="Arial"/>
              </a:rPr>
              <a:t>Verrijden</a:t>
            </a:r>
            <a:r>
              <a:rPr sz="1600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hijswerktuig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1865" y="2424302"/>
            <a:ext cx="1883156" cy="2850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27882" y="5540451"/>
            <a:ext cx="1515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Vlucht naar</a:t>
            </a:r>
            <a:r>
              <a:rPr sz="1600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links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7963" y="5540451"/>
            <a:ext cx="1660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Vlucht naar</a:t>
            </a:r>
            <a:r>
              <a:rPr sz="1600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rechts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28207" y="1966341"/>
            <a:ext cx="2142998" cy="331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1857" y="1959991"/>
            <a:ext cx="2155825" cy="3322954"/>
          </a:xfrm>
          <a:custGeom>
            <a:avLst/>
            <a:gdLst/>
            <a:ahLst/>
            <a:cxnLst/>
            <a:rect l="l" t="t" r="r" b="b"/>
            <a:pathLst>
              <a:path w="2155825" h="3322954">
                <a:moveTo>
                  <a:pt x="0" y="3322701"/>
                </a:moveTo>
                <a:lnTo>
                  <a:pt x="2155698" y="3322701"/>
                </a:lnTo>
                <a:lnTo>
                  <a:pt x="2155698" y="0"/>
                </a:lnTo>
                <a:lnTo>
                  <a:pt x="0" y="0"/>
                </a:lnTo>
                <a:lnTo>
                  <a:pt x="0" y="3322701"/>
                </a:lnTo>
                <a:close/>
              </a:path>
            </a:pathLst>
          </a:custGeom>
          <a:ln w="127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767045" cy="620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Diavoorstelling (4:3)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TOOLBOX</vt:lpstr>
      <vt:lpstr>Aanslaan van hijslasten</vt:lpstr>
      <vt:lpstr>Afspraken ‘geraakt worden door een voorwerp’  Arbocatalogus Platte daken</vt:lpstr>
      <vt:lpstr>Risico’s</vt:lpstr>
      <vt:lpstr>Normen en richtlijnen</vt:lpstr>
      <vt:lpstr>PowerPoint-presentatie</vt:lpstr>
      <vt:lpstr>Normen en richtlijnen</vt:lpstr>
      <vt:lpstr>Armsignalen</vt:lpstr>
      <vt:lpstr>Armsignalen</vt:lpstr>
      <vt:lpstr>Armsignalen</vt:lpstr>
      <vt:lpstr>Hijsgereedschap</vt:lpstr>
      <vt:lpstr>Hijsbanden en stroppen</vt:lpstr>
      <vt:lpstr>Hijsbanden en stroppen</vt:lpstr>
      <vt:lpstr>Samenstel van hijsgereedschappen</vt:lpstr>
      <vt:lpstr>Haken</vt:lpstr>
      <vt:lpstr>Keuring, inspectie en controle</vt:lpstr>
      <vt:lpstr>Keuring, inspectie en controle</vt:lpstr>
      <vt:lpstr>Keuring, inspectie en Controle</vt:lpstr>
      <vt:lpstr>Afkeurmaatstaven</vt:lpstr>
      <vt:lpstr>Veilig aanslaan van hijslasten</vt:lpstr>
      <vt:lpstr>Toolbox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VEILIG EN GEZOND OP HET DAK</dc:title>
  <dc:subject>Uitleg project</dc:subject>
  <dc:creator>Paul Aalders</dc:creator>
  <cp:lastModifiedBy>Eric Soer</cp:lastModifiedBy>
  <cp:revision>1</cp:revision>
  <dcterms:created xsi:type="dcterms:W3CDTF">2018-06-12T17:57:26Z</dcterms:created>
  <dcterms:modified xsi:type="dcterms:W3CDTF">2018-06-12T17:58:36Z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2018-06-12T00:00:00Z</vt:filetime>
  </property>
</Properties>
</file>