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7" r:id="rId37"/>
  </p:sldIdLst>
  <p:sldSz cx="9144000" cy="10058400"/>
  <p:notesSz cx="9144000" cy="10058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04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9392" y="171704"/>
            <a:ext cx="8405215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8590" y="0"/>
            <a:ext cx="899540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1676" y="429590"/>
            <a:ext cx="6200647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882" y="1798777"/>
            <a:ext cx="8076234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1273" y="6296263"/>
            <a:ext cx="23114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42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3.png"/><Relationship Id="rId4" Type="http://schemas.openxmlformats.org/officeDocument/2006/relationships/image" Target="../media/image57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bocatalogus.plattedaken.nl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77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6770" y="3450717"/>
            <a:ext cx="788860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9220" marR="13716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AANGELIJND</a:t>
            </a:r>
            <a:r>
              <a:rPr sz="360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WERKEN  </a:t>
            </a:r>
            <a:r>
              <a:rPr sz="3600" b="1" dirty="0">
                <a:solidFill>
                  <a:srgbClr val="000099"/>
                </a:solidFill>
                <a:latin typeface="Arial"/>
                <a:cs typeface="Arial"/>
              </a:rPr>
              <a:t>OP PLATTE</a:t>
            </a:r>
            <a:r>
              <a:rPr sz="3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0099"/>
                </a:solidFill>
                <a:latin typeface="Arial"/>
                <a:cs typeface="Arial"/>
              </a:rPr>
              <a:t>DAKEN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BIJ KORTDURENDE</a:t>
            </a:r>
            <a:r>
              <a:rPr sz="3200" b="1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WERKZAAMHEDEN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5175" y="706882"/>
            <a:ext cx="2278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T</a:t>
            </a:r>
            <a:r>
              <a:rPr dirty="0"/>
              <a:t>OOLBOX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85060" y="188976"/>
            <a:ext cx="1147572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51190" y="6296263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1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7489" y="501472"/>
            <a:ext cx="4982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Opstellen </a:t>
            </a:r>
            <a:r>
              <a:rPr spc="-5" dirty="0"/>
              <a:t>project</a:t>
            </a:r>
            <a:r>
              <a:rPr spc="-60" dirty="0"/>
              <a:t> </a:t>
            </a:r>
            <a:r>
              <a:rPr dirty="0"/>
              <a:t>RI&amp;E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155" y="1798777"/>
            <a:ext cx="673925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Overleg met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gebouweigenaar/</a:t>
            </a:r>
            <a:r>
              <a:rPr sz="2400" spc="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opdrachtgever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Opstellen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RI&amp;E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door onafhankelijk deskundige,  dan wel volgens procedure opgenomen in  bedrijfs-RI&amp;E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Gebruik checklist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RI&amp;E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van de</a:t>
            </a:r>
            <a:r>
              <a:rPr sz="24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SBD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Inventariseer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risico’s per</a:t>
            </a:r>
            <a:r>
              <a:rPr sz="24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dakvlak</a:t>
            </a:r>
            <a:endParaRPr sz="2400">
              <a:latin typeface="Arial"/>
              <a:cs typeface="Arial"/>
            </a:endParaRPr>
          </a:p>
          <a:p>
            <a:pPr marL="355600" marR="2921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Besteed vooral ook aandacht aan een veilige  daktoetreding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Zorg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voor optimaal</a:t>
            </a:r>
            <a:r>
              <a:rPr sz="2400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beschermingsniveau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0825" marR="5080" indent="-72326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Uitvoeren maatregelen</a:t>
            </a:r>
            <a:r>
              <a:rPr sz="3200" spc="-65" dirty="0"/>
              <a:t> </a:t>
            </a:r>
            <a:r>
              <a:rPr sz="3200" dirty="0"/>
              <a:t>/  </a:t>
            </a:r>
            <a:r>
              <a:rPr sz="3200" spc="-5" dirty="0"/>
              <a:t>plan van</a:t>
            </a:r>
            <a:r>
              <a:rPr sz="3200" spc="-45" dirty="0"/>
              <a:t> </a:t>
            </a:r>
            <a:r>
              <a:rPr sz="3200" dirty="0"/>
              <a:t>aanpak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705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566420" algn="l"/>
                <a:tab pos="567055" algn="l"/>
              </a:tabLst>
            </a:pPr>
            <a:r>
              <a:rPr spc="-5" dirty="0"/>
              <a:t>Analyse RI&amp;E is</a:t>
            </a:r>
            <a:r>
              <a:rPr spc="25" dirty="0"/>
              <a:t> </a:t>
            </a:r>
            <a:r>
              <a:rPr spc="-5" dirty="0"/>
              <a:t>vertrekpunt</a:t>
            </a:r>
          </a:p>
          <a:p>
            <a:pPr marL="567055" marR="95567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566420" algn="l"/>
                <a:tab pos="567055" algn="l"/>
              </a:tabLst>
            </a:pPr>
            <a:r>
              <a:rPr spc="-5" dirty="0"/>
              <a:t>Maak per dakvlak gebruik van de diverse opties  voortkomend uit de arbeidshygiënische</a:t>
            </a:r>
            <a:r>
              <a:rPr spc="90" dirty="0"/>
              <a:t> </a:t>
            </a:r>
            <a:r>
              <a:rPr dirty="0"/>
              <a:t>strategie</a:t>
            </a:r>
          </a:p>
          <a:p>
            <a:pPr marL="567055" indent="-342900">
              <a:lnSpc>
                <a:spcPct val="100000"/>
              </a:lnSpc>
              <a:buChar char="•"/>
              <a:tabLst>
                <a:tab pos="566420" algn="l"/>
                <a:tab pos="567055" algn="l"/>
              </a:tabLst>
            </a:pPr>
            <a:r>
              <a:rPr spc="-5" dirty="0"/>
              <a:t>Raadpleeg bij toepassing (tijdelijke) hekwerken </a:t>
            </a:r>
            <a:r>
              <a:rPr dirty="0"/>
              <a:t>de</a:t>
            </a:r>
            <a:r>
              <a:rPr spc="175" dirty="0"/>
              <a:t> </a:t>
            </a:r>
            <a:r>
              <a:rPr spc="-5" dirty="0"/>
              <a:t>SBD</a:t>
            </a:r>
          </a:p>
          <a:p>
            <a:pPr marL="567055">
              <a:lnSpc>
                <a:spcPct val="100000"/>
              </a:lnSpc>
            </a:pPr>
            <a:r>
              <a:rPr spc="-5" dirty="0"/>
              <a:t>toolbox Aanbrengen collectieve</a:t>
            </a:r>
            <a:r>
              <a:rPr spc="95" dirty="0"/>
              <a:t> </a:t>
            </a:r>
            <a:r>
              <a:rPr spc="-5" dirty="0"/>
              <a:t>dakrandbeveiliging</a:t>
            </a:r>
          </a:p>
          <a:p>
            <a:pPr marL="567055" marR="59055" indent="-342900">
              <a:lnSpc>
                <a:spcPct val="100000"/>
              </a:lnSpc>
              <a:buChar char="•"/>
              <a:tabLst>
                <a:tab pos="566420" algn="l"/>
                <a:tab pos="567055" algn="l"/>
              </a:tabLst>
            </a:pPr>
            <a:r>
              <a:rPr dirty="0"/>
              <a:t>Zorg </a:t>
            </a:r>
            <a:r>
              <a:rPr spc="-5" dirty="0"/>
              <a:t>bij aangelijnd werken voor een goede  onderbouwing. Gebruik hierbij zo nodig de Keuzewijzer  Valbeveiliging van</a:t>
            </a:r>
            <a:r>
              <a:rPr spc="50" dirty="0"/>
              <a:t> </a:t>
            </a:r>
            <a:r>
              <a:rPr spc="-5" dirty="0"/>
              <a:t>SBD</a:t>
            </a:r>
          </a:p>
          <a:p>
            <a:pPr marL="56705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566420" algn="l"/>
                <a:tab pos="567055" algn="l"/>
              </a:tabLst>
            </a:pPr>
            <a:r>
              <a:rPr spc="-5" dirty="0"/>
              <a:t>Informeer opdrachtgever over </a:t>
            </a:r>
            <a:r>
              <a:rPr dirty="0"/>
              <a:t>te </a:t>
            </a:r>
            <a:r>
              <a:rPr spc="-5" dirty="0"/>
              <a:t>nemen</a:t>
            </a:r>
            <a:r>
              <a:rPr spc="50" dirty="0"/>
              <a:t> </a:t>
            </a:r>
            <a:r>
              <a:rPr spc="-5" dirty="0"/>
              <a:t>maatregelen</a:t>
            </a:r>
          </a:p>
          <a:p>
            <a:pPr marL="567055" marR="685165" indent="-342900">
              <a:lnSpc>
                <a:spcPct val="100000"/>
              </a:lnSpc>
              <a:buChar char="•"/>
              <a:tabLst>
                <a:tab pos="566420" algn="l"/>
                <a:tab pos="567055" algn="l"/>
              </a:tabLst>
            </a:pPr>
            <a:r>
              <a:rPr dirty="0"/>
              <a:t>Zorg </a:t>
            </a:r>
            <a:r>
              <a:rPr spc="-5" dirty="0"/>
              <a:t>voor deskundig aanbrengen van </a:t>
            </a:r>
            <a:r>
              <a:rPr dirty="0"/>
              <a:t>het </a:t>
            </a:r>
            <a:r>
              <a:rPr spc="-5" dirty="0"/>
              <a:t>gekozen  (individuele)</a:t>
            </a:r>
            <a:r>
              <a:rPr spc="40" dirty="0"/>
              <a:t> </a:t>
            </a:r>
            <a:r>
              <a:rPr spc="-5" dirty="0"/>
              <a:t>valbeveiligingssysteem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710" y="387553"/>
            <a:ext cx="6385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3399"/>
                </a:solidFill>
              </a:rPr>
              <a:t>Methoden </a:t>
            </a:r>
            <a:r>
              <a:rPr sz="3200" spc="-5" dirty="0">
                <a:solidFill>
                  <a:srgbClr val="003399"/>
                </a:solidFill>
              </a:rPr>
              <a:t>van aangelijnd</a:t>
            </a:r>
            <a:r>
              <a:rPr sz="3200" spc="-120" dirty="0">
                <a:solidFill>
                  <a:srgbClr val="003399"/>
                </a:solidFill>
              </a:rPr>
              <a:t> </a:t>
            </a:r>
            <a:r>
              <a:rPr sz="3200" dirty="0">
                <a:solidFill>
                  <a:srgbClr val="003399"/>
                </a:solidFill>
              </a:rPr>
              <a:t>werken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5967" y="1581658"/>
            <a:ext cx="740918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Er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bestaan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meerdere</a:t>
            </a:r>
            <a:r>
              <a:rPr sz="28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methoden</a:t>
            </a:r>
            <a:endParaRPr sz="2800">
              <a:latin typeface="Arial"/>
              <a:cs typeface="Arial"/>
            </a:endParaRPr>
          </a:p>
          <a:p>
            <a:pPr marL="12700" marR="813435">
              <a:lnSpc>
                <a:spcPct val="100000"/>
              </a:lnSpc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Op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platte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daken is </a:t>
            </a:r>
            <a:r>
              <a:rPr sz="2800" u="heavy" spc="-5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Arial"/>
                <a:cs typeface="Arial"/>
              </a:rPr>
              <a:t>alleen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 de methode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van  gebiedsbegrenzing</a:t>
            </a:r>
            <a:r>
              <a:rPr sz="2800" spc="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toegestaan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50" dirty="0">
                <a:solidFill>
                  <a:srgbClr val="000099"/>
                </a:solidFill>
                <a:latin typeface="Arial"/>
                <a:cs typeface="Arial"/>
              </a:rPr>
              <a:t>NADAT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aangetoond</a:t>
            </a:r>
            <a:r>
              <a:rPr sz="2800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dat: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collectief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beveiligen niet mogelijk bleek</a:t>
            </a:r>
            <a:r>
              <a:rPr sz="2800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én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70534" algn="l"/>
              </a:tabLst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aangelijnd werken in de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specifieke situatie  hetzelfde beschermingsniveau biedt als</a:t>
            </a:r>
            <a:r>
              <a:rPr sz="2800" spc="-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een  hekwerk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938" y="279907"/>
            <a:ext cx="68789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3399"/>
                </a:solidFill>
              </a:rPr>
              <a:t>Gebiedsbegrenzing </a:t>
            </a:r>
            <a:r>
              <a:rPr sz="3200" dirty="0"/>
              <a:t>op platte</a:t>
            </a:r>
            <a:r>
              <a:rPr sz="3200" spc="-105" dirty="0"/>
              <a:t> </a:t>
            </a:r>
            <a:r>
              <a:rPr sz="3200" spc="-5" dirty="0"/>
              <a:t>daken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8340" y="1438783"/>
            <a:ext cx="79921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0" marR="1530985" indent="-495300">
              <a:lnSpc>
                <a:spcPct val="100000"/>
              </a:lnSpc>
              <a:spcBef>
                <a:spcPts val="100"/>
              </a:spcBef>
              <a:buChar char="•"/>
              <a:tabLst>
                <a:tab pos="508000" algn="l"/>
                <a:tab pos="508634" algn="l"/>
              </a:tabLst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Ook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wel work restraint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restraint werken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positioneringssysteem</a:t>
            </a:r>
            <a:r>
              <a:rPr sz="2400" spc="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genoemd</a:t>
            </a:r>
            <a:endParaRPr sz="2400">
              <a:latin typeface="Arial"/>
              <a:cs typeface="Arial"/>
            </a:endParaRPr>
          </a:p>
          <a:p>
            <a:pPr marL="508000" indent="-495300">
              <a:lnSpc>
                <a:spcPct val="100000"/>
              </a:lnSpc>
              <a:buChar char="•"/>
              <a:tabLst>
                <a:tab pos="508000" algn="l"/>
                <a:tab pos="508634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Het voorkomt dat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je over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een dakrand kunt</a:t>
            </a:r>
            <a:r>
              <a:rPr sz="2400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vallen</a:t>
            </a:r>
            <a:endParaRPr sz="2400">
              <a:latin typeface="Arial"/>
              <a:cs typeface="Arial"/>
            </a:endParaRPr>
          </a:p>
          <a:p>
            <a:pPr marL="508000" marR="1083945" indent="-495300">
              <a:lnSpc>
                <a:spcPct val="100000"/>
              </a:lnSpc>
              <a:buChar char="•"/>
              <a:tabLst>
                <a:tab pos="508000" algn="l"/>
                <a:tab pos="508634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Het is op platte daken een goede methode van  aangelijnd werken om valgevaar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te</a:t>
            </a:r>
            <a:r>
              <a:rPr sz="2400" spc="1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voorkomen.</a:t>
            </a:r>
            <a:endParaRPr sz="2400">
              <a:latin typeface="Arial"/>
              <a:cs typeface="Arial"/>
            </a:endParaRPr>
          </a:p>
          <a:p>
            <a:pPr marL="508000" marR="82550" indent="-495300">
              <a:lnSpc>
                <a:spcPct val="100000"/>
              </a:lnSpc>
              <a:buChar char="•"/>
              <a:tabLst>
                <a:tab pos="508000" algn="l"/>
                <a:tab pos="508634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Gebiedsbegrenzing wil zeggen dat de lijn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zo kort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wordt  gehouden dat de gebruiker niet over de (dak)rand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kan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vallen</a:t>
            </a:r>
            <a:endParaRPr sz="2400">
              <a:latin typeface="Arial"/>
              <a:cs typeface="Arial"/>
            </a:endParaRPr>
          </a:p>
          <a:p>
            <a:pPr marL="508000" marR="5080" indent="-495300">
              <a:lnSpc>
                <a:spcPct val="100000"/>
              </a:lnSpc>
              <a:spcBef>
                <a:spcPts val="5"/>
              </a:spcBef>
              <a:buChar char="•"/>
              <a:tabLst>
                <a:tab pos="508000" algn="l"/>
                <a:tab pos="508634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De gebruiker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zorgt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ervoor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dat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de lijn altijd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strak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blijft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en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houdt ruim voor de dakrand halt om verder in geknielde  positie de werkzaamheden aan de dakrand uit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te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voeren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0036" y="340232"/>
            <a:ext cx="550481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Vallen over </a:t>
            </a:r>
            <a:r>
              <a:rPr sz="3200" dirty="0"/>
              <a:t>de </a:t>
            </a:r>
            <a:r>
              <a:rPr sz="3200" spc="-5" dirty="0"/>
              <a:t>dakrand </a:t>
            </a:r>
            <a:r>
              <a:rPr sz="3200" dirty="0"/>
              <a:t>is</a:t>
            </a:r>
            <a:r>
              <a:rPr sz="3200" spc="-105" dirty="0"/>
              <a:t> </a:t>
            </a:r>
            <a:r>
              <a:rPr sz="3200" dirty="0"/>
              <a:t>bij  platte daken niet</a:t>
            </a:r>
            <a:r>
              <a:rPr sz="3200" spc="-95" dirty="0"/>
              <a:t> </a:t>
            </a:r>
            <a:r>
              <a:rPr sz="3200" dirty="0"/>
              <a:t>nodig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467100" y="3276600"/>
            <a:ext cx="2400300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3276600"/>
            <a:ext cx="2400300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5441" y="1753361"/>
            <a:ext cx="7120255" cy="1381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Gebiedsbegrenzing bij</a:t>
            </a:r>
            <a:r>
              <a:rPr sz="2800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dakrand</a:t>
            </a:r>
            <a:endParaRPr sz="2800">
              <a:latin typeface="Arial"/>
              <a:cs typeface="Arial"/>
            </a:endParaRPr>
          </a:p>
          <a:p>
            <a:pPr marL="504825">
              <a:lnSpc>
                <a:spcPct val="100000"/>
              </a:lnSpc>
              <a:spcBef>
                <a:spcPts val="251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Onderstaand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lijnsysteem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is alleen toegestaan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wanneer</a:t>
            </a:r>
            <a:endParaRPr sz="2000">
              <a:latin typeface="Arial"/>
              <a:cs typeface="Arial"/>
            </a:endParaRPr>
          </a:p>
          <a:p>
            <a:pPr marL="220091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hekwerken NIET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mogelijk</a:t>
            </a:r>
            <a:r>
              <a:rPr sz="20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zijn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900" y="3305555"/>
            <a:ext cx="2400300" cy="1799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4656454"/>
            <a:ext cx="685800" cy="78105"/>
          </a:xfrm>
          <a:custGeom>
            <a:avLst/>
            <a:gdLst/>
            <a:ahLst/>
            <a:cxnLst/>
            <a:rect l="l" t="t" r="r" b="b"/>
            <a:pathLst>
              <a:path w="685800" h="78104">
                <a:moveTo>
                  <a:pt x="62357" y="0"/>
                </a:moveTo>
                <a:lnTo>
                  <a:pt x="0" y="38989"/>
                </a:lnTo>
                <a:lnTo>
                  <a:pt x="62357" y="77978"/>
                </a:lnTo>
                <a:lnTo>
                  <a:pt x="66294" y="77089"/>
                </a:lnTo>
                <a:lnTo>
                  <a:pt x="68072" y="74041"/>
                </a:lnTo>
                <a:lnTo>
                  <a:pt x="69976" y="71120"/>
                </a:lnTo>
                <a:lnTo>
                  <a:pt x="69087" y="67183"/>
                </a:lnTo>
                <a:lnTo>
                  <a:pt x="66039" y="65405"/>
                </a:lnTo>
                <a:lnTo>
                  <a:pt x="33934" y="45339"/>
                </a:lnTo>
                <a:lnTo>
                  <a:pt x="11937" y="45339"/>
                </a:lnTo>
                <a:lnTo>
                  <a:pt x="11937" y="32639"/>
                </a:lnTo>
                <a:lnTo>
                  <a:pt x="33934" y="32639"/>
                </a:lnTo>
                <a:lnTo>
                  <a:pt x="66039" y="12573"/>
                </a:lnTo>
                <a:lnTo>
                  <a:pt x="69087" y="10795"/>
                </a:lnTo>
                <a:lnTo>
                  <a:pt x="69976" y="6858"/>
                </a:lnTo>
                <a:lnTo>
                  <a:pt x="68072" y="3810"/>
                </a:lnTo>
                <a:lnTo>
                  <a:pt x="66294" y="889"/>
                </a:lnTo>
                <a:lnTo>
                  <a:pt x="62357" y="0"/>
                </a:lnTo>
                <a:close/>
              </a:path>
              <a:path w="685800" h="78104">
                <a:moveTo>
                  <a:pt x="661898" y="38989"/>
                </a:moveTo>
                <a:lnTo>
                  <a:pt x="619633" y="65405"/>
                </a:lnTo>
                <a:lnTo>
                  <a:pt x="616712" y="67183"/>
                </a:lnTo>
                <a:lnTo>
                  <a:pt x="615823" y="71120"/>
                </a:lnTo>
                <a:lnTo>
                  <a:pt x="617727" y="74041"/>
                </a:lnTo>
                <a:lnTo>
                  <a:pt x="619505" y="77089"/>
                </a:lnTo>
                <a:lnTo>
                  <a:pt x="623442" y="77978"/>
                </a:lnTo>
                <a:lnTo>
                  <a:pt x="626363" y="76073"/>
                </a:lnTo>
                <a:lnTo>
                  <a:pt x="675622" y="45339"/>
                </a:lnTo>
                <a:lnTo>
                  <a:pt x="673862" y="45339"/>
                </a:lnTo>
                <a:lnTo>
                  <a:pt x="673862" y="44323"/>
                </a:lnTo>
                <a:lnTo>
                  <a:pt x="670433" y="44323"/>
                </a:lnTo>
                <a:lnTo>
                  <a:pt x="661898" y="38989"/>
                </a:lnTo>
                <a:close/>
              </a:path>
              <a:path w="685800" h="78104">
                <a:moveTo>
                  <a:pt x="33934" y="32639"/>
                </a:moveTo>
                <a:lnTo>
                  <a:pt x="11937" y="32639"/>
                </a:lnTo>
                <a:lnTo>
                  <a:pt x="11937" y="45339"/>
                </a:lnTo>
                <a:lnTo>
                  <a:pt x="33934" y="45339"/>
                </a:lnTo>
                <a:lnTo>
                  <a:pt x="32308" y="44323"/>
                </a:lnTo>
                <a:lnTo>
                  <a:pt x="15239" y="44323"/>
                </a:lnTo>
                <a:lnTo>
                  <a:pt x="15239" y="33655"/>
                </a:lnTo>
                <a:lnTo>
                  <a:pt x="32308" y="33655"/>
                </a:lnTo>
                <a:lnTo>
                  <a:pt x="33934" y="32639"/>
                </a:lnTo>
                <a:close/>
              </a:path>
              <a:path w="685800" h="78104">
                <a:moveTo>
                  <a:pt x="651738" y="32639"/>
                </a:moveTo>
                <a:lnTo>
                  <a:pt x="33934" y="32639"/>
                </a:lnTo>
                <a:lnTo>
                  <a:pt x="23774" y="38989"/>
                </a:lnTo>
                <a:lnTo>
                  <a:pt x="33934" y="45339"/>
                </a:lnTo>
                <a:lnTo>
                  <a:pt x="651738" y="45339"/>
                </a:lnTo>
                <a:lnTo>
                  <a:pt x="661898" y="38989"/>
                </a:lnTo>
                <a:lnTo>
                  <a:pt x="651738" y="32639"/>
                </a:lnTo>
                <a:close/>
              </a:path>
              <a:path w="685800" h="78104">
                <a:moveTo>
                  <a:pt x="675622" y="32639"/>
                </a:moveTo>
                <a:lnTo>
                  <a:pt x="673862" y="32639"/>
                </a:lnTo>
                <a:lnTo>
                  <a:pt x="673862" y="45339"/>
                </a:lnTo>
                <a:lnTo>
                  <a:pt x="675622" y="45339"/>
                </a:lnTo>
                <a:lnTo>
                  <a:pt x="685800" y="38989"/>
                </a:lnTo>
                <a:lnTo>
                  <a:pt x="675622" y="32639"/>
                </a:lnTo>
                <a:close/>
              </a:path>
              <a:path w="685800" h="78104">
                <a:moveTo>
                  <a:pt x="15239" y="33655"/>
                </a:moveTo>
                <a:lnTo>
                  <a:pt x="15239" y="44323"/>
                </a:lnTo>
                <a:lnTo>
                  <a:pt x="23774" y="38989"/>
                </a:lnTo>
                <a:lnTo>
                  <a:pt x="15239" y="33655"/>
                </a:lnTo>
                <a:close/>
              </a:path>
              <a:path w="685800" h="78104">
                <a:moveTo>
                  <a:pt x="23774" y="38989"/>
                </a:moveTo>
                <a:lnTo>
                  <a:pt x="15239" y="44323"/>
                </a:lnTo>
                <a:lnTo>
                  <a:pt x="32308" y="44323"/>
                </a:lnTo>
                <a:lnTo>
                  <a:pt x="23774" y="38989"/>
                </a:lnTo>
                <a:close/>
              </a:path>
              <a:path w="685800" h="78104">
                <a:moveTo>
                  <a:pt x="670433" y="33655"/>
                </a:moveTo>
                <a:lnTo>
                  <a:pt x="661898" y="38989"/>
                </a:lnTo>
                <a:lnTo>
                  <a:pt x="670433" y="44323"/>
                </a:lnTo>
                <a:lnTo>
                  <a:pt x="670433" y="33655"/>
                </a:lnTo>
                <a:close/>
              </a:path>
              <a:path w="685800" h="78104">
                <a:moveTo>
                  <a:pt x="673862" y="33655"/>
                </a:moveTo>
                <a:lnTo>
                  <a:pt x="670433" y="33655"/>
                </a:lnTo>
                <a:lnTo>
                  <a:pt x="670433" y="44323"/>
                </a:lnTo>
                <a:lnTo>
                  <a:pt x="673862" y="44323"/>
                </a:lnTo>
                <a:lnTo>
                  <a:pt x="673862" y="33655"/>
                </a:lnTo>
                <a:close/>
              </a:path>
              <a:path w="685800" h="78104">
                <a:moveTo>
                  <a:pt x="32308" y="33655"/>
                </a:moveTo>
                <a:lnTo>
                  <a:pt x="15239" y="33655"/>
                </a:lnTo>
                <a:lnTo>
                  <a:pt x="23774" y="38989"/>
                </a:lnTo>
                <a:lnTo>
                  <a:pt x="32308" y="33655"/>
                </a:lnTo>
                <a:close/>
              </a:path>
              <a:path w="685800" h="78104">
                <a:moveTo>
                  <a:pt x="623442" y="0"/>
                </a:moveTo>
                <a:lnTo>
                  <a:pt x="619505" y="889"/>
                </a:lnTo>
                <a:lnTo>
                  <a:pt x="617727" y="3810"/>
                </a:lnTo>
                <a:lnTo>
                  <a:pt x="615823" y="6858"/>
                </a:lnTo>
                <a:lnTo>
                  <a:pt x="616712" y="10795"/>
                </a:lnTo>
                <a:lnTo>
                  <a:pt x="619633" y="12573"/>
                </a:lnTo>
                <a:lnTo>
                  <a:pt x="661898" y="38989"/>
                </a:lnTo>
                <a:lnTo>
                  <a:pt x="670433" y="33655"/>
                </a:lnTo>
                <a:lnTo>
                  <a:pt x="673862" y="33655"/>
                </a:lnTo>
                <a:lnTo>
                  <a:pt x="673862" y="32639"/>
                </a:lnTo>
                <a:lnTo>
                  <a:pt x="675622" y="32639"/>
                </a:lnTo>
                <a:lnTo>
                  <a:pt x="626363" y="1905"/>
                </a:lnTo>
                <a:lnTo>
                  <a:pt x="6234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32628" y="4447794"/>
            <a:ext cx="9188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60 tot 70</a:t>
            </a:r>
            <a:r>
              <a:rPr sz="14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cm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5285689"/>
            <a:ext cx="13220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lijn blijft</a:t>
            </a:r>
            <a:r>
              <a:rPr sz="14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strak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8375" y="5285689"/>
            <a:ext cx="192786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Houdt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ruim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voor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 dakrand halt en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wijk</a:t>
            </a:r>
            <a:r>
              <a:rPr sz="1400" spc="-1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niet 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meer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dan 30 graden af 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van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haakse</a:t>
            </a:r>
            <a:r>
              <a:rPr sz="14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lijn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628" y="5285689"/>
            <a:ext cx="19919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000099"/>
                </a:solidFill>
                <a:latin typeface="Arial"/>
                <a:cs typeface="Arial"/>
              </a:rPr>
              <a:t>Voer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1400" spc="-9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werkzaamheden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uit in geknielde</a:t>
            </a:r>
            <a:r>
              <a:rPr sz="1400" spc="-1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positie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 marR="5080" indent="-5975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Vallen over de </a:t>
            </a:r>
            <a:r>
              <a:rPr dirty="0"/>
              <a:t>dakrand </a:t>
            </a:r>
            <a:r>
              <a:rPr spc="-10" dirty="0"/>
              <a:t>is</a:t>
            </a:r>
            <a:r>
              <a:rPr spc="-40" dirty="0"/>
              <a:t> </a:t>
            </a:r>
            <a:r>
              <a:rPr dirty="0"/>
              <a:t>bij  platte daken niet</a:t>
            </a:r>
            <a:r>
              <a:rPr spc="-55" dirty="0"/>
              <a:t> </a:t>
            </a:r>
            <a:r>
              <a:rPr spc="-5" dirty="0"/>
              <a:t>nodig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3381755"/>
            <a:ext cx="2400300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10300" y="3380232"/>
            <a:ext cx="2400300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76600" y="3380232"/>
            <a:ext cx="2756916" cy="1801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032761"/>
            <a:ext cx="6249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Gebiedsbegrenzing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bij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uitwendige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hoek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2913" y="5182361"/>
            <a:ext cx="240029" cy="387985"/>
          </a:xfrm>
          <a:custGeom>
            <a:avLst/>
            <a:gdLst/>
            <a:ahLst/>
            <a:cxnLst/>
            <a:rect l="l" t="t" r="r" b="b"/>
            <a:pathLst>
              <a:path w="240030" h="387985">
                <a:moveTo>
                  <a:pt x="188578" y="59934"/>
                </a:moveTo>
                <a:lnTo>
                  <a:pt x="0" y="374396"/>
                </a:lnTo>
                <a:lnTo>
                  <a:pt x="22098" y="387603"/>
                </a:lnTo>
                <a:lnTo>
                  <a:pt x="210798" y="73266"/>
                </a:lnTo>
                <a:lnTo>
                  <a:pt x="188578" y="59934"/>
                </a:lnTo>
                <a:close/>
              </a:path>
              <a:path w="240030" h="387985">
                <a:moveTo>
                  <a:pt x="235920" y="48894"/>
                </a:moveTo>
                <a:lnTo>
                  <a:pt x="195199" y="48894"/>
                </a:lnTo>
                <a:lnTo>
                  <a:pt x="217424" y="62229"/>
                </a:lnTo>
                <a:lnTo>
                  <a:pt x="210798" y="73266"/>
                </a:lnTo>
                <a:lnTo>
                  <a:pt x="233044" y="86613"/>
                </a:lnTo>
                <a:lnTo>
                  <a:pt x="235920" y="48894"/>
                </a:lnTo>
                <a:close/>
              </a:path>
              <a:path w="240030" h="387985">
                <a:moveTo>
                  <a:pt x="195199" y="48894"/>
                </a:moveTo>
                <a:lnTo>
                  <a:pt x="188578" y="59934"/>
                </a:lnTo>
                <a:lnTo>
                  <a:pt x="210798" y="73266"/>
                </a:lnTo>
                <a:lnTo>
                  <a:pt x="217424" y="62229"/>
                </a:lnTo>
                <a:lnTo>
                  <a:pt x="195199" y="48894"/>
                </a:lnTo>
                <a:close/>
              </a:path>
              <a:path w="240030" h="387985">
                <a:moveTo>
                  <a:pt x="239649" y="0"/>
                </a:moveTo>
                <a:lnTo>
                  <a:pt x="166369" y="46608"/>
                </a:lnTo>
                <a:lnTo>
                  <a:pt x="188578" y="59934"/>
                </a:lnTo>
                <a:lnTo>
                  <a:pt x="195199" y="48894"/>
                </a:lnTo>
                <a:lnTo>
                  <a:pt x="235920" y="48894"/>
                </a:lnTo>
                <a:lnTo>
                  <a:pt x="2396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5285689"/>
            <a:ext cx="186182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Bevestig de lijn aan</a:t>
            </a:r>
            <a:r>
              <a:rPr sz="1400" spc="-1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het  ankerpunt in de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veilige 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zone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9775" y="5285689"/>
            <a:ext cx="188785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Lus de lijn door bij het 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hoekankerpunt met</a:t>
            </a:r>
            <a:r>
              <a:rPr sz="14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een  veiligheidshaak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1828" y="5285689"/>
            <a:ext cx="229044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Hou ruim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voor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dakrand  halt en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wijk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niet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meer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dan</a:t>
            </a:r>
            <a:r>
              <a:rPr sz="1400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45  graden af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van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haakse</a:t>
            </a:r>
            <a:r>
              <a:rPr sz="1400" spc="-1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lijn.  </a:t>
            </a:r>
            <a:r>
              <a:rPr sz="1400" spc="-20" dirty="0">
                <a:solidFill>
                  <a:srgbClr val="000099"/>
                </a:solidFill>
                <a:latin typeface="Arial"/>
                <a:cs typeface="Arial"/>
              </a:rPr>
              <a:t>Voer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werkzaamheden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uit  in geknielde</a:t>
            </a:r>
            <a:r>
              <a:rPr sz="14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positie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3048000"/>
            <a:ext cx="3860291" cy="2574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1505" marR="5080" indent="-5975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Vallen </a:t>
            </a:r>
            <a:r>
              <a:rPr dirty="0"/>
              <a:t>over de dakrand is</a:t>
            </a:r>
            <a:r>
              <a:rPr spc="-85" dirty="0"/>
              <a:t> </a:t>
            </a:r>
            <a:r>
              <a:rPr spc="-5" dirty="0"/>
              <a:t>bij  platte daken niet</a:t>
            </a:r>
            <a:r>
              <a:rPr spc="-10" dirty="0"/>
              <a:t> </a:t>
            </a:r>
            <a:r>
              <a:rPr dirty="0"/>
              <a:t>nodig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973661"/>
            <a:ext cx="7500620" cy="8985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65"/>
              </a:spcBef>
              <a:buClr>
                <a:srgbClr val="003399"/>
              </a:buClr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Gebiedsbegrenzing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met</a:t>
            </a:r>
            <a:r>
              <a:rPr sz="2400" spc="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kabelsysteem</a:t>
            </a:r>
            <a:endParaRPr sz="24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725"/>
              </a:spcBef>
            </a:pP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Dit is alleen toegestaan wanneer hekwerken niet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mogelijk</a:t>
            </a:r>
            <a:r>
              <a:rPr sz="2000" b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zijn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8700" y="3063239"/>
            <a:ext cx="3634740" cy="2575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5819647"/>
            <a:ext cx="34429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Werk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volgens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gebruiksinstructies van</a:t>
            </a:r>
            <a:r>
              <a:rPr sz="1400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 </a:t>
            </a:r>
            <a:r>
              <a:rPr sz="1400" spc="-10" dirty="0">
                <a:solidFill>
                  <a:srgbClr val="000099"/>
                </a:solidFill>
                <a:latin typeface="Arial"/>
                <a:cs typeface="Arial"/>
              </a:rPr>
              <a:t>fabrikant/leverancier.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Gebruik uitsluitend de  meeloper die bij het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kabelsysteem</a:t>
            </a:r>
            <a:r>
              <a:rPr sz="1400" spc="-1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hoort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0228" y="5819647"/>
            <a:ext cx="3221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000099"/>
                </a:solidFill>
                <a:latin typeface="Arial"/>
                <a:cs typeface="Arial"/>
              </a:rPr>
              <a:t>Voer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werkzaamheden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uit in</a:t>
            </a:r>
            <a:r>
              <a:rPr sz="1400" spc="-8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geknielde  positie. Let op de lengte </a:t>
            </a:r>
            <a:r>
              <a:rPr sz="1400" spc="-5" dirty="0">
                <a:solidFill>
                  <a:srgbClr val="000099"/>
                </a:solidFill>
                <a:latin typeface="Arial"/>
                <a:cs typeface="Arial"/>
              </a:rPr>
              <a:t>van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1400" spc="-1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99"/>
                </a:solidFill>
                <a:latin typeface="Arial"/>
                <a:cs typeface="Arial"/>
              </a:rPr>
              <a:t>lijn!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73973" y="6276847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Times New Roman"/>
                <a:cs typeface="Times New Roman"/>
              </a:rPr>
              <a:t>20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5357" y="364616"/>
            <a:ext cx="426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Gebiedsbegrenzing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436497"/>
            <a:ext cx="5168265" cy="17824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675"/>
              </a:spcBef>
              <a:buClr>
                <a:srgbClr val="003399"/>
              </a:buClr>
              <a:buChar char="•"/>
              <a:tabLst>
                <a:tab pos="203200" algn="l"/>
              </a:tabLst>
            </a:pPr>
            <a:r>
              <a:rPr sz="2400" spc="-30" dirty="0">
                <a:solidFill>
                  <a:srgbClr val="000099"/>
                </a:solidFill>
                <a:latin typeface="Arial"/>
                <a:cs typeface="Arial"/>
              </a:rPr>
              <a:t>Was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een hekwerk hier niet</a:t>
            </a:r>
            <a:r>
              <a:rPr sz="2400" spc="5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mogelijk?</a:t>
            </a: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580"/>
              </a:spcBef>
              <a:buClr>
                <a:srgbClr val="003399"/>
              </a:buClr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Kortdurend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werk?</a:t>
            </a: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575"/>
              </a:spcBef>
              <a:buClr>
                <a:srgbClr val="003399"/>
              </a:buClr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Sterkte</a:t>
            </a:r>
            <a:r>
              <a:rPr sz="24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ankerpunt?</a:t>
            </a:r>
            <a:endParaRPr sz="2400">
              <a:latin typeface="Arial"/>
              <a:cs typeface="Arial"/>
            </a:endParaRPr>
          </a:p>
          <a:p>
            <a:pPr marL="203200" indent="-190500">
              <a:lnSpc>
                <a:spcPct val="100000"/>
              </a:lnSpc>
              <a:spcBef>
                <a:spcPts val="580"/>
              </a:spcBef>
              <a:buClr>
                <a:srgbClr val="003399"/>
              </a:buClr>
              <a:buChar char="•"/>
              <a:tabLst>
                <a:tab pos="203200" algn="l"/>
              </a:tabLst>
            </a:pPr>
            <a:r>
              <a:rPr sz="2400" spc="-25" dirty="0">
                <a:solidFill>
                  <a:srgbClr val="000099"/>
                </a:solidFill>
                <a:latin typeface="Arial"/>
                <a:cs typeface="Arial"/>
              </a:rPr>
              <a:t>Valdemper</a:t>
            </a:r>
            <a:r>
              <a:rPr sz="2400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oké?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4635" y="2375916"/>
            <a:ext cx="5291327" cy="397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5357" y="364616"/>
            <a:ext cx="4266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Gebiedsbegrenzing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8486" y="1089405"/>
            <a:ext cx="6659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Met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ankerpunt aangebracht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OP </a:t>
            </a:r>
            <a:r>
              <a:rPr sz="2400" spc="-10" dirty="0">
                <a:solidFill>
                  <a:srgbClr val="000099"/>
                </a:solidFill>
                <a:latin typeface="Arial"/>
                <a:cs typeface="Arial"/>
              </a:rPr>
              <a:t>de</a:t>
            </a:r>
            <a:r>
              <a:rPr sz="2400" spc="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dakbedekking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0955" y="2377439"/>
            <a:ext cx="3887724" cy="3122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05044" y="4462189"/>
            <a:ext cx="2617950" cy="2159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9864" y="1760220"/>
            <a:ext cx="1711451" cy="2557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723135"/>
            <a:ext cx="4724400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293370" indent="-213360">
              <a:lnSpc>
                <a:spcPct val="100000"/>
              </a:lnSpc>
              <a:spcBef>
                <a:spcPts val="100"/>
              </a:spcBef>
              <a:buChar char="•"/>
              <a:tabLst>
                <a:tab pos="254000" algn="l"/>
              </a:tabLst>
            </a:pPr>
            <a:r>
              <a:rPr sz="3000" dirty="0">
                <a:solidFill>
                  <a:srgbClr val="000099"/>
                </a:solidFill>
                <a:latin typeface="Arial"/>
                <a:cs typeface="Arial"/>
              </a:rPr>
              <a:t>Het </a:t>
            </a:r>
            <a:r>
              <a:rPr sz="3000" spc="-5" dirty="0">
                <a:solidFill>
                  <a:srgbClr val="000099"/>
                </a:solidFill>
                <a:latin typeface="Arial"/>
                <a:cs typeface="Arial"/>
              </a:rPr>
              <a:t>beste is een</a:t>
            </a:r>
            <a:r>
              <a:rPr sz="3000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00099"/>
                </a:solidFill>
                <a:latin typeface="Arial"/>
                <a:cs typeface="Arial"/>
              </a:rPr>
              <a:t>fullbody  harnasgordel </a:t>
            </a:r>
            <a:r>
              <a:rPr sz="3000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000099"/>
                </a:solidFill>
                <a:latin typeface="Arial"/>
                <a:cs typeface="Arial"/>
              </a:rPr>
              <a:t>een</a:t>
            </a:r>
            <a:r>
              <a:rPr sz="3000" spc="-9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0099"/>
                </a:solidFill>
                <a:latin typeface="Arial"/>
                <a:cs typeface="Arial"/>
              </a:rPr>
              <a:t>vest</a:t>
            </a:r>
            <a:endParaRPr sz="3000">
              <a:latin typeface="Arial"/>
              <a:cs typeface="Arial"/>
            </a:endParaRPr>
          </a:p>
          <a:p>
            <a:pPr marL="226060" marR="5080" indent="-213360">
              <a:lnSpc>
                <a:spcPct val="100000"/>
              </a:lnSpc>
              <a:spcBef>
                <a:spcPts val="1800"/>
              </a:spcBef>
              <a:buChar char="•"/>
              <a:tabLst>
                <a:tab pos="254000" algn="l"/>
              </a:tabLst>
            </a:pPr>
            <a:r>
              <a:rPr sz="3000" spc="-5" dirty="0">
                <a:solidFill>
                  <a:srgbClr val="000099"/>
                </a:solidFill>
                <a:latin typeface="Arial"/>
                <a:cs typeface="Arial"/>
              </a:rPr>
              <a:t>Persoonsgebonden, dus  niet </a:t>
            </a:r>
            <a:r>
              <a:rPr sz="3000" dirty="0">
                <a:solidFill>
                  <a:srgbClr val="000099"/>
                </a:solidFill>
                <a:latin typeface="Arial"/>
                <a:cs typeface="Arial"/>
              </a:rPr>
              <a:t>te </a:t>
            </a:r>
            <a:r>
              <a:rPr sz="3000" spc="-5" dirty="0">
                <a:solidFill>
                  <a:srgbClr val="000099"/>
                </a:solidFill>
                <a:latin typeface="Arial"/>
                <a:cs typeface="Arial"/>
              </a:rPr>
              <a:t>ruim en niet </a:t>
            </a:r>
            <a:r>
              <a:rPr sz="3000" spc="-10" dirty="0">
                <a:solidFill>
                  <a:srgbClr val="000099"/>
                </a:solidFill>
                <a:latin typeface="Arial"/>
                <a:cs typeface="Arial"/>
              </a:rPr>
              <a:t>te</a:t>
            </a:r>
            <a:r>
              <a:rPr sz="3000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00099"/>
                </a:solidFill>
                <a:latin typeface="Arial"/>
                <a:cs typeface="Arial"/>
              </a:rPr>
              <a:t>strak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7217" y="384174"/>
            <a:ext cx="3295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Harnas</a:t>
            </a:r>
            <a:r>
              <a:rPr sz="4000" spc="-25" dirty="0"/>
              <a:t>g</a:t>
            </a:r>
            <a:r>
              <a:rPr sz="4000" spc="-5" dirty="0"/>
              <a:t>ordel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659880" y="4293108"/>
            <a:ext cx="1007364" cy="1950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88252" y="1700783"/>
            <a:ext cx="1078992" cy="2033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611" y="5013959"/>
            <a:ext cx="2036064" cy="1528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335" y="425958"/>
            <a:ext cx="352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Na deze</a:t>
            </a:r>
            <a:r>
              <a:rPr spc="-45" dirty="0">
                <a:solidFill>
                  <a:srgbClr val="003399"/>
                </a:solidFill>
              </a:rPr>
              <a:t> </a:t>
            </a:r>
            <a:r>
              <a:rPr spc="-5" dirty="0">
                <a:solidFill>
                  <a:srgbClr val="003399"/>
                </a:solidFill>
              </a:rPr>
              <a:t>toolbox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993" y="1333500"/>
            <a:ext cx="7904480" cy="459930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heeft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u:</a:t>
            </a:r>
            <a:endParaRPr sz="2400">
              <a:latin typeface="Arial"/>
              <a:cs typeface="Arial"/>
            </a:endParaRPr>
          </a:p>
          <a:p>
            <a:pPr marL="393700" marR="380365" indent="-381000">
              <a:lnSpc>
                <a:spcPct val="100000"/>
              </a:lnSpc>
              <a:spcBef>
                <a:spcPts val="1205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Inzicht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de voorwaarden voor aangelijnd werken en  enige achtergrondkennis van</a:t>
            </a:r>
            <a:r>
              <a:rPr sz="2400" spc="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regelgeving</a:t>
            </a:r>
            <a:endParaRPr sz="2400">
              <a:latin typeface="Arial"/>
              <a:cs typeface="Arial"/>
            </a:endParaRPr>
          </a:p>
          <a:p>
            <a:pPr marL="393700" marR="43180" indent="-381000">
              <a:lnSpc>
                <a:spcPct val="100000"/>
              </a:lnSpc>
              <a:spcBef>
                <a:spcPts val="12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Inzicht </a:t>
            </a:r>
            <a:r>
              <a:rPr sz="2400" spc="-10" dirty="0">
                <a:solidFill>
                  <a:srgbClr val="003399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situaties waarbij aangelijnd werken als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laatste 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optie kan worden</a:t>
            </a:r>
            <a:r>
              <a:rPr sz="2400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toegepast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2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Basiskennis over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het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gebruik van een</a:t>
            </a:r>
            <a:r>
              <a:rPr sz="2400" spc="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harnas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gordel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spcBef>
                <a:spcPts val="12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Basiskennis inzake het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beoordelen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van ankerpunten</a:t>
            </a:r>
            <a:r>
              <a:rPr sz="2400" spc="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valbeveiligingssystemen</a:t>
            </a:r>
            <a:endParaRPr sz="2400">
              <a:latin typeface="Arial"/>
              <a:cs typeface="Arial"/>
            </a:endParaRPr>
          </a:p>
          <a:p>
            <a:pPr marL="393700" marR="1638300" indent="-381000">
              <a:lnSpc>
                <a:spcPct val="100000"/>
              </a:lnSpc>
              <a:spcBef>
                <a:spcPts val="1200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Basiskennis inzake bespreking afwezigheid  valbeveiliging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alle betrokken</a:t>
            </a:r>
            <a:r>
              <a:rPr sz="2400" spc="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partijen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51190" y="6296263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2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601" y="361645"/>
            <a:ext cx="3294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Har</a:t>
            </a:r>
            <a:r>
              <a:rPr sz="4000" spc="-20" dirty="0"/>
              <a:t>n</a:t>
            </a:r>
            <a:r>
              <a:rPr sz="4000" spc="-5" dirty="0"/>
              <a:t>as</a:t>
            </a:r>
            <a:r>
              <a:rPr sz="4000" spc="-20" dirty="0"/>
              <a:t>g</a:t>
            </a:r>
            <a:r>
              <a:rPr sz="4000" spc="-5" dirty="0"/>
              <a:t>ord</a:t>
            </a:r>
            <a:r>
              <a:rPr sz="4000" spc="-20" dirty="0"/>
              <a:t>e</a:t>
            </a:r>
            <a:r>
              <a:rPr sz="4000" spc="-5" dirty="0"/>
              <a:t>l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2990" y="1547825"/>
            <a:ext cx="6990080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Onder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welke voorwaarden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is</a:t>
            </a:r>
            <a:r>
              <a:rPr sz="2400" spc="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aangelijnd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werken</a:t>
            </a:r>
            <a:r>
              <a:rPr sz="2400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toegestaan?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93700" marR="234315" indent="-381000">
              <a:lnSpc>
                <a:spcPct val="100000"/>
              </a:lnSpc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Nadat is onderzocht en vastgesteld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dat het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niet  mogelijk/nodig is om gebruik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te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maken van  collectieve voorzieningen zoals hekwerken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etc. 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(zie afspraken Arbocatalogus Platte</a:t>
            </a:r>
            <a:r>
              <a:rPr sz="24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daken)</a:t>
            </a:r>
            <a:endParaRPr sz="2400">
              <a:latin typeface="Arial"/>
              <a:cs typeface="Arial"/>
            </a:endParaRPr>
          </a:p>
          <a:p>
            <a:pPr marL="393700" indent="-381000">
              <a:lnSpc>
                <a:spcPct val="100000"/>
              </a:lnSpc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Goed(gekeurd) ankerpunt</a:t>
            </a:r>
            <a:r>
              <a:rPr sz="2400" spc="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aanwezig</a:t>
            </a:r>
            <a:endParaRPr sz="2400">
              <a:latin typeface="Arial"/>
              <a:cs typeface="Arial"/>
            </a:endParaRPr>
          </a:p>
          <a:p>
            <a:pPr marL="393700" marR="5080" indent="-381000">
              <a:lnSpc>
                <a:spcPct val="100000"/>
              </a:lnSpc>
              <a:spcBef>
                <a:spcPts val="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20" dirty="0">
                <a:solidFill>
                  <a:srgbClr val="000099"/>
                </a:solidFill>
                <a:latin typeface="Arial"/>
                <a:cs typeface="Arial"/>
              </a:rPr>
              <a:t>Voldoende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vaardigheid en deskundigheid van de  gebruiker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590" y="321690"/>
            <a:ext cx="693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Instructie: duidelijk en</a:t>
            </a:r>
            <a:r>
              <a:rPr dirty="0"/>
              <a:t> beknopt!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20" y="1126236"/>
            <a:ext cx="4139183" cy="5518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4277" y="297941"/>
            <a:ext cx="500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Keuring en</a:t>
            </a:r>
            <a:r>
              <a:rPr spc="-20" dirty="0"/>
              <a:t> </a:t>
            </a:r>
            <a:r>
              <a:rPr spc="-5" dirty="0"/>
              <a:t>herkenning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9942" y="1226591"/>
            <a:ext cx="6731000" cy="438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7359">
              <a:lnSpc>
                <a:spcPct val="110000"/>
              </a:lnSpc>
              <a:spcBef>
                <a:spcPts val="100"/>
              </a:spcBef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Alle </a:t>
            </a:r>
            <a:r>
              <a:rPr sz="2200" spc="-10" dirty="0">
                <a:solidFill>
                  <a:srgbClr val="000099"/>
                </a:solidFill>
                <a:latin typeface="Arial"/>
                <a:cs typeface="Arial"/>
              </a:rPr>
              <a:t>PBM’s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die gebruikt worden voor valbeveiliging  </a:t>
            </a:r>
            <a:r>
              <a:rPr sz="2200" spc="-5" dirty="0">
                <a:solidFill>
                  <a:srgbClr val="000099"/>
                </a:solidFill>
                <a:latin typeface="Arial"/>
                <a:cs typeface="Arial"/>
              </a:rPr>
              <a:t>(gebiedsbegrenzing)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moeten aan internationale  regelgeving voldoen en voorzien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zijn</a:t>
            </a:r>
            <a:r>
              <a:rPr sz="2200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van: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CE-markering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NEN-EN-norm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Label met omschrijving en</a:t>
            </a:r>
            <a:r>
              <a:rPr sz="2200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artikelnummer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Productiedatum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Uniek nummer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Adres van de</a:t>
            </a:r>
            <a:r>
              <a:rPr sz="2200" spc="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fabrikant/importeur</a:t>
            </a:r>
            <a:endParaRPr sz="22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spcBef>
                <a:spcPts val="260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Evt.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specifieke</a:t>
            </a:r>
            <a:r>
              <a:rPr sz="220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opmerkingen</a:t>
            </a:r>
            <a:endParaRPr sz="2200">
              <a:latin typeface="Arial"/>
              <a:cs typeface="Arial"/>
            </a:endParaRPr>
          </a:p>
          <a:p>
            <a:pPr marL="489584" marR="5080" indent="-476884">
              <a:lnSpc>
                <a:spcPts val="2380"/>
              </a:lnSpc>
              <a:spcBef>
                <a:spcPts val="565"/>
              </a:spcBef>
              <a:buChar char="•"/>
              <a:tabLst>
                <a:tab pos="489584" algn="l"/>
                <a:tab pos="49022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Gebruiksaanwijzing in de Nederlandse taal (of taal  gebruiker)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9573" y="265937"/>
            <a:ext cx="1941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Ke</a:t>
            </a:r>
            <a:r>
              <a:rPr sz="4000" spc="-20" dirty="0"/>
              <a:t>u</a:t>
            </a:r>
            <a:r>
              <a:rPr sz="4000" spc="-5" dirty="0"/>
              <a:t>ring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9015" y="1478407"/>
            <a:ext cx="678053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Minimaal 1 keer per </a:t>
            </a:r>
            <a:r>
              <a:rPr sz="2400" dirty="0">
                <a:solidFill>
                  <a:srgbClr val="000099"/>
                </a:solidFill>
                <a:latin typeface="Arial"/>
                <a:cs typeface="Arial"/>
              </a:rPr>
              <a:t>jaar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moeten de PBM voor  valbeveiliging geïnspecteerd worden conform  EN 365 door een deskundig persoon (in enkele  gevallen geautoriseerd persoon door de  fabrikant)</a:t>
            </a:r>
            <a:endParaRPr sz="2400">
              <a:latin typeface="Arial"/>
              <a:cs typeface="Arial"/>
            </a:endParaRPr>
          </a:p>
          <a:p>
            <a:pPr marL="393700" marR="291465" indent="-381000">
              <a:lnSpc>
                <a:spcPct val="100000"/>
              </a:lnSpc>
              <a:spcBef>
                <a:spcPts val="5"/>
              </a:spcBef>
              <a:buChar char="•"/>
              <a:tabLst>
                <a:tab pos="393700" algn="l"/>
                <a:tab pos="394335" algn="l"/>
              </a:tabLst>
            </a:pP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Altijd voor gebruik visueel controleren aan de  hand van een</a:t>
            </a:r>
            <a:r>
              <a:rPr sz="2400" spc="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checklist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34740" y="4581144"/>
            <a:ext cx="2619756" cy="1476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938" y="224485"/>
            <a:ext cx="2974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Harnasgordel</a:t>
            </a:r>
          </a:p>
        </p:txBody>
      </p:sp>
      <p:sp>
        <p:nvSpPr>
          <p:cNvPr id="3" name="object 3"/>
          <p:cNvSpPr/>
          <p:nvPr/>
        </p:nvSpPr>
        <p:spPr>
          <a:xfrm>
            <a:off x="1152144" y="3584447"/>
            <a:ext cx="7129272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5" y="1011173"/>
            <a:ext cx="8376920" cy="2501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2625" indent="-381000">
              <a:lnSpc>
                <a:spcPts val="2375"/>
              </a:lnSpc>
              <a:spcBef>
                <a:spcPts val="95"/>
              </a:spcBef>
              <a:buChar char="•"/>
              <a:tabLst>
                <a:tab pos="681990" algn="l"/>
                <a:tab pos="683260" algn="l"/>
              </a:tabLst>
            </a:pP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Aanschaf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PBM met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personeel</a:t>
            </a:r>
            <a:r>
              <a:rPr sz="22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bespreken</a:t>
            </a:r>
            <a:endParaRPr sz="2200">
              <a:latin typeface="Arial"/>
              <a:cs typeface="Arial"/>
            </a:endParaRPr>
          </a:p>
          <a:p>
            <a:pPr marL="682625" indent="-381000">
              <a:lnSpc>
                <a:spcPts val="2115"/>
              </a:lnSpc>
              <a:buChar char="•"/>
              <a:tabLst>
                <a:tab pos="681990" algn="l"/>
                <a:tab pos="68326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Goede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voorbereiding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en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instructie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is</a:t>
            </a:r>
            <a:r>
              <a:rPr sz="2200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nodig</a:t>
            </a:r>
            <a:endParaRPr sz="2200">
              <a:latin typeface="Arial"/>
              <a:cs typeface="Arial"/>
            </a:endParaRPr>
          </a:p>
          <a:p>
            <a:pPr marL="682625" indent="-381000">
              <a:lnSpc>
                <a:spcPts val="2115"/>
              </a:lnSpc>
              <a:buChar char="•"/>
              <a:tabLst>
                <a:tab pos="681990" algn="l"/>
                <a:tab pos="68326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Lees de</a:t>
            </a:r>
            <a:r>
              <a:rPr sz="22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gebruiksaanwijzing</a:t>
            </a:r>
            <a:endParaRPr sz="2200">
              <a:latin typeface="Arial"/>
              <a:cs typeface="Arial"/>
            </a:endParaRPr>
          </a:p>
          <a:p>
            <a:pPr marL="682625" indent="-381000">
              <a:lnSpc>
                <a:spcPts val="2375"/>
              </a:lnSpc>
              <a:buChar char="•"/>
              <a:tabLst>
                <a:tab pos="681990" algn="l"/>
                <a:tab pos="683260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Oefen</a:t>
            </a:r>
            <a:r>
              <a:rPr sz="22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vooraf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99600"/>
              </a:lnSpc>
              <a:spcBef>
                <a:spcPts val="5"/>
              </a:spcBef>
            </a:pPr>
            <a:r>
              <a:rPr sz="2000" dirty="0">
                <a:solidFill>
                  <a:srgbClr val="000099"/>
                </a:solidFill>
                <a:latin typeface="Arial"/>
                <a:cs typeface="Arial"/>
              </a:rPr>
              <a:t>Bevestigingspunt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(op de rug) vastpakken (D-ring); de 2 banden die naar  voren uitsteken zijn de schouderbanden. Als je die vastpakt heb je het  model van het harnas. En zo is het mogelijk om het harnas aan te</a:t>
            </a:r>
            <a:r>
              <a:rPr sz="2000" spc="-2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3399"/>
                </a:solidFill>
                <a:latin typeface="Arial"/>
                <a:cs typeface="Arial"/>
              </a:rPr>
              <a:t>trekken</a:t>
            </a:r>
            <a:r>
              <a:rPr sz="2200" spc="5" dirty="0">
                <a:solidFill>
                  <a:srgbClr val="003399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1566" y="297941"/>
            <a:ext cx="2973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Harna</a:t>
            </a:r>
            <a:r>
              <a:rPr dirty="0"/>
              <a:t>s</a:t>
            </a:r>
            <a:r>
              <a:rPr spc="-5" dirty="0"/>
              <a:t>gordel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1580134"/>
            <a:ext cx="6641465" cy="3503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115" algn="ctr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3399"/>
                </a:solidFill>
                <a:latin typeface="Arial"/>
                <a:cs typeface="Arial"/>
              </a:rPr>
              <a:t>Zo </a:t>
            </a:r>
            <a:r>
              <a:rPr sz="3000" b="1" spc="-5" dirty="0">
                <a:solidFill>
                  <a:srgbClr val="003399"/>
                </a:solidFill>
                <a:latin typeface="Arial"/>
                <a:cs typeface="Arial"/>
              </a:rPr>
              <a:t>alles </a:t>
            </a:r>
            <a:r>
              <a:rPr sz="3000" b="1" dirty="0">
                <a:solidFill>
                  <a:srgbClr val="003399"/>
                </a:solidFill>
                <a:latin typeface="Arial"/>
                <a:cs typeface="Arial"/>
              </a:rPr>
              <a:t>geregeld!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Times New Roman"/>
              <a:cs typeface="Times New Roman"/>
            </a:endParaRPr>
          </a:p>
          <a:p>
            <a:pPr marL="393065" indent="-380365">
              <a:lnSpc>
                <a:spcPct val="100000"/>
              </a:lnSpc>
              <a:spcBef>
                <a:spcPts val="5"/>
              </a:spcBef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Ik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heb een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harnasgordel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met</a:t>
            </a:r>
            <a:r>
              <a:rPr sz="2400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toebehoren</a:t>
            </a:r>
            <a:endParaRPr sz="2400">
              <a:latin typeface="Arial"/>
              <a:cs typeface="Arial"/>
            </a:endParaRPr>
          </a:p>
          <a:p>
            <a:pPr marL="393065" indent="-380365">
              <a:lnSpc>
                <a:spcPct val="100000"/>
              </a:lnSpc>
              <a:buChar char="•"/>
              <a:tabLst>
                <a:tab pos="393065" algn="l"/>
                <a:tab pos="39370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Ik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weet hoe en wanneer ik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het moet</a:t>
            </a:r>
            <a:r>
              <a:rPr sz="2400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gebruiken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99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663575" algn="ctr">
              <a:lnSpc>
                <a:spcPct val="100000"/>
              </a:lnSpc>
            </a:pPr>
            <a:r>
              <a:rPr sz="3000" b="1" spc="-5" dirty="0">
                <a:solidFill>
                  <a:srgbClr val="003399"/>
                </a:solidFill>
                <a:latin typeface="Arial"/>
                <a:cs typeface="Arial"/>
              </a:rPr>
              <a:t>Maar</a:t>
            </a:r>
            <a:r>
              <a:rPr sz="30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3399"/>
                </a:solidFill>
                <a:latin typeface="Arial"/>
                <a:cs typeface="Arial"/>
              </a:rPr>
              <a:t>nu?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>
              <a:latin typeface="Times New Roman"/>
              <a:cs typeface="Times New Roman"/>
            </a:endParaRPr>
          </a:p>
          <a:p>
            <a:pPr marL="393065" indent="-380365">
              <a:lnSpc>
                <a:spcPct val="100000"/>
              </a:lnSpc>
              <a:buChar char="•"/>
              <a:tabLst>
                <a:tab pos="393065" algn="l"/>
                <a:tab pos="39370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Waar maak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ik mij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aan</a:t>
            </a:r>
            <a:r>
              <a:rPr sz="2400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vast?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2868" y="299615"/>
            <a:ext cx="5925185" cy="1950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7490">
              <a:lnSpc>
                <a:spcPts val="4865"/>
              </a:lnSpc>
            </a:pPr>
            <a:r>
              <a:rPr sz="4400" dirty="0">
                <a:solidFill>
                  <a:srgbClr val="000099"/>
                </a:solidFill>
                <a:latin typeface="Arial"/>
                <a:cs typeface="Arial"/>
              </a:rPr>
              <a:t>Vei</a:t>
            </a:r>
            <a:r>
              <a:rPr sz="4400" spc="5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4400" dirty="0">
                <a:solidFill>
                  <a:srgbClr val="000099"/>
                </a:solidFill>
                <a:latin typeface="Arial"/>
                <a:cs typeface="Arial"/>
              </a:rPr>
              <a:t>igheid</a:t>
            </a:r>
            <a:r>
              <a:rPr sz="4400" spc="10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4400" dirty="0">
                <a:solidFill>
                  <a:srgbClr val="000099"/>
                </a:solidFill>
                <a:latin typeface="Arial"/>
                <a:cs typeface="Arial"/>
              </a:rPr>
              <a:t>harnas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3000" dirty="0">
                <a:solidFill>
                  <a:srgbClr val="003399"/>
                </a:solidFill>
                <a:latin typeface="Wingdings"/>
                <a:cs typeface="Wingdings"/>
              </a:rPr>
              <a:t></a:t>
            </a:r>
            <a:endParaRPr sz="3000">
              <a:latin typeface="Wingdings"/>
              <a:cs typeface="Wingding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260604"/>
            <a:ext cx="8712708" cy="640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3376" y="3814317"/>
            <a:ext cx="2042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FF0000"/>
                </a:solidFill>
                <a:latin typeface="Arial"/>
                <a:cs typeface="Arial"/>
              </a:rPr>
              <a:t>Niet</a:t>
            </a:r>
            <a:r>
              <a:rPr sz="2800" b="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Arial"/>
                <a:cs typeface="Arial"/>
              </a:rPr>
              <a:t>hieraan!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3140964"/>
            <a:ext cx="4366260" cy="3275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68" y="1635632"/>
            <a:ext cx="2221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Maar</a:t>
            </a:r>
            <a:r>
              <a:rPr sz="2800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hieraan!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4283" y="238709"/>
            <a:ext cx="2362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99"/>
                </a:solidFill>
                <a:latin typeface="Arial"/>
                <a:cs typeface="Arial"/>
              </a:rPr>
              <a:t>Muuranker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5384" y="993647"/>
            <a:ext cx="4652771" cy="3489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5047" y="5003291"/>
            <a:ext cx="4332732" cy="1424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1926" y="1011681"/>
            <a:ext cx="1685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2800" spc="-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hieraan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3979164"/>
            <a:ext cx="3415284" cy="2447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344" y="1164336"/>
            <a:ext cx="3415283" cy="2560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Permanent ankerpunt, bevestigd op</a:t>
            </a:r>
            <a:r>
              <a:rPr spc="35" dirty="0"/>
              <a:t> </a:t>
            </a:r>
            <a:r>
              <a:rPr spc="-5" dirty="0"/>
              <a:t>dak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57571" y="3860291"/>
            <a:ext cx="3421379" cy="2566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2308" y="1624583"/>
            <a:ext cx="2846832" cy="2135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0617" y="297941"/>
            <a:ext cx="6782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3399"/>
                </a:solidFill>
                <a:latin typeface="Arial"/>
                <a:cs typeface="Arial"/>
              </a:rPr>
              <a:t>Verplaatsbaar/mobiel</a:t>
            </a:r>
            <a:r>
              <a:rPr sz="3600" b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3399"/>
                </a:solidFill>
                <a:latin typeface="Arial"/>
                <a:cs typeface="Arial"/>
              </a:rPr>
              <a:t>dakanker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2480" y="1195831"/>
            <a:ext cx="168528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Of</a:t>
            </a:r>
            <a:r>
              <a:rPr sz="2800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99"/>
                </a:solidFill>
                <a:latin typeface="Arial"/>
                <a:cs typeface="Arial"/>
              </a:rPr>
              <a:t>hieraan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84420" y="1886711"/>
            <a:ext cx="3183635" cy="2051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7196" y="3282696"/>
            <a:ext cx="1604772" cy="1403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004" y="1118615"/>
            <a:ext cx="2659379" cy="2028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468" y="4768596"/>
            <a:ext cx="2587752" cy="1872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4608" y="4111752"/>
            <a:ext cx="3166872" cy="23759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5204" y="424434"/>
            <a:ext cx="2054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3399"/>
                </a:solidFill>
              </a:rPr>
              <a:t>Arbow</a:t>
            </a:r>
            <a:r>
              <a:rPr sz="4000" spc="-20" dirty="0">
                <a:solidFill>
                  <a:srgbClr val="003399"/>
                </a:solidFill>
              </a:rPr>
              <a:t>e</a:t>
            </a:r>
            <a:r>
              <a:rPr sz="4000" spc="-5" dirty="0">
                <a:solidFill>
                  <a:srgbClr val="003399"/>
                </a:solidFill>
              </a:rPr>
              <a:t>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88340" y="1652727"/>
            <a:ext cx="7954009" cy="3593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De Arbowet stelt dat men ervoor moet zorgen dat bij  het uitvoeren van werkzaamheden de </a:t>
            </a:r>
            <a:r>
              <a:rPr sz="2600" b="1" i="1" dirty="0">
                <a:solidFill>
                  <a:srgbClr val="003399"/>
                </a:solidFill>
                <a:latin typeface="Arial"/>
                <a:cs typeface="Arial"/>
              </a:rPr>
              <a:t>gezondheid </a:t>
            </a:r>
            <a:r>
              <a:rPr sz="2600" b="1" spc="5" dirty="0">
                <a:solidFill>
                  <a:srgbClr val="003399"/>
                </a:solidFill>
                <a:latin typeface="Arial"/>
                <a:cs typeface="Arial"/>
              </a:rPr>
              <a:t>en  </a:t>
            </a:r>
            <a:r>
              <a:rPr sz="2600" b="1" i="1" dirty="0">
                <a:solidFill>
                  <a:srgbClr val="003399"/>
                </a:solidFill>
                <a:latin typeface="Arial"/>
                <a:cs typeface="Arial"/>
              </a:rPr>
              <a:t>veiligheid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van de werknemers is gewaarborgd en dat  knelpunten op dit gebied worden</a:t>
            </a:r>
            <a:r>
              <a:rPr sz="2600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aangepakt.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1000760">
              <a:lnSpc>
                <a:spcPct val="100000"/>
              </a:lnSpc>
            </a:pPr>
            <a:r>
              <a:rPr sz="2600" spc="-15" dirty="0">
                <a:solidFill>
                  <a:srgbClr val="003399"/>
                </a:solidFill>
                <a:latin typeface="Arial"/>
                <a:cs typeface="Arial"/>
              </a:rPr>
              <a:t>Wanneer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er sprake is van valgevaar of  risicoverhogende omstandigheden dienen er  maatregelen genomen te worden die dit</a:t>
            </a:r>
            <a:r>
              <a:rPr sz="2600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gevaar  tegengaan (Arbobesluit</a:t>
            </a:r>
            <a:r>
              <a:rPr sz="260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3.16</a:t>
            </a:r>
            <a:r>
              <a:rPr sz="2600" dirty="0">
                <a:solidFill>
                  <a:srgbClr val="003399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51190" y="6296263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3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1540" y="3140964"/>
            <a:ext cx="4413504" cy="325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0433" y="319862"/>
            <a:ext cx="3438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003399"/>
                </a:solidFill>
                <a:latin typeface="Arial"/>
                <a:cs typeface="Arial"/>
              </a:rPr>
              <a:t>K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ab</a:t>
            </a:r>
            <a:r>
              <a:rPr sz="4000" b="1" spc="-2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4000" b="1" spc="-5" dirty="0">
                <a:solidFill>
                  <a:srgbClr val="000099"/>
                </a:solidFill>
                <a:latin typeface="Arial"/>
                <a:cs typeface="Arial"/>
              </a:rPr>
              <a:t>lsysteem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9702" y="1149858"/>
            <a:ext cx="3250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Maar zo kan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het</a:t>
            </a:r>
            <a:r>
              <a:rPr sz="28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ook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659" y="1780032"/>
            <a:ext cx="3982212" cy="2987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6961" y="379298"/>
            <a:ext cx="6703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3399"/>
                </a:solidFill>
              </a:rPr>
              <a:t>Ankerpunten </a:t>
            </a:r>
            <a:r>
              <a:rPr dirty="0">
                <a:solidFill>
                  <a:srgbClr val="003399"/>
                </a:solidFill>
              </a:rPr>
              <a:t>/</a:t>
            </a:r>
            <a:r>
              <a:rPr spc="-5" dirty="0">
                <a:solidFill>
                  <a:srgbClr val="003399"/>
                </a:solidFill>
              </a:rPr>
              <a:t> borgingspunten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366850"/>
            <a:ext cx="76409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Alleen ankerpunten </a:t>
            </a:r>
            <a:r>
              <a:rPr sz="2400" spc="-5" dirty="0">
                <a:solidFill>
                  <a:srgbClr val="000099"/>
                </a:solidFill>
                <a:latin typeface="Arial"/>
                <a:cs typeface="Arial"/>
              </a:rPr>
              <a:t>die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de vrijkomende krachten</a:t>
            </a:r>
            <a:r>
              <a:rPr sz="2400" spc="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kunnen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opvangen, zijn geschikt voor</a:t>
            </a:r>
            <a:r>
              <a:rPr sz="2400" spc="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borging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11296" y="2369820"/>
            <a:ext cx="1911096" cy="1987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283" y="2394204"/>
            <a:ext cx="2359152" cy="201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9676" y="2394204"/>
            <a:ext cx="2586228" cy="19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2411" y="4530852"/>
            <a:ext cx="2775204" cy="2072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8283" y="4530852"/>
            <a:ext cx="3247643" cy="2095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790" y="368553"/>
            <a:ext cx="7567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Gebiedsbegrenzing: nieuwe</a:t>
            </a:r>
            <a:r>
              <a:rPr spc="20" dirty="0"/>
              <a:t> </a:t>
            </a:r>
            <a:r>
              <a:rPr spc="-5" dirty="0"/>
              <a:t>opties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2491" y="4825745"/>
            <a:ext cx="2256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Hek </a:t>
            </a:r>
            <a:r>
              <a:rPr sz="1800" dirty="0">
                <a:solidFill>
                  <a:srgbClr val="000099"/>
                </a:solidFill>
                <a:latin typeface="Arial"/>
                <a:cs typeface="Arial"/>
              </a:rPr>
              <a:t>met</a:t>
            </a:r>
            <a:r>
              <a:rPr sz="1800" spc="-6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aanhaakpunt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231" y="1648967"/>
            <a:ext cx="4032504" cy="3025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8408" y="2852927"/>
            <a:ext cx="3971543" cy="293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52108" y="5905296"/>
            <a:ext cx="88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kh</a:t>
            </a:r>
            <a:r>
              <a:rPr sz="1800" spc="-1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0099"/>
                </a:solidFill>
                <a:latin typeface="Arial"/>
                <a:cs typeface="Arial"/>
              </a:rPr>
              <a:t>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8835" y="4082796"/>
            <a:ext cx="3477767" cy="2609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940" y="3429000"/>
            <a:ext cx="2449068" cy="3262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4431" y="3401567"/>
            <a:ext cx="2447544" cy="3264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9201" y="252221"/>
            <a:ext cx="831278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2965" marR="5080" indent="-21209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Verzeker </a:t>
            </a:r>
            <a:r>
              <a:rPr dirty="0"/>
              <a:t>u </a:t>
            </a:r>
            <a:r>
              <a:rPr spc="-5" dirty="0"/>
              <a:t>van </a:t>
            </a:r>
            <a:r>
              <a:rPr dirty="0"/>
              <a:t>een </a:t>
            </a:r>
            <a:r>
              <a:rPr spc="-5" dirty="0"/>
              <a:t>goede </a:t>
            </a:r>
            <a:r>
              <a:rPr dirty="0"/>
              <a:t>daktoegang  volg de</a:t>
            </a:r>
            <a:r>
              <a:rPr spc="-20" dirty="0"/>
              <a:t> </a:t>
            </a:r>
            <a:r>
              <a:rPr spc="-5" dirty="0"/>
              <a:t>instructies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8835" y="1528572"/>
            <a:ext cx="3477767" cy="232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0680" y="424434"/>
            <a:ext cx="4628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3399"/>
                </a:solidFill>
              </a:rPr>
              <a:t>Helaas, maar</a:t>
            </a:r>
            <a:r>
              <a:rPr sz="4000" spc="-20" dirty="0">
                <a:solidFill>
                  <a:srgbClr val="003399"/>
                </a:solidFill>
              </a:rPr>
              <a:t> </a:t>
            </a:r>
            <a:r>
              <a:rPr sz="4000" spc="-5" dirty="0">
                <a:solidFill>
                  <a:srgbClr val="003399"/>
                </a:solidFill>
              </a:rPr>
              <a:t>waar: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4065" y="1771903"/>
            <a:ext cx="773938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Iemand die ondanks alle voorzieningen een val</a:t>
            </a:r>
            <a:r>
              <a:rPr sz="2400" spc="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maakt:</a:t>
            </a:r>
            <a:endParaRPr sz="24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heeft zeer snel hulp</a:t>
            </a:r>
            <a:r>
              <a:rPr sz="2400" spc="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nodig</a:t>
            </a:r>
            <a:endParaRPr sz="24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heeft bijna altijd</a:t>
            </a:r>
            <a:r>
              <a:rPr sz="2400" spc="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letsel</a:t>
            </a:r>
            <a:endParaRPr sz="2400">
              <a:latin typeface="Arial"/>
              <a:cs typeface="Arial"/>
            </a:endParaRPr>
          </a:p>
          <a:p>
            <a:pPr marL="489584" marR="5080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400" dirty="0">
                <a:solidFill>
                  <a:srgbClr val="003399"/>
                </a:solidFill>
                <a:latin typeface="Arial"/>
                <a:cs typeface="Arial"/>
              </a:rPr>
              <a:t>moet </a:t>
            </a: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zo snel mogelijk uit zijn (benarde) positie bevrijd  worden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3399"/>
              </a:buClr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2700" marR="530225">
              <a:lnSpc>
                <a:spcPct val="100000"/>
              </a:lnSpc>
            </a:pPr>
            <a:r>
              <a:rPr sz="2400" b="1" spc="-25" dirty="0">
                <a:solidFill>
                  <a:srgbClr val="003399"/>
                </a:solidFill>
                <a:latin typeface="Arial"/>
                <a:cs typeface="Arial"/>
              </a:rPr>
              <a:t>Veilige </a:t>
            </a: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arbeidsomstandigheden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op </a:t>
            </a: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daken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zijn </a:t>
            </a: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een  gezamenlijke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verantwoordelijkheid </a:t>
            </a:r>
            <a:r>
              <a:rPr sz="2400" b="1" spc="-5" dirty="0">
                <a:solidFill>
                  <a:srgbClr val="003399"/>
                </a:solidFill>
                <a:latin typeface="Arial"/>
                <a:cs typeface="Arial"/>
              </a:rPr>
              <a:t>van</a:t>
            </a:r>
            <a:r>
              <a:rPr sz="2400" b="1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3399"/>
                </a:solidFill>
                <a:latin typeface="Arial"/>
                <a:cs typeface="Arial"/>
              </a:rPr>
              <a:t>zowel:</a:t>
            </a:r>
            <a:endParaRPr sz="24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opdrachtgever</a:t>
            </a:r>
            <a:endParaRPr sz="24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werkgever</a:t>
            </a:r>
            <a:endParaRPr sz="2400">
              <a:latin typeface="Arial"/>
              <a:cs typeface="Arial"/>
            </a:endParaRPr>
          </a:p>
          <a:p>
            <a:pPr marL="489584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400" spc="-5" dirty="0">
                <a:solidFill>
                  <a:srgbClr val="003399"/>
                </a:solidFill>
                <a:latin typeface="Arial"/>
                <a:cs typeface="Arial"/>
              </a:rPr>
              <a:t>werknemer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671" y="639902"/>
            <a:ext cx="6539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BHV</a:t>
            </a:r>
            <a:r>
              <a:rPr sz="4000" spc="-45" dirty="0"/>
              <a:t> </a:t>
            </a:r>
            <a:r>
              <a:rPr sz="4000" spc="-15" dirty="0"/>
              <a:t>BedrijfsHulpVerlening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5967" y="1955368"/>
            <a:ext cx="7032625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9584" marR="5080" indent="-476884">
              <a:lnSpc>
                <a:spcPct val="100000"/>
              </a:lnSpc>
              <a:spcBef>
                <a:spcPts val="105"/>
              </a:spcBef>
              <a:buChar char="•"/>
              <a:tabLst>
                <a:tab pos="489584" algn="l"/>
                <a:tab pos="490220" algn="l"/>
              </a:tabLst>
            </a:pP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Is de BHV afgestemd op aangelijnd werken?  (alarmering,</a:t>
            </a:r>
            <a:r>
              <a:rPr sz="2600" spc="-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redding)</a:t>
            </a:r>
            <a:endParaRPr sz="2600">
              <a:latin typeface="Arial"/>
              <a:cs typeface="Arial"/>
            </a:endParaRPr>
          </a:p>
          <a:p>
            <a:pPr marL="489584" marR="820419" indent="-476884">
              <a:lnSpc>
                <a:spcPct val="100000"/>
              </a:lnSpc>
              <a:spcBef>
                <a:spcPts val="5"/>
              </a:spcBef>
              <a:buChar char="•"/>
              <a:tabLst>
                <a:tab pos="489584" algn="l"/>
                <a:tab pos="490220" algn="l"/>
              </a:tabLst>
            </a:pP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Zorg ook voor afstemming met de</a:t>
            </a:r>
            <a:r>
              <a:rPr sz="2600" spc="-7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BHV  organisatie van de</a:t>
            </a:r>
            <a:r>
              <a:rPr sz="2600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opdrachtgever</a:t>
            </a:r>
            <a:endParaRPr sz="2600">
              <a:latin typeface="Arial"/>
              <a:cs typeface="Arial"/>
            </a:endParaRPr>
          </a:p>
          <a:p>
            <a:pPr marL="489584" marR="387350" indent="-476884">
              <a:lnSpc>
                <a:spcPct val="100000"/>
              </a:lnSpc>
              <a:buChar char="•"/>
              <a:tabLst>
                <a:tab pos="489584" algn="l"/>
                <a:tab pos="490220" algn="l"/>
              </a:tabLst>
            </a:pPr>
            <a:r>
              <a:rPr sz="2600" spc="-20" dirty="0">
                <a:solidFill>
                  <a:srgbClr val="000099"/>
                </a:solidFill>
                <a:latin typeface="Arial"/>
                <a:cs typeface="Arial"/>
              </a:rPr>
              <a:t>Vraag </a:t>
            </a: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zonodig bij de SBD om de checklist  BHV en de </a:t>
            </a:r>
            <a:r>
              <a:rPr sz="2600" spc="-10" dirty="0">
                <a:solidFill>
                  <a:srgbClr val="000099"/>
                </a:solidFill>
                <a:latin typeface="Arial"/>
                <a:cs typeface="Arial"/>
              </a:rPr>
              <a:t>BHV-procedure </a:t>
            </a:r>
            <a:r>
              <a:rPr sz="2600" dirty="0">
                <a:solidFill>
                  <a:srgbClr val="000099"/>
                </a:solidFill>
                <a:latin typeface="Arial"/>
                <a:cs typeface="Arial"/>
              </a:rPr>
              <a:t>voor  alleenwerkers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16623" y="4221479"/>
            <a:ext cx="1804416" cy="2328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77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4619" y="3210255"/>
            <a:ext cx="637413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Zijn er </a:t>
            </a:r>
            <a:r>
              <a:rPr sz="4000" b="1" spc="-10" dirty="0">
                <a:solidFill>
                  <a:srgbClr val="003399"/>
                </a:solidFill>
                <a:latin typeface="Arial"/>
                <a:cs typeface="Arial"/>
              </a:rPr>
              <a:t>nog</a:t>
            </a:r>
            <a:r>
              <a:rPr sz="40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vragen?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1" spc="-10" dirty="0">
                <a:solidFill>
                  <a:srgbClr val="003399"/>
                </a:solidFill>
                <a:latin typeface="Arial"/>
                <a:cs typeface="Arial"/>
              </a:rPr>
              <a:t>Dank voor </a:t>
            </a: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uw </a:t>
            </a:r>
            <a:r>
              <a:rPr sz="4000" b="1" spc="-10" dirty="0">
                <a:solidFill>
                  <a:srgbClr val="003399"/>
                </a:solidFill>
                <a:latin typeface="Arial"/>
                <a:cs typeface="Arial"/>
              </a:rPr>
              <a:t>aandacht</a:t>
            </a:r>
            <a:r>
              <a:rPr sz="4000" b="1" spc="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3399"/>
                </a:solidFill>
                <a:latin typeface="Arial"/>
                <a:cs typeface="Arial"/>
              </a:rPr>
              <a:t>!!!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5208" y="528573"/>
            <a:ext cx="27184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4540">
              <a:lnSpc>
                <a:spcPct val="150000"/>
              </a:lnSpc>
              <a:spcBef>
                <a:spcPts val="100"/>
              </a:spcBef>
            </a:pPr>
            <a:r>
              <a:rPr sz="2400" spc="-30" dirty="0">
                <a:solidFill>
                  <a:srgbClr val="003399"/>
                </a:solidFill>
              </a:rPr>
              <a:t>Toolbox  </a:t>
            </a:r>
            <a:r>
              <a:rPr sz="2400" spc="-5" dirty="0">
                <a:solidFill>
                  <a:srgbClr val="003399"/>
                </a:solidFill>
              </a:rPr>
              <a:t>Aangelijnd</a:t>
            </a:r>
            <a:r>
              <a:rPr sz="2400" spc="-60" dirty="0">
                <a:solidFill>
                  <a:srgbClr val="003399"/>
                </a:solidFill>
              </a:rPr>
              <a:t> </a:t>
            </a:r>
            <a:r>
              <a:rPr sz="2400" dirty="0">
                <a:solidFill>
                  <a:srgbClr val="003399"/>
                </a:solidFill>
              </a:rPr>
              <a:t>werken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1147" y="5330952"/>
            <a:ext cx="1652016" cy="1100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764" y="216153"/>
            <a:ext cx="719582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Brancheafspraken aangelijnd</a:t>
            </a:r>
            <a:r>
              <a:rPr sz="3200" spc="-50" dirty="0"/>
              <a:t> </a:t>
            </a:r>
            <a:r>
              <a:rPr sz="3200" spc="-5" dirty="0"/>
              <a:t>werken  </a:t>
            </a:r>
            <a:r>
              <a:rPr sz="3200" dirty="0"/>
              <a:t>conform </a:t>
            </a:r>
            <a:r>
              <a:rPr sz="3200" spc="-5" dirty="0"/>
              <a:t>Arbocatalogus </a:t>
            </a:r>
            <a:r>
              <a:rPr sz="3200" dirty="0"/>
              <a:t>Platte</a:t>
            </a:r>
            <a:r>
              <a:rPr sz="3200" spc="-105" dirty="0"/>
              <a:t> </a:t>
            </a:r>
            <a:r>
              <a:rPr sz="3200" spc="-5" dirty="0"/>
              <a:t>daken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048308" y="1835911"/>
            <a:ext cx="687387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Hierin wordt aangegeven hoe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het risico van  valgevaar op platte daken dient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te worden  voorkomen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380365">
              <a:lnSpc>
                <a:spcPct val="100000"/>
              </a:lnSpc>
            </a:pP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Het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aanbrengen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van collectieve 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voorzieningen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daarbij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het</a:t>
            </a:r>
            <a:r>
              <a:rPr sz="28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99"/>
                </a:solidFill>
                <a:latin typeface="Arial"/>
                <a:cs typeface="Arial"/>
              </a:rPr>
              <a:t>uitgangspunt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2311" y="5027676"/>
            <a:ext cx="5769864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9259" y="5462015"/>
            <a:ext cx="1799843" cy="548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145" y="6196410"/>
            <a:ext cx="388429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5" dirty="0">
                <a:latin typeface="Arial"/>
                <a:cs typeface="Arial"/>
                <a:hlinkClick r:id="rId5"/>
              </a:rPr>
              <a:t>www.arbocatalogus.plattedaken.nl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51190" y="6296263"/>
            <a:ext cx="140335" cy="222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sz="1400" dirty="0">
                <a:latin typeface="Times New Roman"/>
                <a:cs typeface="Times New Roman"/>
              </a:rPr>
              <a:t>4</a:t>
            </a:fld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5205" y="429209"/>
            <a:ext cx="5560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Individuele</a:t>
            </a:r>
            <a:r>
              <a:rPr spc="-20" dirty="0"/>
              <a:t> </a:t>
            </a:r>
            <a:r>
              <a:rPr spc="-5" dirty="0"/>
              <a:t>valbeveiliging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968" y="1438783"/>
            <a:ext cx="8136890" cy="4354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1170">
              <a:lnSpc>
                <a:spcPct val="100000"/>
              </a:lnSpc>
              <a:spcBef>
                <a:spcPts val="95"/>
              </a:spcBef>
              <a:tabLst>
                <a:tab pos="1457325" algn="l"/>
              </a:tabLst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Het gebruik van individuele valbeveiliging middels het werken  volgens de methode van gebiedsbegrenzing met het daarbij  toepassen	van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persoonlijke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beschermingsmiddelen is onder  strikte voorwaarden toegestaan bij uitvoering van kortdurende  werkzaamheden.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Daarbij moet het beschermingsniveau minimaal gelijk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zijn aan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dat  van hekwerken (Arbobesluit 3.16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lid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5). Anders gezegd: (kunnen)  vallen van een plat dak is géén optie! Daarom kan er alleen  sprake </a:t>
            </a:r>
            <a:r>
              <a:rPr sz="2200" dirty="0">
                <a:solidFill>
                  <a:srgbClr val="003399"/>
                </a:solidFill>
                <a:latin typeface="Arial"/>
                <a:cs typeface="Arial"/>
              </a:rPr>
              <a:t>zijn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van toepassing van het werken volgens de methode  van</a:t>
            </a:r>
            <a:r>
              <a:rPr sz="2200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gebiedsbegrenzing.</a:t>
            </a:r>
            <a:endParaRPr sz="2200">
              <a:latin typeface="Arial"/>
              <a:cs typeface="Arial"/>
            </a:endParaRPr>
          </a:p>
          <a:p>
            <a:pPr marL="12700" marR="192405">
              <a:lnSpc>
                <a:spcPct val="100000"/>
              </a:lnSpc>
              <a:spcBef>
                <a:spcPts val="1205"/>
              </a:spcBef>
            </a:pP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Bedrijven moeten in hun RI&amp;E een procedure hebben opgesteld  voor aangelijnd</a:t>
            </a:r>
            <a:r>
              <a:rPr sz="2200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3399"/>
                </a:solidFill>
                <a:latin typeface="Arial"/>
                <a:cs typeface="Arial"/>
              </a:rPr>
              <a:t>werken.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1514" y="640461"/>
            <a:ext cx="18345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3399"/>
                </a:solidFill>
              </a:rPr>
              <a:t>KORT</a:t>
            </a:r>
            <a:r>
              <a:rPr sz="3200" spc="5" dirty="0">
                <a:solidFill>
                  <a:srgbClr val="003399"/>
                </a:solidFill>
              </a:rPr>
              <a:t>O</a:t>
            </a:r>
            <a:r>
              <a:rPr sz="3200" dirty="0">
                <a:solidFill>
                  <a:srgbClr val="003399"/>
                </a:solidFill>
              </a:rPr>
              <a:t>M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2473" rIns="0" bIns="0" rtlCol="0">
            <a:spAutoFit/>
          </a:bodyPr>
          <a:lstStyle/>
          <a:p>
            <a:pPr marL="313055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3399"/>
                </a:solidFill>
              </a:rPr>
              <a:t>Aangelijnd werken op platte </a:t>
            </a:r>
            <a:r>
              <a:rPr sz="2800" dirty="0">
                <a:solidFill>
                  <a:srgbClr val="003399"/>
                </a:solidFill>
              </a:rPr>
              <a:t>daken </a:t>
            </a:r>
            <a:r>
              <a:rPr sz="2800" spc="-5" dirty="0">
                <a:solidFill>
                  <a:srgbClr val="003399"/>
                </a:solidFill>
              </a:rPr>
              <a:t>is dus alleen  </a:t>
            </a:r>
            <a:r>
              <a:rPr sz="2800" dirty="0">
                <a:solidFill>
                  <a:srgbClr val="003399"/>
                </a:solidFill>
              </a:rPr>
              <a:t>toegestaan wanneer </a:t>
            </a:r>
            <a:r>
              <a:rPr sz="2800" spc="-5" dirty="0">
                <a:solidFill>
                  <a:srgbClr val="003399"/>
                </a:solidFill>
              </a:rPr>
              <a:t>op </a:t>
            </a:r>
            <a:r>
              <a:rPr sz="2800" dirty="0">
                <a:solidFill>
                  <a:srgbClr val="003399"/>
                </a:solidFill>
              </a:rPr>
              <a:t>basis van </a:t>
            </a:r>
            <a:r>
              <a:rPr sz="2800" spc="-5" dirty="0">
                <a:solidFill>
                  <a:srgbClr val="003399"/>
                </a:solidFill>
              </a:rPr>
              <a:t>een </a:t>
            </a:r>
            <a:r>
              <a:rPr sz="2800" dirty="0">
                <a:solidFill>
                  <a:srgbClr val="003399"/>
                </a:solidFill>
              </a:rPr>
              <a:t>project  </a:t>
            </a:r>
            <a:r>
              <a:rPr sz="2800" spc="-5" dirty="0">
                <a:solidFill>
                  <a:srgbClr val="003399"/>
                </a:solidFill>
              </a:rPr>
              <a:t>RI&amp;E, </a:t>
            </a:r>
            <a:r>
              <a:rPr sz="2800" dirty="0">
                <a:solidFill>
                  <a:srgbClr val="003399"/>
                </a:solidFill>
              </a:rPr>
              <a:t>tevens </a:t>
            </a:r>
            <a:r>
              <a:rPr sz="2800" spc="-5" dirty="0">
                <a:solidFill>
                  <a:srgbClr val="003399"/>
                </a:solidFill>
              </a:rPr>
              <a:t>onderdeel procedures </a:t>
            </a:r>
            <a:r>
              <a:rPr sz="2800" spc="5" dirty="0">
                <a:solidFill>
                  <a:srgbClr val="003399"/>
                </a:solidFill>
              </a:rPr>
              <a:t>bedrijfs-  </a:t>
            </a:r>
            <a:r>
              <a:rPr sz="2800" spc="-5" dirty="0">
                <a:solidFill>
                  <a:srgbClr val="003399"/>
                </a:solidFill>
              </a:rPr>
              <a:t>RI&amp;E, </a:t>
            </a:r>
            <a:r>
              <a:rPr sz="2800" dirty="0">
                <a:solidFill>
                  <a:srgbClr val="003399"/>
                </a:solidFill>
              </a:rPr>
              <a:t>in voorkomende </a:t>
            </a:r>
            <a:r>
              <a:rPr sz="2800" spc="-5" dirty="0">
                <a:solidFill>
                  <a:srgbClr val="003399"/>
                </a:solidFill>
              </a:rPr>
              <a:t>gevallen is </a:t>
            </a:r>
            <a:r>
              <a:rPr sz="2800" dirty="0">
                <a:solidFill>
                  <a:srgbClr val="003399"/>
                </a:solidFill>
              </a:rPr>
              <a:t>aangetoond  </a:t>
            </a:r>
            <a:r>
              <a:rPr sz="2800" spc="-5" dirty="0">
                <a:solidFill>
                  <a:srgbClr val="003399"/>
                </a:solidFill>
              </a:rPr>
              <a:t>dat </a:t>
            </a:r>
            <a:r>
              <a:rPr sz="2800" dirty="0">
                <a:solidFill>
                  <a:srgbClr val="003399"/>
                </a:solidFill>
              </a:rPr>
              <a:t>collectief beveiligen hier niet </a:t>
            </a:r>
            <a:r>
              <a:rPr sz="2800" spc="-5" dirty="0">
                <a:solidFill>
                  <a:srgbClr val="003399"/>
                </a:solidFill>
              </a:rPr>
              <a:t>mogelijk</a:t>
            </a:r>
            <a:r>
              <a:rPr sz="2800" spc="25" dirty="0">
                <a:solidFill>
                  <a:srgbClr val="003399"/>
                </a:solidFill>
              </a:rPr>
              <a:t> </a:t>
            </a:r>
            <a:r>
              <a:rPr sz="2800" spc="-5" dirty="0">
                <a:solidFill>
                  <a:srgbClr val="003399"/>
                </a:solidFill>
              </a:rPr>
              <a:t>is.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371" y="4221479"/>
            <a:ext cx="1482852" cy="222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414909"/>
            <a:ext cx="64389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9745" marR="5080" indent="-17576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Daksituaties met </a:t>
            </a:r>
            <a:r>
              <a:rPr sz="2400" dirty="0"/>
              <a:t>of </a:t>
            </a:r>
            <a:r>
              <a:rPr sz="2400" spc="-5" dirty="0"/>
              <a:t>zonder voorziening voor  plaatsen </a:t>
            </a:r>
            <a:r>
              <a:rPr sz="2400" dirty="0"/>
              <a:t>hekwerken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0" y="2060448"/>
            <a:ext cx="4532376" cy="3398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7884" y="1578863"/>
            <a:ext cx="3215640" cy="2410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7884" y="4366259"/>
            <a:ext cx="3139440" cy="1813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130" y="414909"/>
            <a:ext cx="61036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838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Aan </a:t>
            </a:r>
            <a:r>
              <a:rPr sz="2400" dirty="0"/>
              <a:t>‘t</a:t>
            </a:r>
            <a:r>
              <a:rPr sz="2400" spc="-15" dirty="0"/>
              <a:t> </a:t>
            </a:r>
            <a:r>
              <a:rPr sz="2400" dirty="0"/>
              <a:t>lijntje?</a:t>
            </a:r>
            <a:endParaRPr sz="2400"/>
          </a:p>
          <a:p>
            <a:pPr marL="12700">
              <a:lnSpc>
                <a:spcPct val="100000"/>
              </a:lnSpc>
            </a:pPr>
            <a:r>
              <a:rPr sz="2400" spc="-5" dirty="0"/>
              <a:t>Enkele </a:t>
            </a:r>
            <a:r>
              <a:rPr sz="2400" dirty="0"/>
              <a:t>foto’s </a:t>
            </a:r>
            <a:r>
              <a:rPr sz="2400" spc="-5" dirty="0"/>
              <a:t>van verkeerde</a:t>
            </a:r>
            <a:r>
              <a:rPr sz="2400" spc="-40" dirty="0"/>
              <a:t> </a:t>
            </a:r>
            <a:r>
              <a:rPr sz="2400" spc="-5" dirty="0"/>
              <a:t>toepassingen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975218" y="857250"/>
            <a:ext cx="304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99"/>
                </a:solidFill>
                <a:latin typeface="Arial"/>
                <a:cs typeface="Arial"/>
              </a:rPr>
              <a:t>(1)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483" y="1601724"/>
            <a:ext cx="3063240" cy="2296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9911" y="4149852"/>
            <a:ext cx="3067812" cy="2301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16779" y="1589532"/>
            <a:ext cx="3515868" cy="4689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8744" y="414909"/>
            <a:ext cx="68916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074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Aan </a:t>
            </a:r>
            <a:r>
              <a:rPr sz="2400" dirty="0"/>
              <a:t>‘t</a:t>
            </a:r>
            <a:r>
              <a:rPr sz="2400" spc="-10" dirty="0"/>
              <a:t> </a:t>
            </a:r>
            <a:r>
              <a:rPr sz="2400" dirty="0"/>
              <a:t>lijntje?</a:t>
            </a:r>
            <a:endParaRPr sz="2400"/>
          </a:p>
          <a:p>
            <a:pPr marL="12700">
              <a:lnSpc>
                <a:spcPct val="100000"/>
              </a:lnSpc>
              <a:tabLst>
                <a:tab pos="6598920" algn="l"/>
              </a:tabLst>
            </a:pPr>
            <a:r>
              <a:rPr sz="2400" dirty="0"/>
              <a:t>En</a:t>
            </a:r>
            <a:r>
              <a:rPr sz="2400" spc="-10" dirty="0"/>
              <a:t>k</a:t>
            </a:r>
            <a:r>
              <a:rPr sz="2400" spc="-5" dirty="0"/>
              <a:t>el</a:t>
            </a:r>
            <a:r>
              <a:rPr sz="2400" dirty="0"/>
              <a:t>e</a:t>
            </a:r>
            <a:r>
              <a:rPr sz="2400" spc="-5" dirty="0"/>
              <a:t> </a:t>
            </a:r>
            <a:r>
              <a:rPr sz="2400" spc="5" dirty="0"/>
              <a:t>f</a:t>
            </a:r>
            <a:r>
              <a:rPr sz="2400" dirty="0"/>
              <a:t>oto’s</a:t>
            </a:r>
            <a:r>
              <a:rPr sz="2400" spc="-20" dirty="0"/>
              <a:t> </a:t>
            </a:r>
            <a:r>
              <a:rPr sz="2400" spc="-5" dirty="0"/>
              <a:t>va</a:t>
            </a:r>
            <a:r>
              <a:rPr sz="2400" dirty="0"/>
              <a:t>n</a:t>
            </a:r>
            <a:r>
              <a:rPr sz="2400" spc="-10" dirty="0"/>
              <a:t> </a:t>
            </a:r>
            <a:r>
              <a:rPr sz="2400" spc="-5" dirty="0"/>
              <a:t>verkeerd</a:t>
            </a:r>
            <a:r>
              <a:rPr sz="2400" dirty="0"/>
              <a:t>e</a:t>
            </a:r>
            <a:r>
              <a:rPr sz="2400" spc="15" dirty="0"/>
              <a:t> </a:t>
            </a:r>
            <a:r>
              <a:rPr sz="2400" dirty="0"/>
              <a:t>toepas</a:t>
            </a:r>
            <a:r>
              <a:rPr sz="2400" spc="-10" dirty="0"/>
              <a:t>s</a:t>
            </a:r>
            <a:r>
              <a:rPr sz="2400" dirty="0"/>
              <a:t>ingen	</a:t>
            </a:r>
            <a:r>
              <a:rPr sz="1800" spc="-5" dirty="0"/>
              <a:t>(2)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24484" cy="68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683" y="1459991"/>
            <a:ext cx="3166872" cy="2377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42078" y="1485391"/>
            <a:ext cx="3229355" cy="2420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3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1165</Words>
  <Application>Microsoft Office PowerPoint</Application>
  <PresentationFormat>Aangepast</PresentationFormat>
  <Paragraphs>200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TOOLBOX</vt:lpstr>
      <vt:lpstr>Na deze toolbox</vt:lpstr>
      <vt:lpstr>Arbowet</vt:lpstr>
      <vt:lpstr>Brancheafspraken aangelijnd werken  conform Arbocatalogus Platte daken</vt:lpstr>
      <vt:lpstr>Individuele valbeveiliging</vt:lpstr>
      <vt:lpstr>KORTOM</vt:lpstr>
      <vt:lpstr>Daksituaties met of zonder voorziening voor  plaatsen hekwerken</vt:lpstr>
      <vt:lpstr>Aan ‘t lijntje? Enkele foto’s van verkeerde toepassingen</vt:lpstr>
      <vt:lpstr>Aan ‘t lijntje? Enkele foto’s van verkeerde toepassingen (2)</vt:lpstr>
      <vt:lpstr>Opstellen project RI&amp;E</vt:lpstr>
      <vt:lpstr>Uitvoeren maatregelen /  plan van aanpak</vt:lpstr>
      <vt:lpstr>Methoden van aangelijnd werken</vt:lpstr>
      <vt:lpstr>Gebiedsbegrenzing op platte daken</vt:lpstr>
      <vt:lpstr>Vallen over de dakrand is bij  platte daken niet nodig</vt:lpstr>
      <vt:lpstr>Vallen over de dakrand is bij  platte daken niet nodig</vt:lpstr>
      <vt:lpstr>Vallen over de dakrand is bij  platte daken niet nodig</vt:lpstr>
      <vt:lpstr>Gebiedsbegrenzing</vt:lpstr>
      <vt:lpstr>PowerPoint-presentatie</vt:lpstr>
      <vt:lpstr>Harnasgordel</vt:lpstr>
      <vt:lpstr>Harnasgordel</vt:lpstr>
      <vt:lpstr>Instructie: duidelijk en beknopt!</vt:lpstr>
      <vt:lpstr>Keuring en herkenning</vt:lpstr>
      <vt:lpstr>Keuring</vt:lpstr>
      <vt:lpstr>Harnasgordel</vt:lpstr>
      <vt:lpstr>Harnasgordel</vt:lpstr>
      <vt:lpstr>Niet hieraan!</vt:lpstr>
      <vt:lpstr>PowerPoint-presentatie</vt:lpstr>
      <vt:lpstr>Permanent ankerpunt, bevestigd op dak</vt:lpstr>
      <vt:lpstr>PowerPoint-presentatie</vt:lpstr>
      <vt:lpstr>PowerPoint-presentatie</vt:lpstr>
      <vt:lpstr>Ankerpunten / borgingspunten</vt:lpstr>
      <vt:lpstr>Gebiedsbegrenzing: nieuwe opties</vt:lpstr>
      <vt:lpstr>Verzeker u van een goede daktoegang  volg de instructies</vt:lpstr>
      <vt:lpstr>Helaas, maar waar:</vt:lpstr>
      <vt:lpstr>BHV BedrijfsHulpVerlening</vt:lpstr>
      <vt:lpstr>Toolbox  Aangelijnd werken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</dc:title>
  <cp:lastModifiedBy>Eric Soer</cp:lastModifiedBy>
  <cp:revision>1</cp:revision>
  <dcterms:created xsi:type="dcterms:W3CDTF">2018-06-12T17:53:37Z</dcterms:created>
  <dcterms:modified xsi:type="dcterms:W3CDTF">2018-06-12T17:56:57Z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2014-07-09T00:00:00Z</vt:filetime>
  </property>
  <property fmtid="{D5CDD505-2E9C-101B-9397-08002B2CF9AE}" pid="3" name="Creator">
    <vt:lpwstr>PDFMerge! (http://www.pdfmerge.com)</vt:lpwstr>
  </property>
  <property fmtid="{D5CDD505-2E9C-101B-9397-08002B2CF9AE}" pid="4" name="LastSaved">
    <vt:filetime>2018-06-12T00:00:00Z</vt:filetime>
  </property>
</Properties>
</file>