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71" r:id="rId4"/>
    <p:sldId id="269" r:id="rId5"/>
    <p:sldId id="272" r:id="rId6"/>
    <p:sldId id="273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A9DC15D-F382-44D9-9645-B9ABBDD4431D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8200A4F-9943-425B-B520-8B0CC112C720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6_TXdRtq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cap="none" dirty="0" smtClean="0"/>
              <a:t>1.4 Huisvesting voor pluimvee</a:t>
            </a:r>
            <a:endParaRPr lang="nl-NL" sz="48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/>
              <a:t>Onder </a:t>
            </a:r>
            <a:r>
              <a:rPr lang="nl-NL" sz="2800" u="sng" dirty="0">
                <a:solidFill>
                  <a:srgbClr val="7030A0"/>
                </a:solidFill>
              </a:rPr>
              <a:t>pluimvee</a:t>
            </a:r>
            <a:r>
              <a:rPr lang="nl-NL" sz="2800" dirty="0">
                <a:solidFill>
                  <a:srgbClr val="7030A0"/>
                </a:solidFill>
              </a:rPr>
              <a:t> </a:t>
            </a:r>
            <a:r>
              <a:rPr lang="nl-NL" sz="2800" dirty="0"/>
              <a:t>vallen alle soorten gevogelte: </a:t>
            </a:r>
            <a:endParaRPr lang="nl-NL" sz="2800" dirty="0" smtClean="0"/>
          </a:p>
          <a:p>
            <a:pPr lvl="1"/>
            <a:r>
              <a:rPr lang="nl-NL" sz="2800" dirty="0" smtClean="0">
                <a:solidFill>
                  <a:srgbClr val="7030A0"/>
                </a:solidFill>
              </a:rPr>
              <a:t>kippen</a:t>
            </a:r>
            <a:r>
              <a:rPr lang="nl-NL" sz="2800" dirty="0">
                <a:solidFill>
                  <a:srgbClr val="7030A0"/>
                </a:solidFill>
              </a:rPr>
              <a:t>, kalkoenen, ganzen, eenden, parelhoenders </a:t>
            </a:r>
            <a:r>
              <a:rPr lang="nl-NL" sz="2800" dirty="0"/>
              <a:t>enz.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7992"/>
            <a:ext cx="3129609" cy="19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nl-NL" sz="4800" cap="none" dirty="0" smtClean="0">
                <a:solidFill>
                  <a:srgbClr val="00B0F0"/>
                </a:solidFill>
              </a:rPr>
              <a:t>Vrije uitloopstal</a:t>
            </a:r>
            <a:endParaRPr lang="nl-NL" sz="4800" cap="non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374232"/>
          </a:xfrm>
        </p:spPr>
        <p:txBody>
          <a:bodyPr/>
          <a:lstStyle/>
          <a:p>
            <a:r>
              <a:rPr lang="nl-NL" sz="2800" dirty="0" smtClean="0"/>
              <a:t>Lijkt op een scharrelstal.</a:t>
            </a:r>
          </a:p>
          <a:p>
            <a:r>
              <a:rPr lang="nl-NL" sz="2800" dirty="0" smtClean="0"/>
              <a:t>Bij </a:t>
            </a:r>
            <a:r>
              <a:rPr lang="nl-NL" sz="2800" dirty="0"/>
              <a:t>deze stal mogen kippen </a:t>
            </a:r>
            <a:r>
              <a:rPr lang="nl-NL" sz="2800" u="sng" dirty="0" smtClean="0">
                <a:solidFill>
                  <a:srgbClr val="00B0F0"/>
                </a:solidFill>
              </a:rPr>
              <a:t>wel</a:t>
            </a:r>
            <a:r>
              <a:rPr lang="nl-NL" sz="2800" dirty="0" smtClean="0"/>
              <a:t> naar </a:t>
            </a:r>
            <a:r>
              <a:rPr lang="nl-NL" sz="2800" dirty="0"/>
              <a:t>buiten.</a:t>
            </a:r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nl-NL" sz="4800" cap="none" dirty="0" smtClean="0">
                <a:solidFill>
                  <a:srgbClr val="FF00FF"/>
                </a:solidFill>
              </a:rPr>
              <a:t>Fokbedrijf</a:t>
            </a:r>
            <a:endParaRPr lang="nl-NL" sz="4800" cap="none" dirty="0">
              <a:solidFill>
                <a:srgbClr val="FF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374232"/>
          </a:xfrm>
        </p:spPr>
        <p:txBody>
          <a:bodyPr/>
          <a:lstStyle/>
          <a:p>
            <a:r>
              <a:rPr lang="nl-NL" sz="2800" dirty="0"/>
              <a:t>Een fokbedrijf produceert </a:t>
            </a:r>
            <a:r>
              <a:rPr lang="nl-NL" sz="2800" dirty="0">
                <a:solidFill>
                  <a:srgbClr val="FF00FF"/>
                </a:solidFill>
              </a:rPr>
              <a:t>bevruchte eieren</a:t>
            </a:r>
            <a:r>
              <a:rPr lang="nl-NL" sz="2800" dirty="0"/>
              <a:t>. Dat betekent dat er per 10 hennen 1 haan loopt om de kippen te </a:t>
            </a:r>
            <a:r>
              <a:rPr lang="nl-NL" sz="2800" u="sng" dirty="0"/>
              <a:t>treden</a:t>
            </a:r>
            <a:r>
              <a:rPr lang="nl-NL" sz="2800" dirty="0"/>
              <a:t> (dekken). </a:t>
            </a:r>
          </a:p>
          <a:p>
            <a:r>
              <a:rPr lang="nl-NL" sz="2800" dirty="0"/>
              <a:t>Deze bedrijven zijn er voor zowel de legkippen als voor de vleeskippen.</a:t>
            </a:r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888432" cy="25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4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nl-NL" sz="4800" cap="none" dirty="0" smtClean="0">
                <a:solidFill>
                  <a:srgbClr val="FFFF00"/>
                </a:solidFill>
              </a:rPr>
              <a:t>Broederij</a:t>
            </a:r>
            <a:endParaRPr lang="nl-NL" sz="4800" cap="none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/>
          <a:lstStyle/>
          <a:p>
            <a:r>
              <a:rPr lang="nl-NL" sz="2800" dirty="0"/>
              <a:t>Op een broederij worden de eieren in </a:t>
            </a:r>
            <a:r>
              <a:rPr lang="nl-NL" sz="2800" dirty="0">
                <a:solidFill>
                  <a:srgbClr val="FFFF00"/>
                </a:solidFill>
              </a:rPr>
              <a:t>21 dagen </a:t>
            </a:r>
            <a:r>
              <a:rPr lang="nl-NL" sz="2800" dirty="0"/>
              <a:t>uitgebroed. </a:t>
            </a:r>
            <a:endParaRPr lang="nl-NL" sz="2800" dirty="0" smtClean="0"/>
          </a:p>
          <a:p>
            <a:r>
              <a:rPr lang="nl-NL" sz="2800" dirty="0" smtClean="0"/>
              <a:t>Ze </a:t>
            </a:r>
            <a:r>
              <a:rPr lang="nl-NL" sz="2800" dirty="0"/>
              <a:t>gaan met duizenden tegelijk in speciale broedkasten. Als de eieren uit komen gaan ze gelijk naar het opfokbedrijf. Eerst worden ze gesekst.</a:t>
            </a:r>
          </a:p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248472" cy="284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nl-NL" dirty="0" smtClean="0"/>
              <a:t>Filmpje</a:t>
            </a:r>
            <a:endParaRPr lang="nl-NL" dirty="0"/>
          </a:p>
        </p:txBody>
      </p:sp>
      <p:pic>
        <p:nvPicPr>
          <p:cNvPr id="4" name="mk6_TXdRtqU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1268760"/>
            <a:ext cx="8832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cap="none" dirty="0" smtClean="0">
                <a:solidFill>
                  <a:srgbClr val="0070C0"/>
                </a:solidFill>
              </a:rPr>
              <a:t>Opfokstal</a:t>
            </a:r>
            <a:endParaRPr lang="nl-NL" sz="4800" cap="none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In een opfokstal worden de hennen opgefokt tot </a:t>
            </a:r>
            <a:r>
              <a:rPr lang="nl-NL" sz="2800" dirty="0">
                <a:solidFill>
                  <a:srgbClr val="0070C0"/>
                </a:solidFill>
              </a:rPr>
              <a:t>18 weken</a:t>
            </a:r>
            <a:r>
              <a:rPr lang="nl-NL" sz="2800" dirty="0"/>
              <a:t>. Dan gaan ze naar het legbedrijf om </a:t>
            </a:r>
            <a:r>
              <a:rPr lang="nl-NL" sz="2800" dirty="0">
                <a:solidFill>
                  <a:srgbClr val="0070C0"/>
                </a:solidFill>
              </a:rPr>
              <a:t>eieren te produceren</a:t>
            </a:r>
            <a:r>
              <a:rPr lang="nl-NL" sz="2800" dirty="0"/>
              <a:t>.</a:t>
            </a:r>
          </a:p>
          <a:p>
            <a:r>
              <a:rPr lang="nl-NL" sz="2800" dirty="0" smtClean="0"/>
              <a:t>Na </a:t>
            </a:r>
            <a:r>
              <a:rPr lang="nl-NL" sz="2800" dirty="0"/>
              <a:t>ongeveer </a:t>
            </a:r>
            <a:r>
              <a:rPr lang="nl-NL" sz="2800" dirty="0">
                <a:solidFill>
                  <a:srgbClr val="0070C0"/>
                </a:solidFill>
              </a:rPr>
              <a:t>15 maanden</a:t>
            </a:r>
            <a:r>
              <a:rPr lang="nl-NL" sz="2800" dirty="0"/>
              <a:t> stoppen de kippen met leggen en gaan ze naar de slachterij (als soepkip)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0021"/>
            <a:ext cx="3156769" cy="238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5891"/>
            <a:ext cx="3816424" cy="21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r>
              <a:rPr lang="nl-NL" sz="2800" dirty="0"/>
              <a:t>Je maakt onderscheidt in;</a:t>
            </a:r>
          </a:p>
          <a:p>
            <a:pPr lvl="1"/>
            <a:r>
              <a:rPr lang="nl-NL" sz="2800" dirty="0"/>
              <a:t>Legkippen (noem je ook wel leghen)</a:t>
            </a:r>
          </a:p>
          <a:p>
            <a:pPr lvl="1"/>
            <a:r>
              <a:rPr lang="nl-NL" sz="2800" dirty="0"/>
              <a:t>Vleeskuikens (noem je ook wel slachtkuiken)</a:t>
            </a:r>
          </a:p>
          <a:p>
            <a:pPr lvl="1"/>
            <a:r>
              <a:rPr lang="nl-NL" sz="2800" dirty="0"/>
              <a:t>Ouderdieren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60093"/>
            <a:ext cx="1512168" cy="239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60093"/>
            <a:ext cx="1579539" cy="21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/>
          <a:lstStyle/>
          <a:p>
            <a:r>
              <a:rPr lang="nl-NL" sz="2800" dirty="0"/>
              <a:t>Een vleeskuiken wordt geboren in de </a:t>
            </a:r>
            <a:r>
              <a:rPr lang="nl-NL" sz="2800" dirty="0">
                <a:solidFill>
                  <a:srgbClr val="00B050"/>
                </a:solidFill>
              </a:rPr>
              <a:t>broederij</a:t>
            </a:r>
            <a:r>
              <a:rPr lang="nl-NL" sz="2800" dirty="0"/>
              <a:t>. </a:t>
            </a:r>
            <a:endParaRPr lang="nl-NL" sz="2800" dirty="0" smtClean="0"/>
          </a:p>
          <a:p>
            <a:pPr lvl="1"/>
            <a:r>
              <a:rPr lang="nl-NL" sz="2800" dirty="0" smtClean="0"/>
              <a:t>Na </a:t>
            </a:r>
            <a:r>
              <a:rPr lang="nl-NL" sz="2800" dirty="0"/>
              <a:t>1 dag gaat het kuiken (50 gram) naar de mesterij. </a:t>
            </a:r>
            <a:endParaRPr lang="nl-NL" sz="2800" dirty="0" smtClean="0"/>
          </a:p>
          <a:p>
            <a:pPr lvl="1"/>
            <a:r>
              <a:rPr lang="nl-NL" sz="2800" dirty="0" smtClean="0"/>
              <a:t>Na </a:t>
            </a:r>
            <a:r>
              <a:rPr lang="nl-NL" sz="2800" dirty="0"/>
              <a:t>ongeveer 6 weken kunnen ze naar de slachterij (2 kg)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r="19853"/>
          <a:stretch/>
        </p:blipFill>
        <p:spPr bwMode="auto">
          <a:xfrm>
            <a:off x="899592" y="3617808"/>
            <a:ext cx="2290908" cy="19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 b="13636"/>
          <a:stretch/>
        </p:blipFill>
        <p:spPr bwMode="auto">
          <a:xfrm>
            <a:off x="5551690" y="3266546"/>
            <a:ext cx="2880320" cy="23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/>
          <a:lstStyle/>
          <a:p>
            <a:r>
              <a:rPr lang="nl-NL" sz="2800" dirty="0"/>
              <a:t>Naast dat kippen voor de eieren en het vlees gehouden worden, houden mensen ze ook als </a:t>
            </a:r>
            <a:r>
              <a:rPr lang="nl-NL" sz="2800" dirty="0">
                <a:solidFill>
                  <a:srgbClr val="7030A0"/>
                </a:solidFill>
              </a:rPr>
              <a:t>hobby</a:t>
            </a:r>
            <a:r>
              <a:rPr lang="nl-NL" sz="2800" dirty="0"/>
              <a:t>. </a:t>
            </a:r>
            <a:endParaRPr lang="nl-NL" sz="2800" dirty="0" smtClean="0"/>
          </a:p>
          <a:p>
            <a:pPr lvl="1"/>
            <a:r>
              <a:rPr lang="nl-NL" sz="2800" dirty="0" smtClean="0"/>
              <a:t>Voor </a:t>
            </a:r>
            <a:r>
              <a:rPr lang="nl-NL" sz="2800" dirty="0"/>
              <a:t>hun </a:t>
            </a:r>
            <a:r>
              <a:rPr lang="nl-NL" sz="2800" dirty="0">
                <a:solidFill>
                  <a:srgbClr val="7030A0"/>
                </a:solidFill>
              </a:rPr>
              <a:t>vorm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7030A0"/>
                </a:solidFill>
              </a:rPr>
              <a:t>kleur</a:t>
            </a:r>
            <a:r>
              <a:rPr lang="nl-NL" sz="2800" dirty="0"/>
              <a:t>. Sommigen gaan ermee naar tentoonstellingen.</a:t>
            </a:r>
          </a:p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76" y="3212976"/>
            <a:ext cx="28179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r="17277"/>
          <a:stretch/>
        </p:blipFill>
        <p:spPr bwMode="auto">
          <a:xfrm>
            <a:off x="5148064" y="3138065"/>
            <a:ext cx="2535382" cy="259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nl-NL" sz="4800" cap="none" dirty="0" smtClean="0"/>
              <a:t>Verschillende pluimveebedrijven</a:t>
            </a:r>
            <a:endParaRPr lang="nl-NL" sz="48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/>
          </a:bodyPr>
          <a:lstStyle/>
          <a:p>
            <a:r>
              <a:rPr lang="nl-NL" sz="4000" i="1" u="sng" dirty="0">
                <a:solidFill>
                  <a:srgbClr val="FF0000"/>
                </a:solidFill>
              </a:rPr>
              <a:t>Legbatterij </a:t>
            </a:r>
            <a:endParaRPr lang="nl-NL" sz="4000" i="1" dirty="0">
              <a:solidFill>
                <a:srgbClr val="FF0000"/>
              </a:solidFill>
            </a:endParaRPr>
          </a:p>
          <a:p>
            <a:pPr lvl="1"/>
            <a:r>
              <a:rPr lang="nl-NL" sz="2800" dirty="0" smtClean="0"/>
              <a:t>Dit is een stal met </a:t>
            </a:r>
            <a:r>
              <a:rPr lang="nl-NL" sz="2800" dirty="0"/>
              <a:t>grote afdelingen met hokjes boven en onder elkaar. Een soort kippenflat. </a:t>
            </a:r>
            <a:endParaRPr lang="nl-NL" sz="2800" dirty="0" smtClean="0"/>
          </a:p>
          <a:p>
            <a:pPr lvl="1"/>
            <a:endParaRPr lang="nl-NL" sz="2800" dirty="0"/>
          </a:p>
          <a:p>
            <a:pPr lvl="1"/>
            <a:endParaRPr lang="nl-NL" sz="2800" dirty="0" smtClean="0"/>
          </a:p>
          <a:p>
            <a:pPr lvl="1"/>
            <a:endParaRPr lang="nl-NL" sz="2800" dirty="0" smtClean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51845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nl-NL" sz="4800" cap="none" dirty="0" smtClean="0">
                <a:solidFill>
                  <a:srgbClr val="FF0000"/>
                </a:solidFill>
              </a:rPr>
              <a:t>Legbatterij</a:t>
            </a:r>
            <a:endParaRPr lang="nl-NL" sz="4800" cap="non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374232"/>
          </a:xfrm>
        </p:spPr>
        <p:txBody>
          <a:bodyPr/>
          <a:lstStyle/>
          <a:p>
            <a:pPr lvl="1"/>
            <a:r>
              <a:rPr lang="nl-NL" sz="2800" dirty="0"/>
              <a:t>De mest wordt afgevoerd via een </a:t>
            </a:r>
            <a:r>
              <a:rPr lang="nl-NL" sz="2800" dirty="0">
                <a:solidFill>
                  <a:srgbClr val="FF0000"/>
                </a:solidFill>
              </a:rPr>
              <a:t>transportband</a:t>
            </a:r>
            <a:r>
              <a:rPr lang="nl-NL" sz="2800" dirty="0"/>
              <a:t> en het voer komt langs via een </a:t>
            </a:r>
            <a:r>
              <a:rPr lang="nl-NL" sz="2800" dirty="0" err="1">
                <a:solidFill>
                  <a:srgbClr val="FF0000"/>
                </a:solidFill>
              </a:rPr>
              <a:t>voerband</a:t>
            </a:r>
            <a:r>
              <a:rPr lang="nl-NL" sz="2800" dirty="0"/>
              <a:t>. </a:t>
            </a:r>
          </a:p>
          <a:p>
            <a:pPr lvl="1"/>
            <a:r>
              <a:rPr lang="nl-NL" sz="2800" dirty="0"/>
              <a:t>Dit type huisvesting is sinds 2012 </a:t>
            </a:r>
            <a:r>
              <a:rPr lang="nl-NL" sz="2800" dirty="0">
                <a:solidFill>
                  <a:srgbClr val="FF0000"/>
                </a:solidFill>
              </a:rPr>
              <a:t>verboden</a:t>
            </a:r>
            <a:r>
              <a:rPr lang="nl-NL" sz="2800" dirty="0"/>
              <a:t>.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968552" cy="31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r>
              <a:rPr lang="nl-NL" sz="4800" cap="none" dirty="0" smtClean="0">
                <a:solidFill>
                  <a:srgbClr val="FFC000"/>
                </a:solidFill>
              </a:rPr>
              <a:t>Scharrelstal</a:t>
            </a:r>
            <a:endParaRPr lang="nl-NL" sz="4800" cap="none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374232"/>
          </a:xfrm>
        </p:spPr>
        <p:txBody>
          <a:bodyPr>
            <a:normAutofit/>
          </a:bodyPr>
          <a:lstStyle/>
          <a:p>
            <a:r>
              <a:rPr lang="nl-NL" sz="2800" dirty="0"/>
              <a:t>In een scharrelstal kunnen kippen </a:t>
            </a:r>
            <a:r>
              <a:rPr lang="nl-NL" sz="2800" dirty="0">
                <a:solidFill>
                  <a:srgbClr val="FFC000"/>
                </a:solidFill>
              </a:rPr>
              <a:t>los rondlopen</a:t>
            </a:r>
            <a:r>
              <a:rPr lang="nl-NL" sz="2800" dirty="0" smtClean="0"/>
              <a:t>.</a:t>
            </a:r>
          </a:p>
          <a:p>
            <a:pPr lvl="1"/>
            <a:r>
              <a:rPr lang="nl-NL" sz="2800" dirty="0" smtClean="0"/>
              <a:t>⅓ deel </a:t>
            </a:r>
            <a:r>
              <a:rPr lang="nl-NL" sz="2800" dirty="0"/>
              <a:t>van de bodem moet uit strooisel bestaan. Voor de rest zijn het roosters of gaas. Hierop loopt ook een </a:t>
            </a:r>
            <a:r>
              <a:rPr lang="nl-NL" sz="2800" dirty="0" err="1"/>
              <a:t>voerband</a:t>
            </a:r>
            <a:r>
              <a:rPr lang="nl-NL" sz="28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485878" cy="29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166320"/>
          </a:xfrm>
        </p:spPr>
        <p:txBody>
          <a:bodyPr>
            <a:normAutofit/>
          </a:bodyPr>
          <a:lstStyle/>
          <a:p>
            <a:r>
              <a:rPr lang="nl-NL" sz="2800" dirty="0"/>
              <a:t>De kippen moeten zo min mogelijk met hun mest in aanraking komen i.v.m. bacteriën. </a:t>
            </a:r>
            <a:endParaRPr lang="nl-NL" sz="2800" dirty="0" smtClean="0"/>
          </a:p>
          <a:p>
            <a:r>
              <a:rPr lang="nl-NL" sz="2800" dirty="0" smtClean="0"/>
              <a:t>Langs </a:t>
            </a:r>
            <a:r>
              <a:rPr lang="nl-NL" sz="2800" dirty="0"/>
              <a:t>de wanden staan de legnesten. De kippen kunnen </a:t>
            </a:r>
            <a:r>
              <a:rPr lang="nl-NL" sz="2800" u="sng" dirty="0"/>
              <a:t>niet</a:t>
            </a:r>
            <a:r>
              <a:rPr lang="nl-NL" sz="2800" dirty="0"/>
              <a:t> naar buiten.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4709"/>
            <a:ext cx="550052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cap="none" dirty="0" smtClean="0">
                <a:solidFill>
                  <a:srgbClr val="92D050"/>
                </a:solidFill>
              </a:rPr>
              <a:t>Volièrestal</a:t>
            </a:r>
            <a:endParaRPr lang="nl-NL" sz="4800" cap="non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/>
              <a:t>In een volièrestal leeft een kip op verschillende hoogten. Ze kan van de ene hoogte naar de andere hoogte fladderen.</a:t>
            </a:r>
          </a:p>
          <a:p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1"/>
            <a:ext cx="5268366" cy="35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449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199</TotalTime>
  <Words>378</Words>
  <Application>Microsoft Office PowerPoint</Application>
  <PresentationFormat>Diavoorstelling (4:3)</PresentationFormat>
  <Paragraphs>40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Horizon</vt:lpstr>
      <vt:lpstr>1.4 Huisvesting voor pluimvee</vt:lpstr>
      <vt:lpstr>PowerPoint-presentatie</vt:lpstr>
      <vt:lpstr>PowerPoint-presentatie</vt:lpstr>
      <vt:lpstr>PowerPoint-presentatie</vt:lpstr>
      <vt:lpstr>Verschillende pluimveebedrijven</vt:lpstr>
      <vt:lpstr>Legbatterij</vt:lpstr>
      <vt:lpstr>Scharrelstal</vt:lpstr>
      <vt:lpstr>PowerPoint-presentatie</vt:lpstr>
      <vt:lpstr>Volièrestal</vt:lpstr>
      <vt:lpstr>Vrije uitloopstal</vt:lpstr>
      <vt:lpstr>Fokbedrijf</vt:lpstr>
      <vt:lpstr>Broederij</vt:lpstr>
      <vt:lpstr>Filmpje</vt:lpstr>
      <vt:lpstr>Opfokstal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Samenvatting hoofdstuk 1 1.3 en</dc:title>
  <dc:creator>CE Steggink</dc:creator>
  <cp:lastModifiedBy>Nikki Pots</cp:lastModifiedBy>
  <cp:revision>23</cp:revision>
  <dcterms:created xsi:type="dcterms:W3CDTF">2015-08-28T13:02:08Z</dcterms:created>
  <dcterms:modified xsi:type="dcterms:W3CDTF">2018-06-07T10:55:57Z</dcterms:modified>
</cp:coreProperties>
</file>