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2" r:id="rId7"/>
    <p:sldId id="261" r:id="rId8"/>
    <p:sldId id="265" r:id="rId9"/>
    <p:sldId id="266" r:id="rId10"/>
    <p:sldId id="267" r:id="rId11"/>
    <p:sldId id="263" r:id="rId12"/>
    <p:sldId id="264"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497"/>
    <p:restoredTop sz="93095"/>
  </p:normalViewPr>
  <p:slideViewPr>
    <p:cSldViewPr snapToGrid="0" snapToObjects="1">
      <p:cViewPr varScale="1">
        <p:scale>
          <a:sx n="45" d="100"/>
          <a:sy n="45" d="100"/>
        </p:scale>
        <p:origin x="216"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nl-NL"/>
              <a:t>Klik om de stijl te bewerken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603CBB21-4170-E847-A074-CEE67F8DE05C}" type="datetimeFigureOut">
              <a:rPr lang="nl-NL" smtClean="0"/>
              <a:t>13-06-18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75455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03CBB21-4170-E847-A074-CEE67F8DE05C}" type="datetimeFigureOut">
              <a:rPr lang="nl-NL" smtClean="0"/>
              <a:t>13-06-18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424228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03CBB21-4170-E847-A074-CEE67F8DE05C}" type="datetimeFigureOut">
              <a:rPr lang="nl-NL" smtClean="0"/>
              <a:t>13-06-18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1976929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03CBB21-4170-E847-A074-CEE67F8DE05C}" type="datetimeFigureOut">
              <a:rPr lang="nl-NL" smtClean="0"/>
              <a:t>13-06-18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358221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nl-NL"/>
              <a:t>Klik om de stijl te bewerken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603CBB21-4170-E847-A074-CEE67F8DE05C}" type="datetimeFigureOut">
              <a:rPr lang="nl-NL" smtClean="0"/>
              <a:t>13-06-18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380236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Date Placeholder 7"/>
          <p:cNvSpPr>
            <a:spLocks noGrp="1"/>
          </p:cNvSpPr>
          <p:nvPr>
            <p:ph type="dt" sz="half" idx="10"/>
          </p:nvPr>
        </p:nvSpPr>
        <p:spPr/>
        <p:txBody>
          <a:bodyPr/>
          <a:lstStyle/>
          <a:p>
            <a:fld id="{603CBB21-4170-E847-A074-CEE67F8DE05C}" type="datetimeFigureOut">
              <a:rPr lang="nl-NL" smtClean="0"/>
              <a:t>13-06-18</a:t>
            </a:fld>
            <a:endParaRPr lang="nl-NL"/>
          </a:p>
        </p:txBody>
      </p:sp>
      <p:sp>
        <p:nvSpPr>
          <p:cNvPr id="9" name="Footer Placeholder 8"/>
          <p:cNvSpPr>
            <a:spLocks noGrp="1"/>
          </p:cNvSpPr>
          <p:nvPr>
            <p:ph type="ftr" sz="quarter" idx="11"/>
          </p:nvPr>
        </p:nvSpPr>
        <p:spPr/>
        <p:txBody>
          <a:bodyPr/>
          <a:lstStyle/>
          <a:p>
            <a:endParaRPr lang="nl-NL"/>
          </a:p>
        </p:txBody>
      </p:sp>
      <p:sp>
        <p:nvSpPr>
          <p:cNvPr id="10" name="Slide Number Placeholder 9"/>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190204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 name="Date Placeholder 1"/>
          <p:cNvSpPr>
            <a:spLocks noGrp="1"/>
          </p:cNvSpPr>
          <p:nvPr>
            <p:ph type="dt" sz="half" idx="10"/>
          </p:nvPr>
        </p:nvSpPr>
        <p:spPr/>
        <p:txBody>
          <a:bodyPr/>
          <a:lstStyle/>
          <a:p>
            <a:fld id="{603CBB21-4170-E847-A074-CEE67F8DE05C}" type="datetimeFigureOut">
              <a:rPr lang="nl-NL" smtClean="0"/>
              <a:t>13-06-18</a:t>
            </a:fld>
            <a:endParaRPr lang="nl-NL"/>
          </a:p>
        </p:txBody>
      </p:sp>
      <p:sp>
        <p:nvSpPr>
          <p:cNvPr id="11" name="Footer Placeholder 10"/>
          <p:cNvSpPr>
            <a:spLocks noGrp="1"/>
          </p:cNvSpPr>
          <p:nvPr>
            <p:ph type="ftr" sz="quarter" idx="11"/>
          </p:nvPr>
        </p:nvSpPr>
        <p:spPr/>
        <p:txBody>
          <a:bodyPr/>
          <a:lstStyle/>
          <a:p>
            <a:endParaRPr lang="nl-NL"/>
          </a:p>
        </p:txBody>
      </p:sp>
      <p:sp>
        <p:nvSpPr>
          <p:cNvPr id="12" name="Slide Number Placeholder 11"/>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326277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de stijl te bewerken</a:t>
            </a:r>
            <a:endParaRPr lang="en-US" dirty="0"/>
          </a:p>
        </p:txBody>
      </p:sp>
      <p:sp>
        <p:nvSpPr>
          <p:cNvPr id="2" name="Date Placeholder 1"/>
          <p:cNvSpPr>
            <a:spLocks noGrp="1"/>
          </p:cNvSpPr>
          <p:nvPr>
            <p:ph type="dt" sz="half" idx="10"/>
          </p:nvPr>
        </p:nvSpPr>
        <p:spPr/>
        <p:txBody>
          <a:bodyPr/>
          <a:lstStyle/>
          <a:p>
            <a:fld id="{603CBB21-4170-E847-A074-CEE67F8DE05C}" type="datetimeFigureOut">
              <a:rPr lang="nl-NL" smtClean="0"/>
              <a:t>13-06-18</a:t>
            </a:fld>
            <a:endParaRPr lang="nl-NL"/>
          </a:p>
        </p:txBody>
      </p:sp>
      <p:sp>
        <p:nvSpPr>
          <p:cNvPr id="7" name="Footer Placeholder 6"/>
          <p:cNvSpPr>
            <a:spLocks noGrp="1"/>
          </p:cNvSpPr>
          <p:nvPr>
            <p:ph type="ftr" sz="quarter" idx="11"/>
          </p:nvPr>
        </p:nvSpPr>
        <p:spPr/>
        <p:txBody>
          <a:bodyPr/>
          <a:lstStyle/>
          <a:p>
            <a:endParaRPr lang="nl-NL"/>
          </a:p>
        </p:txBody>
      </p:sp>
      <p:sp>
        <p:nvSpPr>
          <p:cNvPr id="8" name="Slide Number Placeholder 7"/>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387285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3CBB21-4170-E847-A074-CEE67F8DE05C}" type="datetimeFigureOut">
              <a:rPr lang="nl-NL" smtClean="0"/>
              <a:t>13-06-18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3292823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nl-NL"/>
              <a:t>Klik om de stijl te bewerken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8" name="Date Placeholder 7"/>
          <p:cNvSpPr>
            <a:spLocks noGrp="1"/>
          </p:cNvSpPr>
          <p:nvPr>
            <p:ph type="dt" sz="half" idx="10"/>
          </p:nvPr>
        </p:nvSpPr>
        <p:spPr/>
        <p:txBody>
          <a:bodyPr/>
          <a:lstStyle/>
          <a:p>
            <a:fld id="{603CBB21-4170-E847-A074-CEE67F8DE05C}" type="datetimeFigureOut">
              <a:rPr lang="nl-NL" smtClean="0"/>
              <a:t>13-06-18</a:t>
            </a:fld>
            <a:endParaRPr lang="nl-NL"/>
          </a:p>
        </p:txBody>
      </p:sp>
      <p:sp>
        <p:nvSpPr>
          <p:cNvPr id="9" name="Footer Placeholder 8"/>
          <p:cNvSpPr>
            <a:spLocks noGrp="1"/>
          </p:cNvSpPr>
          <p:nvPr>
            <p:ph type="ftr" sz="quarter" idx="11"/>
          </p:nvPr>
        </p:nvSpPr>
        <p:spPr/>
        <p:txBody>
          <a:bodyPr/>
          <a:lstStyle/>
          <a:p>
            <a:endParaRPr lang="nl-NL"/>
          </a:p>
        </p:txBody>
      </p:sp>
      <p:sp>
        <p:nvSpPr>
          <p:cNvPr id="10" name="Slide Number Placeholder 9"/>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72713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nl-NL"/>
              <a:t>Klik om de stijl te bewerken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8" name="Date Placeholder 7"/>
          <p:cNvSpPr>
            <a:spLocks noGrp="1"/>
          </p:cNvSpPr>
          <p:nvPr>
            <p:ph type="dt" sz="half" idx="10"/>
          </p:nvPr>
        </p:nvSpPr>
        <p:spPr/>
        <p:txBody>
          <a:bodyPr/>
          <a:lstStyle/>
          <a:p>
            <a:fld id="{603CBB21-4170-E847-A074-CEE67F8DE05C}" type="datetimeFigureOut">
              <a:rPr lang="nl-NL" smtClean="0"/>
              <a:t>13-06-18</a:t>
            </a:fld>
            <a:endParaRPr lang="nl-NL"/>
          </a:p>
        </p:txBody>
      </p:sp>
      <p:sp>
        <p:nvSpPr>
          <p:cNvPr id="9" name="Footer Placeholder 8"/>
          <p:cNvSpPr>
            <a:spLocks noGrp="1"/>
          </p:cNvSpPr>
          <p:nvPr>
            <p:ph type="ftr" sz="quarter" idx="11"/>
          </p:nvPr>
        </p:nvSpPr>
        <p:spPr>
          <a:xfrm>
            <a:off x="3499101" y="6356350"/>
            <a:ext cx="5911517" cy="365125"/>
          </a:xfrm>
        </p:spPr>
        <p:txBody>
          <a:bodyPr/>
          <a:lstStyle/>
          <a:p>
            <a:endParaRPr lang="nl-NL"/>
          </a:p>
        </p:txBody>
      </p:sp>
      <p:sp>
        <p:nvSpPr>
          <p:cNvPr id="10" name="Slide Number Placeholder 9"/>
          <p:cNvSpPr>
            <a:spLocks noGrp="1"/>
          </p:cNvSpPr>
          <p:nvPr>
            <p:ph type="sldNum" sz="quarter" idx="12"/>
          </p:nvPr>
        </p:nvSpPr>
        <p:spPr/>
        <p:txBody>
          <a:bodyPr/>
          <a:lstStyle/>
          <a:p>
            <a:fld id="{0E5B7424-1BAB-FD4D-A1AA-FC15F073CFCD}" type="slidenum">
              <a:rPr lang="nl-NL" smtClean="0"/>
              <a:t>‹nr.›</a:t>
            </a:fld>
            <a:endParaRPr lang="nl-NL"/>
          </a:p>
        </p:txBody>
      </p:sp>
    </p:spTree>
    <p:extLst>
      <p:ext uri="{BB962C8B-B14F-4D97-AF65-F5344CB8AC3E}">
        <p14:creationId xmlns:p14="http://schemas.microsoft.com/office/powerpoint/2010/main" val="1981379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603CBB21-4170-E847-A074-CEE67F8DE05C}" type="datetimeFigureOut">
              <a:rPr lang="nl-NL" smtClean="0"/>
              <a:t>13-06-18</a:t>
            </a:fld>
            <a:endParaRPr lang="nl-NL"/>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nl-NL"/>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0E5B7424-1BAB-FD4D-A1AA-FC15F073CFCD}" type="slidenum">
              <a:rPr lang="nl-NL" smtClean="0"/>
              <a:t>‹nr.›</a:t>
            </a:fld>
            <a:endParaRPr lang="nl-NL"/>
          </a:p>
        </p:txBody>
      </p:sp>
    </p:spTree>
    <p:extLst>
      <p:ext uri="{BB962C8B-B14F-4D97-AF65-F5344CB8AC3E}">
        <p14:creationId xmlns:p14="http://schemas.microsoft.com/office/powerpoint/2010/main" val="19042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64E5C9-52C9-4572-AC75-548B9B9C26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CC6500-4DBD-4C34-BC14-2387FB483B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fbeelding 3">
            <a:extLst>
              <a:ext uri="{FF2B5EF4-FFF2-40B4-BE49-F238E27FC236}">
                <a16:creationId xmlns:a16="http://schemas.microsoft.com/office/drawing/2014/main" id="{BEC2FB0D-1AA9-DC49-A8A9-06A273BB85F0}"/>
              </a:ext>
            </a:extLst>
          </p:cNvPr>
          <p:cNvPicPr>
            <a:picLocks noChangeAspect="1"/>
          </p:cNvPicPr>
          <p:nvPr/>
        </p:nvPicPr>
        <p:blipFill>
          <a:blip r:embed="rId2"/>
          <a:stretch>
            <a:fillRect/>
          </a:stretch>
        </p:blipFill>
        <p:spPr>
          <a:xfrm>
            <a:off x="5120640" y="1634129"/>
            <a:ext cx="6367271" cy="3581589"/>
          </a:xfrm>
          <a:prstGeom prst="rect">
            <a:avLst/>
          </a:prstGeom>
        </p:spPr>
      </p:pic>
      <p:sp>
        <p:nvSpPr>
          <p:cNvPr id="13" name="Rectangle 12">
            <a:extLst>
              <a:ext uri="{FF2B5EF4-FFF2-40B4-BE49-F238E27FC236}">
                <a16:creationId xmlns:a16="http://schemas.microsoft.com/office/drawing/2014/main" id="{4E34A3B6-BAD2-4156-BDC6-4736248BFD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62D98A2A-68B6-0343-A707-635AC6BB91C2}"/>
              </a:ext>
            </a:extLst>
          </p:cNvPr>
          <p:cNvSpPr>
            <a:spLocks noGrp="1"/>
          </p:cNvSpPr>
          <p:nvPr>
            <p:ph type="ctrTitle"/>
          </p:nvPr>
        </p:nvSpPr>
        <p:spPr>
          <a:xfrm>
            <a:off x="1069849" y="1298448"/>
            <a:ext cx="3258688" cy="3255264"/>
          </a:xfrm>
        </p:spPr>
        <p:txBody>
          <a:bodyPr>
            <a:normAutofit/>
          </a:bodyPr>
          <a:lstStyle/>
          <a:p>
            <a:r>
              <a:rPr lang="nl-NL" dirty="0"/>
              <a:t>Ethiek</a:t>
            </a:r>
          </a:p>
        </p:txBody>
      </p:sp>
      <p:sp>
        <p:nvSpPr>
          <p:cNvPr id="3" name="Ondertitel 2">
            <a:extLst>
              <a:ext uri="{FF2B5EF4-FFF2-40B4-BE49-F238E27FC236}">
                <a16:creationId xmlns:a16="http://schemas.microsoft.com/office/drawing/2014/main" id="{3A4AA4E8-0934-0042-9385-797DA60485BE}"/>
              </a:ext>
            </a:extLst>
          </p:cNvPr>
          <p:cNvSpPr>
            <a:spLocks noGrp="1"/>
          </p:cNvSpPr>
          <p:nvPr>
            <p:ph type="subTitle" idx="1"/>
          </p:nvPr>
        </p:nvSpPr>
        <p:spPr>
          <a:xfrm>
            <a:off x="1100015" y="4670246"/>
            <a:ext cx="3228521" cy="914400"/>
          </a:xfrm>
        </p:spPr>
        <p:txBody>
          <a:bodyPr>
            <a:normAutofit/>
          </a:bodyPr>
          <a:lstStyle/>
          <a:p>
            <a:endParaRPr lang="nl-NL" dirty="0"/>
          </a:p>
          <a:p>
            <a:r>
              <a:rPr lang="nl-NL" dirty="0"/>
              <a:t>Welke keus maak jij? </a:t>
            </a:r>
          </a:p>
        </p:txBody>
      </p:sp>
    </p:spTree>
    <p:extLst>
      <p:ext uri="{BB962C8B-B14F-4D97-AF65-F5344CB8AC3E}">
        <p14:creationId xmlns:p14="http://schemas.microsoft.com/office/powerpoint/2010/main" val="398056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ACD88-C969-364E-81E2-C01A80F65673}"/>
              </a:ext>
            </a:extLst>
          </p:cNvPr>
          <p:cNvSpPr>
            <a:spLocks noGrp="1"/>
          </p:cNvSpPr>
          <p:nvPr>
            <p:ph type="title"/>
          </p:nvPr>
        </p:nvSpPr>
        <p:spPr/>
        <p:txBody>
          <a:bodyPr/>
          <a:lstStyle/>
          <a:p>
            <a:r>
              <a:rPr lang="nl-NL" dirty="0"/>
              <a:t>a. Normatief</a:t>
            </a:r>
            <a:br>
              <a:rPr lang="nl-NL" dirty="0"/>
            </a:br>
            <a:br>
              <a:rPr lang="nl-NL" dirty="0"/>
            </a:br>
            <a:r>
              <a:rPr lang="nl-NL" dirty="0"/>
              <a:t>b. Analytisch</a:t>
            </a:r>
            <a:br>
              <a:rPr lang="nl-NL" dirty="0"/>
            </a:br>
            <a:br>
              <a:rPr lang="nl-NL" dirty="0"/>
            </a:br>
            <a:r>
              <a:rPr lang="nl-NL" dirty="0"/>
              <a:t>c. Descriptief</a:t>
            </a:r>
          </a:p>
        </p:txBody>
      </p:sp>
      <p:sp>
        <p:nvSpPr>
          <p:cNvPr id="3" name="Tijdelijke aanduiding voor inhoud 2">
            <a:extLst>
              <a:ext uri="{FF2B5EF4-FFF2-40B4-BE49-F238E27FC236}">
                <a16:creationId xmlns:a16="http://schemas.microsoft.com/office/drawing/2014/main" id="{7258598B-5143-6743-8E61-80CDDB94E937}"/>
              </a:ext>
            </a:extLst>
          </p:cNvPr>
          <p:cNvSpPr>
            <a:spLocks noGrp="1"/>
          </p:cNvSpPr>
          <p:nvPr>
            <p:ph idx="1"/>
          </p:nvPr>
        </p:nvSpPr>
        <p:spPr>
          <a:xfrm>
            <a:off x="3869268" y="526177"/>
            <a:ext cx="7315200" cy="4443388"/>
          </a:xfrm>
        </p:spPr>
        <p:txBody>
          <a:bodyPr>
            <a:normAutofit fontScale="92500" lnSpcReduction="10000"/>
          </a:bodyPr>
          <a:lstStyle/>
          <a:p>
            <a:pPr marL="0" lvl="0" indent="0">
              <a:buNone/>
            </a:pPr>
            <a:r>
              <a:rPr lang="nl-NL" sz="2800" dirty="0"/>
              <a:t>Tijdens het Stanfort Prison experiment, werd er onderzoek gedaan naar machtsmisbruik door gevangenbewaarders. Studenten werden willekeurig in twee groepen van opgesplitst: een gevangenengroep en een bewakersgroep. Na korte tijd begonnen de studenten zich naar hun rol te gedragen: gevangenen werden onderdanig en bewakers kwamen in de verleiding om hun macht te misbruiken. Er was sprake van het vervagen van grenzen, algemene waarden en normen. Interessant is de vraag wat deze vervaging bij de groep bewakers veroorzaakte. Hier is dan ook uitgebreid onderzoek naar gedaan. </a:t>
            </a:r>
          </a:p>
        </p:txBody>
      </p:sp>
      <p:pic>
        <p:nvPicPr>
          <p:cNvPr id="4" name="Afbeelding 3">
            <a:extLst>
              <a:ext uri="{FF2B5EF4-FFF2-40B4-BE49-F238E27FC236}">
                <a16:creationId xmlns:a16="http://schemas.microsoft.com/office/drawing/2014/main" id="{0E78D922-C89C-9740-9C2E-C1351D7809A2}"/>
              </a:ext>
            </a:extLst>
          </p:cNvPr>
          <p:cNvPicPr>
            <a:picLocks noChangeAspect="1"/>
          </p:cNvPicPr>
          <p:nvPr/>
        </p:nvPicPr>
        <p:blipFill>
          <a:blip r:embed="rId2"/>
          <a:stretch>
            <a:fillRect/>
          </a:stretch>
        </p:blipFill>
        <p:spPr>
          <a:xfrm>
            <a:off x="9939130" y="4605130"/>
            <a:ext cx="2252870" cy="2252870"/>
          </a:xfrm>
          <a:prstGeom prst="rect">
            <a:avLst/>
          </a:prstGeom>
        </p:spPr>
      </p:pic>
      <p:sp>
        <p:nvSpPr>
          <p:cNvPr id="6" name="Tekstvak 5">
            <a:extLst>
              <a:ext uri="{FF2B5EF4-FFF2-40B4-BE49-F238E27FC236}">
                <a16:creationId xmlns:a16="http://schemas.microsoft.com/office/drawing/2014/main" id="{2295A7B1-4B35-7046-AAEF-0542409E2096}"/>
              </a:ext>
            </a:extLst>
          </p:cNvPr>
          <p:cNvSpPr txBox="1"/>
          <p:nvPr/>
        </p:nvSpPr>
        <p:spPr>
          <a:xfrm>
            <a:off x="252919" y="1123837"/>
            <a:ext cx="2608817" cy="1763798"/>
          </a:xfrm>
          <a:prstGeom prst="rect">
            <a:avLst/>
          </a:prstGeom>
          <a:solidFill>
            <a:schemeClr val="accent1"/>
          </a:solidFill>
        </p:spPr>
        <p:txBody>
          <a:bodyPr wrap="square" rtlCol="0">
            <a:spAutoFit/>
          </a:bodyPr>
          <a:lstStyle/>
          <a:p>
            <a:endParaRPr lang="nl-NL" dirty="0"/>
          </a:p>
        </p:txBody>
      </p:sp>
      <p:sp>
        <p:nvSpPr>
          <p:cNvPr id="7" name="Tekstvak 6">
            <a:extLst>
              <a:ext uri="{FF2B5EF4-FFF2-40B4-BE49-F238E27FC236}">
                <a16:creationId xmlns:a16="http://schemas.microsoft.com/office/drawing/2014/main" id="{B6247795-9C0E-4D42-AEC3-C2EBD97B2901}"/>
              </a:ext>
            </a:extLst>
          </p:cNvPr>
          <p:cNvSpPr txBox="1"/>
          <p:nvPr/>
        </p:nvSpPr>
        <p:spPr>
          <a:xfrm>
            <a:off x="252918" y="3723231"/>
            <a:ext cx="2608817" cy="1763798"/>
          </a:xfrm>
          <a:prstGeom prst="rect">
            <a:avLst/>
          </a:prstGeom>
          <a:solidFill>
            <a:schemeClr val="accent1"/>
          </a:solidFill>
        </p:spPr>
        <p:txBody>
          <a:bodyPr wrap="square" rtlCol="0">
            <a:spAutoFit/>
          </a:bodyPr>
          <a:lstStyle/>
          <a:p>
            <a:endParaRPr lang="nl-NL" dirty="0"/>
          </a:p>
        </p:txBody>
      </p:sp>
    </p:spTree>
    <p:extLst>
      <p:ext uri="{BB962C8B-B14F-4D97-AF65-F5344CB8AC3E}">
        <p14:creationId xmlns:p14="http://schemas.microsoft.com/office/powerpoint/2010/main" val="50439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FB928-3DF2-7343-97FA-143EF2BBA123}"/>
              </a:ext>
            </a:extLst>
          </p:cNvPr>
          <p:cNvSpPr>
            <a:spLocks noGrp="1"/>
          </p:cNvSpPr>
          <p:nvPr>
            <p:ph type="title"/>
          </p:nvPr>
        </p:nvSpPr>
        <p:spPr/>
        <p:txBody>
          <a:bodyPr/>
          <a:lstStyle/>
          <a:p>
            <a:pPr algn="ctr"/>
            <a:r>
              <a:rPr lang="nl-NL" dirty="0"/>
              <a:t>Ethische vraagstukken in de zorg</a:t>
            </a:r>
          </a:p>
        </p:txBody>
      </p:sp>
      <p:sp>
        <p:nvSpPr>
          <p:cNvPr id="3" name="Tijdelijke aanduiding voor inhoud 2">
            <a:extLst>
              <a:ext uri="{FF2B5EF4-FFF2-40B4-BE49-F238E27FC236}">
                <a16:creationId xmlns:a16="http://schemas.microsoft.com/office/drawing/2014/main" id="{DC126FC7-0ECA-BF46-B25E-8D4BA2664216}"/>
              </a:ext>
            </a:extLst>
          </p:cNvPr>
          <p:cNvSpPr>
            <a:spLocks noGrp="1"/>
          </p:cNvSpPr>
          <p:nvPr>
            <p:ph idx="1"/>
          </p:nvPr>
        </p:nvSpPr>
        <p:spPr>
          <a:xfrm>
            <a:off x="3869268" y="864108"/>
            <a:ext cx="7315200" cy="2435683"/>
          </a:xfrm>
        </p:spPr>
        <p:txBody>
          <a:bodyPr/>
          <a:lstStyle/>
          <a:p>
            <a:r>
              <a:rPr lang="nl-NL" sz="2400" dirty="0"/>
              <a:t>Ethische vragen zijn vragen over goed en kwaad. </a:t>
            </a:r>
          </a:p>
          <a:p>
            <a:r>
              <a:rPr lang="nl-NL" sz="2400" dirty="0"/>
              <a:t>De antwoorden erop worden meestal gegeven in de vorm van 'mag'- of 'moet'-zinnen.</a:t>
            </a:r>
          </a:p>
          <a:p>
            <a:pPr marL="0" indent="0">
              <a:buNone/>
            </a:pPr>
            <a:endParaRPr lang="nl-NL" dirty="0"/>
          </a:p>
        </p:txBody>
      </p:sp>
      <p:pic>
        <p:nvPicPr>
          <p:cNvPr id="4" name="Afbeelding 3">
            <a:extLst>
              <a:ext uri="{FF2B5EF4-FFF2-40B4-BE49-F238E27FC236}">
                <a16:creationId xmlns:a16="http://schemas.microsoft.com/office/drawing/2014/main" id="{4119F52D-4A25-9B4B-B474-D722560A922A}"/>
              </a:ext>
            </a:extLst>
          </p:cNvPr>
          <p:cNvPicPr>
            <a:picLocks noChangeAspect="1"/>
          </p:cNvPicPr>
          <p:nvPr/>
        </p:nvPicPr>
        <p:blipFill>
          <a:blip r:embed="rId2"/>
          <a:stretch>
            <a:fillRect/>
          </a:stretch>
        </p:blipFill>
        <p:spPr>
          <a:xfrm>
            <a:off x="6627468" y="2833582"/>
            <a:ext cx="5080828" cy="4024418"/>
          </a:xfrm>
          <a:prstGeom prst="rect">
            <a:avLst/>
          </a:prstGeom>
        </p:spPr>
      </p:pic>
    </p:spTree>
    <p:extLst>
      <p:ext uri="{BB962C8B-B14F-4D97-AF65-F5344CB8AC3E}">
        <p14:creationId xmlns:p14="http://schemas.microsoft.com/office/powerpoint/2010/main" val="178934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40AD3-FE82-CE4E-A3EF-69BEC29B6F37}"/>
              </a:ext>
            </a:extLst>
          </p:cNvPr>
          <p:cNvSpPr>
            <a:spLocks noGrp="1"/>
          </p:cNvSpPr>
          <p:nvPr>
            <p:ph type="title"/>
          </p:nvPr>
        </p:nvSpPr>
        <p:spPr/>
        <p:txBody>
          <a:bodyPr/>
          <a:lstStyle/>
          <a:p>
            <a:pPr algn="ctr"/>
            <a:r>
              <a:rPr lang="nl-NL" dirty="0"/>
              <a:t>Ethiek binnen organisaties op 3 niveaus </a:t>
            </a:r>
          </a:p>
        </p:txBody>
      </p:sp>
      <p:sp>
        <p:nvSpPr>
          <p:cNvPr id="3" name="Tijdelijke aanduiding voor inhoud 2">
            <a:extLst>
              <a:ext uri="{FF2B5EF4-FFF2-40B4-BE49-F238E27FC236}">
                <a16:creationId xmlns:a16="http://schemas.microsoft.com/office/drawing/2014/main" id="{C82BD5FB-84D2-9142-9A51-12A3625E3970}"/>
              </a:ext>
            </a:extLst>
          </p:cNvPr>
          <p:cNvSpPr>
            <a:spLocks noGrp="1"/>
          </p:cNvSpPr>
          <p:nvPr>
            <p:ph idx="1"/>
          </p:nvPr>
        </p:nvSpPr>
        <p:spPr>
          <a:xfrm>
            <a:off x="3617843" y="864108"/>
            <a:ext cx="8574157" cy="5120640"/>
          </a:xfrm>
        </p:spPr>
        <p:txBody>
          <a:bodyPr>
            <a:normAutofit/>
          </a:bodyPr>
          <a:lstStyle/>
          <a:p>
            <a:r>
              <a:rPr lang="nl-NL" sz="2400" dirty="0"/>
              <a:t>Ethische kwesties kunnen zich op drie niveaus afspelen:</a:t>
            </a:r>
            <a:br>
              <a:rPr lang="nl-NL" sz="2400" dirty="0"/>
            </a:br>
            <a:endParaRPr lang="nl-NL" sz="2400" dirty="0"/>
          </a:p>
          <a:p>
            <a:pPr marL="0" indent="0">
              <a:buNone/>
            </a:pPr>
            <a:r>
              <a:rPr lang="nl-NL" sz="2400" dirty="0"/>
              <a:t>-</a:t>
            </a:r>
            <a:r>
              <a:rPr lang="nl-NL" sz="2400" b="1" dirty="0"/>
              <a:t>microniveau</a:t>
            </a:r>
            <a:r>
              <a:rPr lang="nl-NL" sz="2400" dirty="0"/>
              <a:t>: bij jezelf  (</a:t>
            </a:r>
            <a:r>
              <a:rPr lang="nl-NL" sz="2400" b="1" dirty="0"/>
              <a:t>individu</a:t>
            </a:r>
            <a:r>
              <a:rPr lang="nl-NL" sz="2400" dirty="0"/>
              <a:t>)</a:t>
            </a:r>
          </a:p>
          <a:p>
            <a:pPr marL="0" indent="0">
              <a:buNone/>
            </a:pPr>
            <a:r>
              <a:rPr lang="nl-NL" sz="2400" dirty="0"/>
              <a:t>-</a:t>
            </a:r>
            <a:r>
              <a:rPr lang="nl-NL" sz="2400" b="1" dirty="0"/>
              <a:t>mesoniveau</a:t>
            </a:r>
            <a:r>
              <a:rPr lang="nl-NL" sz="2400" dirty="0"/>
              <a:t>: bij kleinere groepen  (</a:t>
            </a:r>
            <a:r>
              <a:rPr lang="nl-NL" sz="2400" b="1" dirty="0"/>
              <a:t>organisatie</a:t>
            </a:r>
          </a:p>
          <a:p>
            <a:pPr marL="0" indent="0">
              <a:buNone/>
            </a:pPr>
            <a:r>
              <a:rPr lang="nl-NL" sz="2400" b="1" dirty="0"/>
              <a:t>-macroniveau</a:t>
            </a:r>
            <a:r>
              <a:rPr lang="nl-NL" sz="2400" dirty="0"/>
              <a:t>: bij grote groepen.  (</a:t>
            </a:r>
            <a:r>
              <a:rPr lang="nl-NL" sz="2400" b="1" dirty="0"/>
              <a:t>samenleving</a:t>
            </a:r>
            <a:r>
              <a:rPr lang="nl-NL" sz="2400" dirty="0"/>
              <a:t>)</a:t>
            </a:r>
          </a:p>
        </p:txBody>
      </p:sp>
    </p:spTree>
    <p:extLst>
      <p:ext uri="{BB962C8B-B14F-4D97-AF65-F5344CB8AC3E}">
        <p14:creationId xmlns:p14="http://schemas.microsoft.com/office/powerpoint/2010/main" val="4247020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8424AB-D56B-4256-866A-5B54DE93C20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FC999C28-AD33-4EB7-A5F1-C06D10A5FDF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0864E5C9-52C9-4572-AC75-548B9B9C26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CC6500-4DBD-4C34-BC14-2387FB483B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Tijdelijke aanduiding voor inhoud 4">
            <a:extLst>
              <a:ext uri="{FF2B5EF4-FFF2-40B4-BE49-F238E27FC236}">
                <a16:creationId xmlns:a16="http://schemas.microsoft.com/office/drawing/2014/main" id="{EC57DBC2-0442-1840-9C1C-16F5AA9488C7}"/>
              </a:ext>
            </a:extLst>
          </p:cNvPr>
          <p:cNvPicPr>
            <a:picLocks noGrp="1" noChangeAspect="1"/>
          </p:cNvPicPr>
          <p:nvPr>
            <p:ph idx="1"/>
          </p:nvPr>
        </p:nvPicPr>
        <p:blipFill>
          <a:blip r:embed="rId2"/>
          <a:stretch>
            <a:fillRect/>
          </a:stretch>
        </p:blipFill>
        <p:spPr>
          <a:xfrm>
            <a:off x="5120640" y="782507"/>
            <a:ext cx="6367271" cy="5284833"/>
          </a:xfrm>
          <a:prstGeom prst="rect">
            <a:avLst/>
          </a:prstGeom>
        </p:spPr>
      </p:pic>
      <p:sp>
        <p:nvSpPr>
          <p:cNvPr id="24" name="Rectangle 23">
            <a:extLst>
              <a:ext uri="{FF2B5EF4-FFF2-40B4-BE49-F238E27FC236}">
                <a16:creationId xmlns:a16="http://schemas.microsoft.com/office/drawing/2014/main" id="{4E34A3B6-BAD2-4156-BDC6-4736248BFD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EDB3EF0A-F2C9-C64D-8B31-71B408B0F0F9}"/>
              </a:ext>
            </a:extLst>
          </p:cNvPr>
          <p:cNvSpPr>
            <a:spLocks noGrp="1"/>
          </p:cNvSpPr>
          <p:nvPr>
            <p:ph type="title"/>
          </p:nvPr>
        </p:nvSpPr>
        <p:spPr>
          <a:xfrm>
            <a:off x="1069849" y="1298448"/>
            <a:ext cx="3258688" cy="3255264"/>
          </a:xfrm>
        </p:spPr>
        <p:txBody>
          <a:bodyPr vert="horz" lIns="91440" tIns="45720" rIns="91440" bIns="45720" rtlCol="0" anchor="b">
            <a:normAutofit/>
          </a:bodyPr>
          <a:lstStyle/>
          <a:p>
            <a:pPr algn="ctr"/>
            <a:r>
              <a:rPr lang="en-US" sz="5900" spc="-100" dirty="0" err="1"/>
              <a:t>Ethiek</a:t>
            </a:r>
            <a:endParaRPr lang="en-US" sz="5900" spc="-100" dirty="0"/>
          </a:p>
        </p:txBody>
      </p:sp>
    </p:spTree>
    <p:extLst>
      <p:ext uri="{BB962C8B-B14F-4D97-AF65-F5344CB8AC3E}">
        <p14:creationId xmlns:p14="http://schemas.microsoft.com/office/powerpoint/2010/main" val="104458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B22C8D7-327C-9B44-8E87-51964DFB44A1}"/>
              </a:ext>
            </a:extLst>
          </p:cNvPr>
          <p:cNvSpPr>
            <a:spLocks noGrp="1"/>
          </p:cNvSpPr>
          <p:nvPr>
            <p:ph idx="1"/>
          </p:nvPr>
        </p:nvSpPr>
        <p:spPr/>
        <p:txBody>
          <a:bodyPr/>
          <a:lstStyle/>
          <a:p>
            <a:r>
              <a:rPr lang="nl-NL" dirty="0"/>
              <a:t>Socrates (399 v. Christus) Griekse filosoof</a:t>
            </a:r>
          </a:p>
          <a:p>
            <a:r>
              <a:rPr lang="nl-NL" dirty="0"/>
              <a:t>Grondlegger van de ethiek</a:t>
            </a:r>
          </a:p>
          <a:p>
            <a:pPr marL="0" indent="0">
              <a:buNone/>
            </a:pPr>
            <a:endParaRPr lang="nl-NL" dirty="0"/>
          </a:p>
          <a:p>
            <a:pPr marL="0" indent="0" algn="ctr">
              <a:buNone/>
            </a:pPr>
            <a:endParaRPr lang="nl-NL" dirty="0"/>
          </a:p>
        </p:txBody>
      </p:sp>
      <p:pic>
        <p:nvPicPr>
          <p:cNvPr id="5" name="Afbeelding 4">
            <a:extLst>
              <a:ext uri="{FF2B5EF4-FFF2-40B4-BE49-F238E27FC236}">
                <a16:creationId xmlns:a16="http://schemas.microsoft.com/office/drawing/2014/main" id="{9FEC18A0-2412-5845-B2A8-21894CE60A5F}"/>
              </a:ext>
            </a:extLst>
          </p:cNvPr>
          <p:cNvPicPr>
            <a:picLocks noChangeAspect="1"/>
          </p:cNvPicPr>
          <p:nvPr/>
        </p:nvPicPr>
        <p:blipFill>
          <a:blip r:embed="rId2"/>
          <a:stretch>
            <a:fillRect/>
          </a:stretch>
        </p:blipFill>
        <p:spPr>
          <a:xfrm>
            <a:off x="144594" y="2102524"/>
            <a:ext cx="3171579" cy="3403754"/>
          </a:xfrm>
          <a:prstGeom prst="rect">
            <a:avLst/>
          </a:prstGeom>
        </p:spPr>
      </p:pic>
      <p:sp>
        <p:nvSpPr>
          <p:cNvPr id="6" name="Ovale toelichting 5">
            <a:extLst>
              <a:ext uri="{FF2B5EF4-FFF2-40B4-BE49-F238E27FC236}">
                <a16:creationId xmlns:a16="http://schemas.microsoft.com/office/drawing/2014/main" id="{4C7B503E-4FF4-0747-9A26-0962C7842618}"/>
              </a:ext>
            </a:extLst>
          </p:cNvPr>
          <p:cNvSpPr/>
          <p:nvPr/>
        </p:nvSpPr>
        <p:spPr>
          <a:xfrm>
            <a:off x="3316173" y="864108"/>
            <a:ext cx="8514338" cy="2932640"/>
          </a:xfrm>
          <a:prstGeom prst="wedgeEllipseCallout">
            <a:avLst>
              <a:gd name="adj1" fmla="val -58282"/>
              <a:gd name="adj2" fmla="val 506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“Als mens moet je je steeds afvragen, op welke manier je juist handelt” </a:t>
            </a:r>
          </a:p>
        </p:txBody>
      </p:sp>
    </p:spTree>
    <p:extLst>
      <p:ext uri="{BB962C8B-B14F-4D97-AF65-F5344CB8AC3E}">
        <p14:creationId xmlns:p14="http://schemas.microsoft.com/office/powerpoint/2010/main" val="159577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8AB66-93AB-114E-A839-5FE80B8FA39E}"/>
              </a:ext>
            </a:extLst>
          </p:cNvPr>
          <p:cNvSpPr>
            <a:spLocks noGrp="1"/>
          </p:cNvSpPr>
          <p:nvPr>
            <p:ph type="title"/>
          </p:nvPr>
        </p:nvSpPr>
        <p:spPr>
          <a:xfrm>
            <a:off x="252919" y="1123837"/>
            <a:ext cx="2947482" cy="4601183"/>
          </a:xfrm>
        </p:spPr>
        <p:txBody>
          <a:bodyPr/>
          <a:lstStyle/>
          <a:p>
            <a:pPr algn="ctr"/>
            <a:r>
              <a:rPr lang="nl-NL" dirty="0"/>
              <a:t>Ethiek is van alle dag</a:t>
            </a:r>
          </a:p>
        </p:txBody>
      </p:sp>
      <p:sp>
        <p:nvSpPr>
          <p:cNvPr id="3" name="Tijdelijke aanduiding voor inhoud 2">
            <a:extLst>
              <a:ext uri="{FF2B5EF4-FFF2-40B4-BE49-F238E27FC236}">
                <a16:creationId xmlns:a16="http://schemas.microsoft.com/office/drawing/2014/main" id="{101952BB-2EFA-5B4E-860E-1BD5B8BAA06E}"/>
              </a:ext>
            </a:extLst>
          </p:cNvPr>
          <p:cNvSpPr>
            <a:spLocks noGrp="1"/>
          </p:cNvSpPr>
          <p:nvPr>
            <p:ph idx="1"/>
          </p:nvPr>
        </p:nvSpPr>
        <p:spPr>
          <a:xfrm>
            <a:off x="3869268" y="864108"/>
            <a:ext cx="7315200" cy="5120640"/>
          </a:xfrm>
        </p:spPr>
        <p:txBody>
          <a:bodyPr/>
          <a:lstStyle/>
          <a:p>
            <a:r>
              <a:rPr lang="nl-NL" dirty="0"/>
              <a:t>Iedereen  heeft met ethiek te maken. </a:t>
            </a:r>
          </a:p>
          <a:p>
            <a:r>
              <a:rPr lang="nl-NL" dirty="0"/>
              <a:t>Wat is goed en wat is kwaad is de kernvraag binnen ethiek</a:t>
            </a:r>
          </a:p>
          <a:p>
            <a:r>
              <a:rPr lang="nl-NL" dirty="0"/>
              <a:t>Ethiek is de wetenschap die moraal bestudeert</a:t>
            </a:r>
          </a:p>
        </p:txBody>
      </p:sp>
      <p:pic>
        <p:nvPicPr>
          <p:cNvPr id="4" name="Afbeelding 3">
            <a:extLst>
              <a:ext uri="{FF2B5EF4-FFF2-40B4-BE49-F238E27FC236}">
                <a16:creationId xmlns:a16="http://schemas.microsoft.com/office/drawing/2014/main" id="{91DA9B6C-E91A-184C-8433-E534683302B4}"/>
              </a:ext>
            </a:extLst>
          </p:cNvPr>
          <p:cNvPicPr>
            <a:picLocks noChangeAspect="1"/>
          </p:cNvPicPr>
          <p:nvPr/>
        </p:nvPicPr>
        <p:blipFill>
          <a:blip r:embed="rId2"/>
          <a:stretch>
            <a:fillRect/>
          </a:stretch>
        </p:blipFill>
        <p:spPr>
          <a:xfrm>
            <a:off x="3869268" y="608698"/>
            <a:ext cx="6742227" cy="5631459"/>
          </a:xfrm>
          <a:prstGeom prst="rect">
            <a:avLst/>
          </a:prstGeom>
        </p:spPr>
      </p:pic>
    </p:spTree>
    <p:extLst>
      <p:ext uri="{BB962C8B-B14F-4D97-AF65-F5344CB8AC3E}">
        <p14:creationId xmlns:p14="http://schemas.microsoft.com/office/powerpoint/2010/main" val="389944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EA84A-62D3-BA46-BF8A-EC113D789365}"/>
              </a:ext>
            </a:extLst>
          </p:cNvPr>
          <p:cNvSpPr>
            <a:spLocks noGrp="1"/>
          </p:cNvSpPr>
          <p:nvPr>
            <p:ph type="title"/>
          </p:nvPr>
        </p:nvSpPr>
        <p:spPr/>
        <p:txBody>
          <a:bodyPr/>
          <a:lstStyle/>
          <a:p>
            <a:pPr algn="ctr"/>
            <a:endParaRPr lang="nl-NL" dirty="0"/>
          </a:p>
        </p:txBody>
      </p:sp>
      <p:sp>
        <p:nvSpPr>
          <p:cNvPr id="3" name="Tijdelijke aanduiding voor inhoud 2">
            <a:extLst>
              <a:ext uri="{FF2B5EF4-FFF2-40B4-BE49-F238E27FC236}">
                <a16:creationId xmlns:a16="http://schemas.microsoft.com/office/drawing/2014/main" id="{5E44FE36-E202-D948-8310-B899F1F38D9E}"/>
              </a:ext>
            </a:extLst>
          </p:cNvPr>
          <p:cNvSpPr>
            <a:spLocks noGrp="1"/>
          </p:cNvSpPr>
          <p:nvPr>
            <p:ph idx="1"/>
          </p:nvPr>
        </p:nvSpPr>
        <p:spPr>
          <a:xfrm>
            <a:off x="3869268" y="864108"/>
            <a:ext cx="7839028" cy="5120640"/>
          </a:xfrm>
        </p:spPr>
        <p:txBody>
          <a:bodyPr>
            <a:normAutofit/>
          </a:bodyPr>
          <a:lstStyle/>
          <a:p>
            <a:r>
              <a:rPr lang="nl-NL" sz="2400" dirty="0"/>
              <a:t>Moraal zijn gedragsregels en principes van een groep of individu</a:t>
            </a:r>
          </a:p>
          <a:p>
            <a:r>
              <a:rPr lang="nl-NL" sz="2400" dirty="0"/>
              <a:t>De waarden en normen die gelden</a:t>
            </a:r>
          </a:p>
          <a:p>
            <a:r>
              <a:rPr lang="nl-NL" sz="2400" dirty="0"/>
              <a:t>Krijg je mee in je opvoeding</a:t>
            </a:r>
          </a:p>
        </p:txBody>
      </p:sp>
      <p:pic>
        <p:nvPicPr>
          <p:cNvPr id="5" name="Afbeelding 4">
            <a:extLst>
              <a:ext uri="{FF2B5EF4-FFF2-40B4-BE49-F238E27FC236}">
                <a16:creationId xmlns:a16="http://schemas.microsoft.com/office/drawing/2014/main" id="{939E4A46-D57B-7B44-8689-AB0F6439282B}"/>
              </a:ext>
            </a:extLst>
          </p:cNvPr>
          <p:cNvPicPr>
            <a:picLocks noChangeAspect="1"/>
          </p:cNvPicPr>
          <p:nvPr/>
        </p:nvPicPr>
        <p:blipFill>
          <a:blip r:embed="rId2"/>
          <a:stretch>
            <a:fillRect/>
          </a:stretch>
        </p:blipFill>
        <p:spPr>
          <a:xfrm>
            <a:off x="252919" y="1919007"/>
            <a:ext cx="3010841" cy="3010841"/>
          </a:xfrm>
          <a:prstGeom prst="rect">
            <a:avLst/>
          </a:prstGeom>
        </p:spPr>
      </p:pic>
    </p:spTree>
    <p:extLst>
      <p:ext uri="{BB962C8B-B14F-4D97-AF65-F5344CB8AC3E}">
        <p14:creationId xmlns:p14="http://schemas.microsoft.com/office/powerpoint/2010/main" val="1228088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stforward ethiek.mp4">
            <a:hlinkClick r:id="" action="ppaction://media"/>
            <a:extLst>
              <a:ext uri="{FF2B5EF4-FFF2-40B4-BE49-F238E27FC236}">
                <a16:creationId xmlns:a16="http://schemas.microsoft.com/office/drawing/2014/main" id="{25DD7D72-B383-A447-819B-1C67C19C6A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0726" y="0"/>
            <a:ext cx="11216839" cy="6309472"/>
          </a:xfrm>
        </p:spPr>
      </p:pic>
    </p:spTree>
    <p:extLst>
      <p:ext uri="{BB962C8B-B14F-4D97-AF65-F5344CB8AC3E}">
        <p14:creationId xmlns:p14="http://schemas.microsoft.com/office/powerpoint/2010/main" val="125238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60450-D744-C34A-A78F-CEFB0442D56F}"/>
              </a:ext>
            </a:extLst>
          </p:cNvPr>
          <p:cNvSpPr>
            <a:spLocks noGrp="1"/>
          </p:cNvSpPr>
          <p:nvPr>
            <p:ph type="title"/>
          </p:nvPr>
        </p:nvSpPr>
        <p:spPr/>
        <p:txBody>
          <a:bodyPr/>
          <a:lstStyle/>
          <a:p>
            <a:pPr algn="ctr"/>
            <a:r>
              <a:rPr lang="nl-NL" dirty="0"/>
              <a:t>descriptieve ethiek </a:t>
            </a:r>
            <a:br>
              <a:rPr lang="nl-NL" dirty="0"/>
            </a:br>
            <a:br>
              <a:rPr lang="nl-NL" dirty="0"/>
            </a:br>
            <a:br>
              <a:rPr lang="nl-NL" dirty="0"/>
            </a:br>
            <a:r>
              <a:rPr lang="nl-NL" dirty="0"/>
              <a:t>Analytische </a:t>
            </a:r>
            <a:br>
              <a:rPr lang="nl-NL" dirty="0"/>
            </a:br>
            <a:br>
              <a:rPr lang="nl-NL" dirty="0"/>
            </a:br>
            <a:br>
              <a:rPr lang="nl-NL" dirty="0"/>
            </a:br>
            <a:r>
              <a:rPr lang="nl-NL" dirty="0"/>
              <a:t>Normatieve</a:t>
            </a:r>
          </a:p>
        </p:txBody>
      </p:sp>
      <p:sp>
        <p:nvSpPr>
          <p:cNvPr id="3" name="Tijdelijke aanduiding voor inhoud 2">
            <a:extLst>
              <a:ext uri="{FF2B5EF4-FFF2-40B4-BE49-F238E27FC236}">
                <a16:creationId xmlns:a16="http://schemas.microsoft.com/office/drawing/2014/main" id="{805BBCBA-35FE-B548-A047-0D2BAC760156}"/>
              </a:ext>
            </a:extLst>
          </p:cNvPr>
          <p:cNvSpPr>
            <a:spLocks noGrp="1"/>
          </p:cNvSpPr>
          <p:nvPr>
            <p:ph idx="1"/>
          </p:nvPr>
        </p:nvSpPr>
        <p:spPr/>
        <p:txBody>
          <a:bodyPr/>
          <a:lstStyle/>
          <a:p>
            <a:r>
              <a:rPr lang="nl-NL" sz="2400" dirty="0"/>
              <a:t>Verschillende stromingen binnen de ethiek</a:t>
            </a:r>
          </a:p>
          <a:p>
            <a:endParaRPr lang="nl-NL" dirty="0"/>
          </a:p>
        </p:txBody>
      </p:sp>
      <p:sp>
        <p:nvSpPr>
          <p:cNvPr id="4" name="Tekstvak 3">
            <a:extLst>
              <a:ext uri="{FF2B5EF4-FFF2-40B4-BE49-F238E27FC236}">
                <a16:creationId xmlns:a16="http://schemas.microsoft.com/office/drawing/2014/main" id="{C5B5ECA9-3A57-7946-95DE-8C1173C7F9AC}"/>
              </a:ext>
            </a:extLst>
          </p:cNvPr>
          <p:cNvSpPr txBox="1"/>
          <p:nvPr/>
        </p:nvSpPr>
        <p:spPr>
          <a:xfrm>
            <a:off x="3869268" y="864108"/>
            <a:ext cx="7474226" cy="1569660"/>
          </a:xfrm>
          <a:prstGeom prst="rect">
            <a:avLst/>
          </a:prstGeom>
          <a:solidFill>
            <a:srgbClr val="FFC000"/>
          </a:solidFill>
        </p:spPr>
        <p:txBody>
          <a:bodyPr wrap="square" rtlCol="0">
            <a:spAutoFit/>
          </a:bodyPr>
          <a:lstStyle/>
          <a:p>
            <a:r>
              <a:rPr lang="nl-NL" sz="3200" dirty="0"/>
              <a:t>Beschrijven van wat goed en fout wordt gevonden in een bepaalde tijd of bij een bepaalde groep mensen.</a:t>
            </a:r>
          </a:p>
        </p:txBody>
      </p:sp>
      <p:sp>
        <p:nvSpPr>
          <p:cNvPr id="5" name="Tekstvak 4">
            <a:extLst>
              <a:ext uri="{FF2B5EF4-FFF2-40B4-BE49-F238E27FC236}">
                <a16:creationId xmlns:a16="http://schemas.microsoft.com/office/drawing/2014/main" id="{363078E1-AE17-C142-992C-5DD0F642398F}"/>
              </a:ext>
            </a:extLst>
          </p:cNvPr>
          <p:cNvSpPr txBox="1"/>
          <p:nvPr/>
        </p:nvSpPr>
        <p:spPr>
          <a:xfrm>
            <a:off x="3869268" y="4599753"/>
            <a:ext cx="7474226" cy="1569660"/>
          </a:xfrm>
          <a:prstGeom prst="rect">
            <a:avLst/>
          </a:prstGeom>
          <a:solidFill>
            <a:srgbClr val="FFC000"/>
          </a:solidFill>
        </p:spPr>
        <p:txBody>
          <a:bodyPr wrap="square" rtlCol="0">
            <a:spAutoFit/>
          </a:bodyPr>
          <a:lstStyle/>
          <a:p>
            <a:r>
              <a:rPr lang="nl-NL" sz="3200" dirty="0"/>
              <a:t>Achterhalen wat goed gedrag is en overbrengen aan andere mensen. Schrijft als het ware voor wat goed en fout is. </a:t>
            </a:r>
            <a:endParaRPr lang="nl-NL" sz="4400" dirty="0"/>
          </a:p>
        </p:txBody>
      </p:sp>
      <p:cxnSp>
        <p:nvCxnSpPr>
          <p:cNvPr id="7" name="Rechte verbindingslijn met pijl 6">
            <a:extLst>
              <a:ext uri="{FF2B5EF4-FFF2-40B4-BE49-F238E27FC236}">
                <a16:creationId xmlns:a16="http://schemas.microsoft.com/office/drawing/2014/main" id="{1F314EA9-E25E-7A40-B285-FCAF7EA904D2}"/>
              </a:ext>
            </a:extLst>
          </p:cNvPr>
          <p:cNvCxnSpPr>
            <a:cxnSpLocks/>
          </p:cNvCxnSpPr>
          <p:nvPr/>
        </p:nvCxnSpPr>
        <p:spPr>
          <a:xfrm flipH="1">
            <a:off x="3001618" y="864107"/>
            <a:ext cx="867650" cy="78483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Rechte verbindingslijn met pijl 10">
            <a:extLst>
              <a:ext uri="{FF2B5EF4-FFF2-40B4-BE49-F238E27FC236}">
                <a16:creationId xmlns:a16="http://schemas.microsoft.com/office/drawing/2014/main" id="{0925AAB9-808A-4B47-9631-DAEBFA37605F}"/>
              </a:ext>
            </a:extLst>
          </p:cNvPr>
          <p:cNvCxnSpPr>
            <a:cxnSpLocks/>
          </p:cNvCxnSpPr>
          <p:nvPr/>
        </p:nvCxnSpPr>
        <p:spPr>
          <a:xfrm flipH="1" flipV="1">
            <a:off x="3101010" y="4599753"/>
            <a:ext cx="768258" cy="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7" name="Tekstvak 16">
            <a:extLst>
              <a:ext uri="{FF2B5EF4-FFF2-40B4-BE49-F238E27FC236}">
                <a16:creationId xmlns:a16="http://schemas.microsoft.com/office/drawing/2014/main" id="{D39D9D65-DB0C-3445-96EC-25C01E71E909}"/>
              </a:ext>
            </a:extLst>
          </p:cNvPr>
          <p:cNvSpPr txBox="1"/>
          <p:nvPr/>
        </p:nvSpPr>
        <p:spPr>
          <a:xfrm>
            <a:off x="3869268" y="2693498"/>
            <a:ext cx="7474226" cy="1569660"/>
          </a:xfrm>
          <a:prstGeom prst="rect">
            <a:avLst/>
          </a:prstGeom>
          <a:solidFill>
            <a:srgbClr val="FFC000"/>
          </a:solidFill>
        </p:spPr>
        <p:txBody>
          <a:bodyPr wrap="square" rtlCol="0">
            <a:spAutoFit/>
          </a:bodyPr>
          <a:lstStyle/>
          <a:p>
            <a:r>
              <a:rPr lang="nl-NL" sz="3200" dirty="0"/>
              <a:t>Bij analytische ethiek wordt er gekeken naar de manier waarop een ethisch oordeel tot stand is gekomen.</a:t>
            </a:r>
          </a:p>
        </p:txBody>
      </p:sp>
      <p:cxnSp>
        <p:nvCxnSpPr>
          <p:cNvPr id="18" name="Rechte verbindingslijn met pijl 17">
            <a:extLst>
              <a:ext uri="{FF2B5EF4-FFF2-40B4-BE49-F238E27FC236}">
                <a16:creationId xmlns:a16="http://schemas.microsoft.com/office/drawing/2014/main" id="{7EA21A9D-433B-5E42-A2FE-951E49283869}"/>
              </a:ext>
            </a:extLst>
          </p:cNvPr>
          <p:cNvCxnSpPr>
            <a:cxnSpLocks/>
          </p:cNvCxnSpPr>
          <p:nvPr/>
        </p:nvCxnSpPr>
        <p:spPr>
          <a:xfrm flipH="1">
            <a:off x="3001618" y="2693497"/>
            <a:ext cx="867650" cy="33659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91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ACD88-C969-364E-81E2-C01A80F65673}"/>
              </a:ext>
            </a:extLst>
          </p:cNvPr>
          <p:cNvSpPr>
            <a:spLocks noGrp="1"/>
          </p:cNvSpPr>
          <p:nvPr>
            <p:ph type="title"/>
          </p:nvPr>
        </p:nvSpPr>
        <p:spPr/>
        <p:txBody>
          <a:bodyPr/>
          <a:lstStyle/>
          <a:p>
            <a:r>
              <a:rPr lang="nl-NL" dirty="0"/>
              <a:t>a. Normatief</a:t>
            </a:r>
            <a:br>
              <a:rPr lang="nl-NL" dirty="0"/>
            </a:br>
            <a:br>
              <a:rPr lang="nl-NL" dirty="0"/>
            </a:br>
            <a:r>
              <a:rPr lang="nl-NL" dirty="0"/>
              <a:t>b. Analytisch</a:t>
            </a:r>
            <a:br>
              <a:rPr lang="nl-NL" dirty="0"/>
            </a:br>
            <a:br>
              <a:rPr lang="nl-NL" dirty="0"/>
            </a:br>
            <a:r>
              <a:rPr lang="nl-NL" dirty="0"/>
              <a:t>c. Descriptief</a:t>
            </a:r>
          </a:p>
        </p:txBody>
      </p:sp>
      <p:sp>
        <p:nvSpPr>
          <p:cNvPr id="3" name="Tijdelijke aanduiding voor inhoud 2">
            <a:extLst>
              <a:ext uri="{FF2B5EF4-FFF2-40B4-BE49-F238E27FC236}">
                <a16:creationId xmlns:a16="http://schemas.microsoft.com/office/drawing/2014/main" id="{7258598B-5143-6743-8E61-80CDDB94E937}"/>
              </a:ext>
            </a:extLst>
          </p:cNvPr>
          <p:cNvSpPr>
            <a:spLocks noGrp="1"/>
          </p:cNvSpPr>
          <p:nvPr>
            <p:ph idx="1"/>
          </p:nvPr>
        </p:nvSpPr>
        <p:spPr>
          <a:xfrm>
            <a:off x="3869268" y="526177"/>
            <a:ext cx="7315200" cy="4443388"/>
          </a:xfrm>
        </p:spPr>
        <p:txBody>
          <a:bodyPr>
            <a:normAutofit/>
          </a:bodyPr>
          <a:lstStyle/>
          <a:p>
            <a:pPr marL="0" indent="0">
              <a:buNone/>
            </a:pPr>
            <a:r>
              <a:rPr lang="nl-NL" sz="2800" dirty="0"/>
              <a:t>Het leven dat de Eskimo is niet zonder risico's, door strenge kou en weinig voedsel, ligt de hongerdood altijd op de loer: in vroeger tijden werden de ouderen in barre tijden dan ook achtergelaten als de rest van de familie op jacht ging naar eten. Het was dan niet ongebruikelijk dat juist deze oude mensen zich van het leven beroofden om de rest van de familie 'het brood niet uit de mond te stoten'. Dit werd gezien als een eervolle daad. </a:t>
            </a:r>
          </a:p>
        </p:txBody>
      </p:sp>
      <p:pic>
        <p:nvPicPr>
          <p:cNvPr id="4" name="Afbeelding 3">
            <a:extLst>
              <a:ext uri="{FF2B5EF4-FFF2-40B4-BE49-F238E27FC236}">
                <a16:creationId xmlns:a16="http://schemas.microsoft.com/office/drawing/2014/main" id="{0D464BF2-49B5-2C41-9BEA-97DD65C3EEDB}"/>
              </a:ext>
            </a:extLst>
          </p:cNvPr>
          <p:cNvPicPr>
            <a:picLocks noChangeAspect="1"/>
          </p:cNvPicPr>
          <p:nvPr/>
        </p:nvPicPr>
        <p:blipFill>
          <a:blip r:embed="rId2"/>
          <a:stretch>
            <a:fillRect/>
          </a:stretch>
        </p:blipFill>
        <p:spPr>
          <a:xfrm>
            <a:off x="9037548" y="4452730"/>
            <a:ext cx="3154452" cy="2405270"/>
          </a:xfrm>
          <a:prstGeom prst="rect">
            <a:avLst/>
          </a:prstGeom>
        </p:spPr>
      </p:pic>
      <p:sp>
        <p:nvSpPr>
          <p:cNvPr id="5" name="Tekstvak 4">
            <a:extLst>
              <a:ext uri="{FF2B5EF4-FFF2-40B4-BE49-F238E27FC236}">
                <a16:creationId xmlns:a16="http://schemas.microsoft.com/office/drawing/2014/main" id="{846DDF4B-B730-C546-BC90-9222B7E484FF}"/>
              </a:ext>
            </a:extLst>
          </p:cNvPr>
          <p:cNvSpPr txBox="1"/>
          <p:nvPr/>
        </p:nvSpPr>
        <p:spPr>
          <a:xfrm>
            <a:off x="252919" y="780619"/>
            <a:ext cx="2947482" cy="3200400"/>
          </a:xfrm>
          <a:prstGeom prst="rect">
            <a:avLst/>
          </a:prstGeom>
          <a:solidFill>
            <a:schemeClr val="accent1"/>
          </a:solidFill>
        </p:spPr>
        <p:txBody>
          <a:bodyPr wrap="square" rtlCol="0">
            <a:spAutoFit/>
          </a:bodyPr>
          <a:lstStyle/>
          <a:p>
            <a:endParaRPr lang="nl-NL" dirty="0"/>
          </a:p>
        </p:txBody>
      </p:sp>
    </p:spTree>
    <p:extLst>
      <p:ext uri="{BB962C8B-B14F-4D97-AF65-F5344CB8AC3E}">
        <p14:creationId xmlns:p14="http://schemas.microsoft.com/office/powerpoint/2010/main" val="243345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ACD88-C969-364E-81E2-C01A80F65673}"/>
              </a:ext>
            </a:extLst>
          </p:cNvPr>
          <p:cNvSpPr>
            <a:spLocks noGrp="1"/>
          </p:cNvSpPr>
          <p:nvPr>
            <p:ph type="title"/>
          </p:nvPr>
        </p:nvSpPr>
        <p:spPr/>
        <p:txBody>
          <a:bodyPr/>
          <a:lstStyle/>
          <a:p>
            <a:r>
              <a:rPr lang="nl-NL" dirty="0"/>
              <a:t>a. Normatief</a:t>
            </a:r>
            <a:br>
              <a:rPr lang="nl-NL" dirty="0"/>
            </a:br>
            <a:br>
              <a:rPr lang="nl-NL" dirty="0"/>
            </a:br>
            <a:r>
              <a:rPr lang="nl-NL" dirty="0"/>
              <a:t>b. Analytisch</a:t>
            </a:r>
            <a:br>
              <a:rPr lang="nl-NL" dirty="0"/>
            </a:br>
            <a:br>
              <a:rPr lang="nl-NL" dirty="0"/>
            </a:br>
            <a:r>
              <a:rPr lang="nl-NL" dirty="0"/>
              <a:t>c. Descriptief</a:t>
            </a:r>
          </a:p>
        </p:txBody>
      </p:sp>
      <p:sp>
        <p:nvSpPr>
          <p:cNvPr id="3" name="Tijdelijke aanduiding voor inhoud 2">
            <a:extLst>
              <a:ext uri="{FF2B5EF4-FFF2-40B4-BE49-F238E27FC236}">
                <a16:creationId xmlns:a16="http://schemas.microsoft.com/office/drawing/2014/main" id="{7258598B-5143-6743-8E61-80CDDB94E937}"/>
              </a:ext>
            </a:extLst>
          </p:cNvPr>
          <p:cNvSpPr>
            <a:spLocks noGrp="1"/>
          </p:cNvSpPr>
          <p:nvPr>
            <p:ph idx="1"/>
          </p:nvPr>
        </p:nvSpPr>
        <p:spPr>
          <a:xfrm>
            <a:off x="3869268" y="526177"/>
            <a:ext cx="7315200" cy="4443388"/>
          </a:xfrm>
        </p:spPr>
        <p:txBody>
          <a:bodyPr>
            <a:normAutofit/>
          </a:bodyPr>
          <a:lstStyle/>
          <a:p>
            <a:pPr marL="0" lvl="0" indent="0">
              <a:buNone/>
            </a:pPr>
            <a:r>
              <a:rPr lang="nl-NL" sz="2800" dirty="0"/>
              <a:t>Tijdens een multidisciplinair overleg wordt er door het team gekeken of de inzet van vrijheid beperkende middelen bij de cliënt is toegestaan. Er wordt getoetst of de inzet van deze middelen noodzakelijk is en of er alternatieven zijn. Alle mogelijkheden worden besproken alvorens een weloverwogen keus gemaakt kan worden. Na afloop wordt deze keus besproken met de familie van de cliënt. </a:t>
            </a:r>
          </a:p>
        </p:txBody>
      </p:sp>
      <p:pic>
        <p:nvPicPr>
          <p:cNvPr id="5" name="Afbeelding 4">
            <a:extLst>
              <a:ext uri="{FF2B5EF4-FFF2-40B4-BE49-F238E27FC236}">
                <a16:creationId xmlns:a16="http://schemas.microsoft.com/office/drawing/2014/main" id="{230815BD-B13B-DC44-8E28-B6588EE5F5C8}"/>
              </a:ext>
            </a:extLst>
          </p:cNvPr>
          <p:cNvPicPr>
            <a:picLocks noChangeAspect="1"/>
          </p:cNvPicPr>
          <p:nvPr/>
        </p:nvPicPr>
        <p:blipFill>
          <a:blip r:embed="rId2"/>
          <a:stretch>
            <a:fillRect/>
          </a:stretch>
        </p:blipFill>
        <p:spPr>
          <a:xfrm>
            <a:off x="8274790" y="4368248"/>
            <a:ext cx="3917210" cy="2489752"/>
          </a:xfrm>
          <a:prstGeom prst="rect">
            <a:avLst/>
          </a:prstGeom>
        </p:spPr>
      </p:pic>
      <p:sp>
        <p:nvSpPr>
          <p:cNvPr id="7" name="Tekstvak 6">
            <a:extLst>
              <a:ext uri="{FF2B5EF4-FFF2-40B4-BE49-F238E27FC236}">
                <a16:creationId xmlns:a16="http://schemas.microsoft.com/office/drawing/2014/main" id="{2372B8D1-B88D-0346-8992-D649BB62611E}"/>
              </a:ext>
            </a:extLst>
          </p:cNvPr>
          <p:cNvSpPr txBox="1"/>
          <p:nvPr/>
        </p:nvSpPr>
        <p:spPr>
          <a:xfrm>
            <a:off x="252919" y="3205767"/>
            <a:ext cx="2608817" cy="1763798"/>
          </a:xfrm>
          <a:prstGeom prst="rect">
            <a:avLst/>
          </a:prstGeom>
          <a:solidFill>
            <a:schemeClr val="accent1"/>
          </a:solidFill>
        </p:spPr>
        <p:txBody>
          <a:bodyPr wrap="square" rtlCol="0">
            <a:spAutoFit/>
          </a:bodyPr>
          <a:lstStyle/>
          <a:p>
            <a:endParaRPr lang="nl-NL" dirty="0"/>
          </a:p>
        </p:txBody>
      </p:sp>
    </p:spTree>
    <p:extLst>
      <p:ext uri="{BB962C8B-B14F-4D97-AF65-F5344CB8AC3E}">
        <p14:creationId xmlns:p14="http://schemas.microsoft.com/office/powerpoint/2010/main" val="109042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{5DBDC76A-C673-3941-85DC-5A9870A9DD07}tf10001124</Template>
  <TotalTime>1523</TotalTime>
  <Words>456</Words>
  <Application>Microsoft Macintosh PowerPoint</Application>
  <PresentationFormat>Breedbeeld</PresentationFormat>
  <Paragraphs>33</Paragraphs>
  <Slides>12</Slides>
  <Notes>0</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12</vt:i4>
      </vt:variant>
    </vt:vector>
  </HeadingPairs>
  <TitlesOfParts>
    <vt:vector size="15" baseType="lpstr">
      <vt:lpstr>Corbel</vt:lpstr>
      <vt:lpstr>Wingdings 2</vt:lpstr>
      <vt:lpstr>Frame</vt:lpstr>
      <vt:lpstr>Ethiek</vt:lpstr>
      <vt:lpstr>Ethiek</vt:lpstr>
      <vt:lpstr>PowerPoint-presentatie</vt:lpstr>
      <vt:lpstr>Ethiek is van alle dag</vt:lpstr>
      <vt:lpstr>PowerPoint-presentatie</vt:lpstr>
      <vt:lpstr>PowerPoint-presentatie</vt:lpstr>
      <vt:lpstr>descriptieve ethiek    Analytische    Normatieve</vt:lpstr>
      <vt:lpstr>a. Normatief  b. Analytisch  c. Descriptief</vt:lpstr>
      <vt:lpstr>a. Normatief  b. Analytisch  c. Descriptief</vt:lpstr>
      <vt:lpstr>a. Normatief  b. Analytisch  c. Descriptief</vt:lpstr>
      <vt:lpstr>Ethische vraagstukken in de zorg</vt:lpstr>
      <vt:lpstr>Ethiek binnen organisaties op 3 niveaus </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Ethiek</dc:title>
  <dc:creator>Richard Prins</dc:creator>
  <cp:lastModifiedBy>Richard Prins</cp:lastModifiedBy>
  <cp:revision>12</cp:revision>
  <dcterms:created xsi:type="dcterms:W3CDTF">2018-04-10T07:54:15Z</dcterms:created>
  <dcterms:modified xsi:type="dcterms:W3CDTF">2018-06-13T13:00:48Z</dcterms:modified>
</cp:coreProperties>
</file>