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60" r:id="rId3"/>
    <p:sldId id="261" r:id="rId4"/>
    <p:sldId id="302" r:id="rId5"/>
    <p:sldId id="303" r:id="rId6"/>
    <p:sldId id="304" r:id="rId7"/>
    <p:sldId id="305" r:id="rId8"/>
    <p:sldId id="306" r:id="rId9"/>
    <p:sldId id="312" r:id="rId10"/>
    <p:sldId id="307" r:id="rId11"/>
    <p:sldId id="308" r:id="rId12"/>
    <p:sldId id="310" r:id="rId13"/>
    <p:sldId id="311" r:id="rId14"/>
    <p:sldId id="309"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6" d="100"/>
          <a:sy n="46" d="100"/>
        </p:scale>
        <p:origin x="-1200" y="-5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F503D6-52AF-4F9B-A189-C602D76686FF}" type="datetimeFigureOut">
              <a:rPr lang="nl-NL" smtClean="0"/>
              <a:t>22-12-2011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C2B1B1-0CB6-4A93-BDFA-83F68FC0BEA7}" type="slidenum">
              <a:rPr lang="nl-NL" smtClean="0"/>
              <a:t>‹nr.›</a:t>
            </a:fld>
            <a:endParaRPr lang="nl-NL"/>
          </a:p>
        </p:txBody>
      </p:sp>
    </p:spTree>
    <p:extLst>
      <p:ext uri="{BB962C8B-B14F-4D97-AF65-F5344CB8AC3E}">
        <p14:creationId xmlns:p14="http://schemas.microsoft.com/office/powerpoint/2010/main" val="913832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fld id="{AD3CFF38-C46E-4250-A7B8-05BAD323D16D}" type="slidenum">
              <a:rPr lang="en-US" sz="1200">
                <a:latin typeface="Times New Roman" pitchFamily="18" charset="0"/>
              </a:rPr>
              <a:pPr eaLnBrk="1" hangingPunct="1"/>
              <a:t>4</a:t>
            </a:fld>
            <a:endParaRPr lang="en-US" sz="1200">
              <a:latin typeface="Times New Roman" pitchFamily="18" charset="0"/>
            </a:endParaRPr>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xfrm>
            <a:off x="685800" y="4341813"/>
            <a:ext cx="5486400" cy="4116387"/>
          </a:xfrm>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171FCB55-0C1E-46D7-8D7D-2FC6635F5209}" type="datetimeFigureOut">
              <a:rPr lang="nl-NL" smtClean="0"/>
              <a:t>22-12-2011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28EB2B-1C7A-4B1D-95BC-C51A98F919FA}" type="slidenum">
              <a:rPr lang="nl-NL" smtClean="0"/>
              <a:t>‹nr.›</a:t>
            </a:fld>
            <a:endParaRPr lang="nl-NL"/>
          </a:p>
        </p:txBody>
      </p:sp>
    </p:spTree>
    <p:extLst>
      <p:ext uri="{BB962C8B-B14F-4D97-AF65-F5344CB8AC3E}">
        <p14:creationId xmlns:p14="http://schemas.microsoft.com/office/powerpoint/2010/main" val="1832730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1FCB55-0C1E-46D7-8D7D-2FC6635F5209}" type="datetimeFigureOut">
              <a:rPr lang="nl-NL" smtClean="0"/>
              <a:t>22-12-2011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28EB2B-1C7A-4B1D-95BC-C51A98F919FA}" type="slidenum">
              <a:rPr lang="nl-NL" smtClean="0"/>
              <a:t>‹nr.›</a:t>
            </a:fld>
            <a:endParaRPr lang="nl-NL"/>
          </a:p>
        </p:txBody>
      </p:sp>
    </p:spTree>
    <p:extLst>
      <p:ext uri="{BB962C8B-B14F-4D97-AF65-F5344CB8AC3E}">
        <p14:creationId xmlns:p14="http://schemas.microsoft.com/office/powerpoint/2010/main" val="1009010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1FCB55-0C1E-46D7-8D7D-2FC6635F5209}" type="datetimeFigureOut">
              <a:rPr lang="nl-NL" smtClean="0"/>
              <a:t>22-12-2011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28EB2B-1C7A-4B1D-95BC-C51A98F919FA}" type="slidenum">
              <a:rPr lang="nl-NL" smtClean="0"/>
              <a:t>‹nr.›</a:t>
            </a:fld>
            <a:endParaRPr lang="nl-NL"/>
          </a:p>
        </p:txBody>
      </p:sp>
    </p:spTree>
    <p:extLst>
      <p:ext uri="{BB962C8B-B14F-4D97-AF65-F5344CB8AC3E}">
        <p14:creationId xmlns:p14="http://schemas.microsoft.com/office/powerpoint/2010/main" val="3900243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648200" y="1981200"/>
            <a:ext cx="38100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91C29DBF-D50D-4993-BB7D-73DECAD4AB21}" type="slidenum">
              <a:rPr lang="nl-NL"/>
              <a:pPr>
                <a:defRPr/>
              </a:pPr>
              <a:t>‹nr.›</a:t>
            </a:fld>
            <a:endParaRPr lang="nl-NL"/>
          </a:p>
        </p:txBody>
      </p:sp>
    </p:spTree>
    <p:extLst>
      <p:ext uri="{BB962C8B-B14F-4D97-AF65-F5344CB8AC3E}">
        <p14:creationId xmlns:p14="http://schemas.microsoft.com/office/powerpoint/2010/main" val="66224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71FCB55-0C1E-46D7-8D7D-2FC6635F5209}" type="datetimeFigureOut">
              <a:rPr lang="nl-NL" smtClean="0"/>
              <a:t>22-12-2011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28EB2B-1C7A-4B1D-95BC-C51A98F919FA}" type="slidenum">
              <a:rPr lang="nl-NL" smtClean="0"/>
              <a:t>‹nr.›</a:t>
            </a:fld>
            <a:endParaRPr lang="nl-NL"/>
          </a:p>
        </p:txBody>
      </p:sp>
    </p:spTree>
    <p:extLst>
      <p:ext uri="{BB962C8B-B14F-4D97-AF65-F5344CB8AC3E}">
        <p14:creationId xmlns:p14="http://schemas.microsoft.com/office/powerpoint/2010/main" val="277475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171FCB55-0C1E-46D7-8D7D-2FC6635F5209}" type="datetimeFigureOut">
              <a:rPr lang="nl-NL" smtClean="0"/>
              <a:t>22-12-2011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928EB2B-1C7A-4B1D-95BC-C51A98F919FA}" type="slidenum">
              <a:rPr lang="nl-NL" smtClean="0"/>
              <a:t>‹nr.›</a:t>
            </a:fld>
            <a:endParaRPr lang="nl-NL"/>
          </a:p>
        </p:txBody>
      </p:sp>
    </p:spTree>
    <p:extLst>
      <p:ext uri="{BB962C8B-B14F-4D97-AF65-F5344CB8AC3E}">
        <p14:creationId xmlns:p14="http://schemas.microsoft.com/office/powerpoint/2010/main" val="1852344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171FCB55-0C1E-46D7-8D7D-2FC6635F5209}" type="datetimeFigureOut">
              <a:rPr lang="nl-NL" smtClean="0"/>
              <a:t>22-12-2011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28EB2B-1C7A-4B1D-95BC-C51A98F919FA}" type="slidenum">
              <a:rPr lang="nl-NL" smtClean="0"/>
              <a:t>‹nr.›</a:t>
            </a:fld>
            <a:endParaRPr lang="nl-NL"/>
          </a:p>
        </p:txBody>
      </p:sp>
    </p:spTree>
    <p:extLst>
      <p:ext uri="{BB962C8B-B14F-4D97-AF65-F5344CB8AC3E}">
        <p14:creationId xmlns:p14="http://schemas.microsoft.com/office/powerpoint/2010/main" val="2433004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171FCB55-0C1E-46D7-8D7D-2FC6635F5209}" type="datetimeFigureOut">
              <a:rPr lang="nl-NL" smtClean="0"/>
              <a:t>22-12-2011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928EB2B-1C7A-4B1D-95BC-C51A98F919FA}" type="slidenum">
              <a:rPr lang="nl-NL" smtClean="0"/>
              <a:t>‹nr.›</a:t>
            </a:fld>
            <a:endParaRPr lang="nl-NL"/>
          </a:p>
        </p:txBody>
      </p:sp>
    </p:spTree>
    <p:extLst>
      <p:ext uri="{BB962C8B-B14F-4D97-AF65-F5344CB8AC3E}">
        <p14:creationId xmlns:p14="http://schemas.microsoft.com/office/powerpoint/2010/main" val="408893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171FCB55-0C1E-46D7-8D7D-2FC6635F5209}" type="datetimeFigureOut">
              <a:rPr lang="nl-NL" smtClean="0"/>
              <a:t>22-12-2011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928EB2B-1C7A-4B1D-95BC-C51A98F919FA}" type="slidenum">
              <a:rPr lang="nl-NL" smtClean="0"/>
              <a:t>‹nr.›</a:t>
            </a:fld>
            <a:endParaRPr lang="nl-NL"/>
          </a:p>
        </p:txBody>
      </p:sp>
    </p:spTree>
    <p:extLst>
      <p:ext uri="{BB962C8B-B14F-4D97-AF65-F5344CB8AC3E}">
        <p14:creationId xmlns:p14="http://schemas.microsoft.com/office/powerpoint/2010/main" val="854898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71FCB55-0C1E-46D7-8D7D-2FC6635F5209}" type="datetimeFigureOut">
              <a:rPr lang="nl-NL" smtClean="0"/>
              <a:t>22-12-2011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928EB2B-1C7A-4B1D-95BC-C51A98F919FA}" type="slidenum">
              <a:rPr lang="nl-NL" smtClean="0"/>
              <a:t>‹nr.›</a:t>
            </a:fld>
            <a:endParaRPr lang="nl-NL"/>
          </a:p>
        </p:txBody>
      </p:sp>
    </p:spTree>
    <p:extLst>
      <p:ext uri="{BB962C8B-B14F-4D97-AF65-F5344CB8AC3E}">
        <p14:creationId xmlns:p14="http://schemas.microsoft.com/office/powerpoint/2010/main" val="3732175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71FCB55-0C1E-46D7-8D7D-2FC6635F5209}" type="datetimeFigureOut">
              <a:rPr lang="nl-NL" smtClean="0"/>
              <a:t>22-12-2011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28EB2B-1C7A-4B1D-95BC-C51A98F919FA}" type="slidenum">
              <a:rPr lang="nl-NL" smtClean="0"/>
              <a:t>‹nr.›</a:t>
            </a:fld>
            <a:endParaRPr lang="nl-NL"/>
          </a:p>
        </p:txBody>
      </p:sp>
    </p:spTree>
    <p:extLst>
      <p:ext uri="{BB962C8B-B14F-4D97-AF65-F5344CB8AC3E}">
        <p14:creationId xmlns:p14="http://schemas.microsoft.com/office/powerpoint/2010/main" val="4284844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71FCB55-0C1E-46D7-8D7D-2FC6635F5209}" type="datetimeFigureOut">
              <a:rPr lang="nl-NL" smtClean="0"/>
              <a:t>22-12-2011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928EB2B-1C7A-4B1D-95BC-C51A98F919FA}" type="slidenum">
              <a:rPr lang="nl-NL" smtClean="0"/>
              <a:t>‹nr.›</a:t>
            </a:fld>
            <a:endParaRPr lang="nl-NL"/>
          </a:p>
        </p:txBody>
      </p:sp>
    </p:spTree>
    <p:extLst>
      <p:ext uri="{BB962C8B-B14F-4D97-AF65-F5344CB8AC3E}">
        <p14:creationId xmlns:p14="http://schemas.microsoft.com/office/powerpoint/2010/main" val="3818746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FCB55-0C1E-46D7-8D7D-2FC6635F5209}" type="datetimeFigureOut">
              <a:rPr lang="nl-NL" smtClean="0"/>
              <a:t>22-12-2011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8EB2B-1C7A-4B1D-95BC-C51A98F919FA}" type="slidenum">
              <a:rPr lang="nl-NL" smtClean="0"/>
              <a:t>‹nr.›</a:t>
            </a:fld>
            <a:endParaRPr lang="nl-NL"/>
          </a:p>
        </p:txBody>
      </p:sp>
    </p:spTree>
    <p:extLst>
      <p:ext uri="{BB962C8B-B14F-4D97-AF65-F5344CB8AC3E}">
        <p14:creationId xmlns:p14="http://schemas.microsoft.com/office/powerpoint/2010/main" val="3679275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upload.wikimedia.org/wikipedia/commons/e/e1/Erinaceus_europaeus_LC0119.jpg"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upload.wikimedia.org/wikipedia/commons/3/3b/Formica_rufa_Quadrat.jpg" TargetMode="External"/><Relationship Id="rId1"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hyperlink" Target="http://upload.wikimedia.org/wikipedia/commons/4/47/Formica_rufa_nest.jpg"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 Id="rId5" Type="http://schemas.openxmlformats.org/officeDocument/2006/relationships/image" Target="../media/image37.jpeg"/><Relationship Id="rId4" Type="http://schemas.openxmlformats.org/officeDocument/2006/relationships/hyperlink" Target="http://upload.wikimedia.org/wikipedia/commons/3/35/GewoneVogelmelk-bloem-hr.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nl.wikipedia.org/wiki/Afbeelding:Grasklokje.jpg" TargetMode="External"/><Relationship Id="rId1" Type="http://schemas.openxmlformats.org/officeDocument/2006/relationships/slideLayout" Target="../slideLayouts/slideLayout12.xml"/><Relationship Id="rId5" Type="http://schemas.openxmlformats.org/officeDocument/2006/relationships/image" Target="../media/image40.jpeg"/><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upload.wikimedia.org/wikipedia/commons/9/95/Zwanebloem.JPG" TargetMode="External"/><Relationship Id="rId1" Type="http://schemas.openxmlformats.org/officeDocument/2006/relationships/slideLayout" Target="../slideLayouts/slideLayout1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hyperlink" Target="http://upload.wikimedia.org/wikipedia/commons/8/88/Butomus_umbellatus01.jp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upload.wikimedia.org/wikipedia/commons/d/d0/Sciurus_vulgaris_bearn_2004.jpg" TargetMode="External"/><Relationship Id="rId1" Type="http://schemas.openxmlformats.org/officeDocument/2006/relationships/slideLayout" Target="../slideLayouts/slideLayout1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upload.wikimedia.org/wikipedia/commons/f/f3/Lacerta_vivipara_1_(Marek_Szczepanek).jpg"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upload.wikimedia.org/wikipedia/commons/3/35/AlliumUrsinum-blad-hr.jpg" TargetMode="External"/><Relationship Id="rId1" Type="http://schemas.openxmlformats.org/officeDocument/2006/relationships/slideLayout" Target="../slideLayouts/slideLayout12.xml"/><Relationship Id="rId5" Type="http://schemas.openxmlformats.org/officeDocument/2006/relationships/image" Target="../media/image57.jpeg"/><Relationship Id="rId4" Type="http://schemas.openxmlformats.org/officeDocument/2006/relationships/hyperlink" Target="http://upload.wikimedia.org/wikipedia/commons/9/97/AlliumUrsinum-overz-hr.jp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upload.wikimedia.org/wikipedia/commons/4/49/Corydalis-lutea-plant-hr.jpg" TargetMode="External"/><Relationship Id="rId1" Type="http://schemas.openxmlformats.org/officeDocument/2006/relationships/slideLayout" Target="../slideLayouts/slideLayout1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hyperlink" Target="http://nl.wikipedia.org/wiki/Afbeelding:GeleHelmbloem-CloseUp-hr.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4.jpeg"/><Relationship Id="rId2" Type="http://schemas.openxmlformats.org/officeDocument/2006/relationships/hyperlink" Target="http://upload.wikimedia.org/wikipedia/commons/4/43/Dactylorhiza_praetermissa_(plant).jpg" TargetMode="External"/><Relationship Id="rId1" Type="http://schemas.openxmlformats.org/officeDocument/2006/relationships/slideLayout" Target="../slideLayouts/slideLayout1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hyperlink" Target="http://nl.wikipedia.org/wiki/Afbeelding:Rietorchis_closeup.jp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upload.wikimedia.org/wikipedia/commons/6/63/Waterdrieblad_bloem.jpg" TargetMode="External"/><Relationship Id="rId1" Type="http://schemas.openxmlformats.org/officeDocument/2006/relationships/slideLayout" Target="../slideLayouts/slideLayout12.xml"/><Relationship Id="rId4" Type="http://schemas.openxmlformats.org/officeDocument/2006/relationships/image" Target="../media/image6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hyperlink" Target="http://upload.wikimedia.org/wikipedia/commons/5/5a/Wood.pigeon.2.arp.750pix.jpg" TargetMode="External"/><Relationship Id="rId1" Type="http://schemas.openxmlformats.org/officeDocument/2006/relationships/slideLayout" Target="../slideLayouts/slideLayout12.xml"/><Relationship Id="rId5" Type="http://schemas.openxmlformats.org/officeDocument/2006/relationships/image" Target="../media/image71.jpeg"/><Relationship Id="rId4" Type="http://schemas.openxmlformats.org/officeDocument/2006/relationships/image" Target="../media/image70.jpeg"/></Relationships>
</file>

<file path=ppt/slides/_rels/slide4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upload.wikimedia.org/wikipedia/commons/e/eb/Fulica_atra,_adult_and_chick.jpg" TargetMode="External"/><Relationship Id="rId1" Type="http://schemas.openxmlformats.org/officeDocument/2006/relationships/slideLayout" Target="../slideLayouts/slideLayout12.xml"/><Relationship Id="rId6" Type="http://schemas.openxmlformats.org/officeDocument/2006/relationships/image" Target="../media/image74.jpeg"/><Relationship Id="rId5" Type="http://schemas.openxmlformats.org/officeDocument/2006/relationships/hyperlink" Target="http://upload.wikimedia.org/wikipedia/commons/5/59/Meerkoet_nest_met_kuikens.jpg" TargetMode="External"/><Relationship Id="rId4" Type="http://schemas.openxmlformats.org/officeDocument/2006/relationships/image" Target="../media/image73.jpeg"/></Relationships>
</file>

<file path=ppt/slides/_rels/slide4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hyperlink" Target="http://upload.wikimedia.org/wikipedia/commons/c/c7/Alcedo_atthis_3_(Marek_Szczepanek).jpg" TargetMode="External"/><Relationship Id="rId1" Type="http://schemas.openxmlformats.org/officeDocument/2006/relationships/slideLayout" Target="../slideLayouts/slideLayout1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upload.wikimedia.org/wikipedia/commons/3/3f/Natrix_natrix.jpg" TargetMode="External"/><Relationship Id="rId2" Type="http://schemas.openxmlformats.org/officeDocument/2006/relationships/image" Target="../media/image79.jpeg"/><Relationship Id="rId1" Type="http://schemas.openxmlformats.org/officeDocument/2006/relationships/slideLayout" Target="../slideLayouts/slideLayout12.xml"/><Relationship Id="rId5" Type="http://schemas.openxmlformats.org/officeDocument/2006/relationships/image" Target="../media/image81.jpeg"/><Relationship Id="rId4" Type="http://schemas.openxmlformats.org/officeDocument/2006/relationships/image" Target="../media/image80.jpeg"/></Relationships>
</file>

<file path=ppt/slides/_rels/slide4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hyperlink" Target="http://upload.wikimedia.org/wikipedia/commons/1/11/Anodonta_cygnea1.jpg" TargetMode="External"/><Relationship Id="rId1" Type="http://schemas.openxmlformats.org/officeDocument/2006/relationships/slideLayout" Target="../slideLayouts/slideLayout1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5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hyperlink" Target="http://upload.wikimedia.org/wikipedia/commons/a/ab/TriturusCristatus.jpg" TargetMode="External"/><Relationship Id="rId1" Type="http://schemas.openxmlformats.org/officeDocument/2006/relationships/slideLayout" Target="../slideLayouts/slideLayout12.xml"/><Relationship Id="rId4" Type="http://schemas.openxmlformats.org/officeDocument/2006/relationships/image" Target="../media/image91.jpeg"/></Relationships>
</file>

<file path=ppt/slides/_rels/slide54.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1643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smtClean="0"/>
              <a:t>De koningsvaren is een tabel 3 soort.</a:t>
            </a:r>
          </a:p>
          <a:p>
            <a:pPr marL="0" indent="0">
              <a:buNone/>
            </a:pPr>
            <a:r>
              <a:rPr lang="nl-NL" dirty="0" smtClean="0"/>
              <a:t>	A. juist</a:t>
            </a:r>
          </a:p>
          <a:p>
            <a:pPr marL="0" indent="0">
              <a:buNone/>
            </a:pPr>
            <a:r>
              <a:rPr lang="nl-NL" dirty="0" smtClean="0"/>
              <a:t>	B. niet juist</a:t>
            </a:r>
            <a:endParaRPr lang="nl-NL" dirty="0"/>
          </a:p>
        </p:txBody>
      </p:sp>
      <p:pic>
        <p:nvPicPr>
          <p:cNvPr id="5122" name="Picture 2" descr="C:\Users\cge\Desktop\corik\Flora en Fauna wet\foto's\Osmunda_regal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429000"/>
            <a:ext cx="4064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53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3">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smtClean="0"/>
              <a:t>Welke plant is dit?</a:t>
            </a:r>
          </a:p>
          <a:p>
            <a:pPr marL="0" indent="0">
              <a:buNone/>
            </a:pPr>
            <a:r>
              <a:rPr lang="nl-NL" dirty="0" smtClean="0"/>
              <a:t>	A. Dotterbloem</a:t>
            </a:r>
          </a:p>
          <a:p>
            <a:pPr marL="0" indent="0">
              <a:buNone/>
            </a:pPr>
            <a:r>
              <a:rPr lang="nl-NL" dirty="0" smtClean="0"/>
              <a:t>	B. Grasklokje</a:t>
            </a:r>
          </a:p>
          <a:p>
            <a:pPr marL="0" indent="0">
              <a:buNone/>
            </a:pPr>
            <a:r>
              <a:rPr lang="nl-NL" dirty="0" smtClean="0"/>
              <a:t>	C. </a:t>
            </a:r>
            <a:r>
              <a:rPr lang="nl-NL" dirty="0" err="1" smtClean="0"/>
              <a:t>Zwanebloem</a:t>
            </a:r>
            <a:endParaRPr lang="nl-NL" dirty="0" smtClean="0"/>
          </a:p>
          <a:p>
            <a:pPr marL="0" indent="0">
              <a:buNone/>
            </a:pPr>
            <a:r>
              <a:rPr lang="nl-NL" dirty="0" smtClean="0"/>
              <a:t>	D. </a:t>
            </a:r>
            <a:r>
              <a:rPr lang="nl-NL" dirty="0"/>
              <a:t>G</a:t>
            </a:r>
            <a:r>
              <a:rPr lang="nl-NL" dirty="0" smtClean="0"/>
              <a:t>ewone vogelmelk</a:t>
            </a:r>
            <a:endParaRPr lang="nl-NL" dirty="0"/>
          </a:p>
        </p:txBody>
      </p:sp>
      <p:pic>
        <p:nvPicPr>
          <p:cNvPr id="6146" name="Picture 2" descr="C:\Users\cge\Desktop\corik\Flora en Fauna wet\foto's\zwaneblo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556792"/>
            <a:ext cx="35718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17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3">
                                            <p:txEl>
                                              <p:pRg st="3" end="3"/>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smtClean="0"/>
              <a:t>Waar maakt het dier op de foto zijn nesten?</a:t>
            </a:r>
          </a:p>
          <a:p>
            <a:pPr marL="0" indent="0">
              <a:buNone/>
            </a:pPr>
            <a:r>
              <a:rPr lang="nl-NL" dirty="0"/>
              <a:t>	</a:t>
            </a:r>
            <a:r>
              <a:rPr lang="nl-NL" dirty="0" smtClean="0"/>
              <a:t>A. In houtige begroeiingen</a:t>
            </a:r>
          </a:p>
          <a:p>
            <a:pPr marL="0" indent="0">
              <a:buNone/>
            </a:pPr>
            <a:r>
              <a:rPr lang="nl-NL" dirty="0"/>
              <a:t>	B</a:t>
            </a:r>
            <a:r>
              <a:rPr lang="nl-NL" dirty="0" smtClean="0"/>
              <a:t>. op oevers of op het water</a:t>
            </a:r>
          </a:p>
          <a:p>
            <a:pPr marL="0" indent="0">
              <a:buNone/>
            </a:pPr>
            <a:r>
              <a:rPr lang="nl-NL" dirty="0"/>
              <a:t>	</a:t>
            </a:r>
            <a:r>
              <a:rPr lang="nl-NL" dirty="0" smtClean="0"/>
              <a:t>C. op de grond</a:t>
            </a:r>
          </a:p>
          <a:p>
            <a:pPr marL="0" indent="0">
              <a:buNone/>
            </a:pPr>
            <a:r>
              <a:rPr lang="nl-NL" dirty="0"/>
              <a:t>	</a:t>
            </a:r>
            <a:r>
              <a:rPr lang="nl-NL" dirty="0" smtClean="0"/>
              <a:t>D. in steile oevers</a:t>
            </a:r>
            <a:endParaRPr lang="nl-NL" dirty="0"/>
          </a:p>
        </p:txBody>
      </p:sp>
      <p:pic>
        <p:nvPicPr>
          <p:cNvPr id="9218" name="Picture 2" descr="C:\Users\cge\Desktop\corik\Flora en Fauna wet\foto's\Meerko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641" y="3528020"/>
            <a:ext cx="4401847" cy="3213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85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3">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806896" y="1600200"/>
            <a:ext cx="8229600" cy="4525963"/>
          </a:xfrm>
        </p:spPr>
        <p:txBody>
          <a:bodyPr/>
          <a:lstStyle/>
          <a:p>
            <a:r>
              <a:rPr lang="nl-NL" dirty="0" smtClean="0"/>
              <a:t>Waar kun je deze soort aantreffen?  </a:t>
            </a:r>
          </a:p>
          <a:p>
            <a:pPr marL="0" indent="0">
              <a:buNone/>
            </a:pPr>
            <a:r>
              <a:rPr lang="nl-NL" dirty="0"/>
              <a:t>	</a:t>
            </a:r>
            <a:r>
              <a:rPr lang="nl-NL" dirty="0" smtClean="0"/>
              <a:t>A. Dit is een exoot, dus in een aquarium</a:t>
            </a:r>
          </a:p>
          <a:p>
            <a:pPr marL="0" indent="0">
              <a:buNone/>
            </a:pPr>
            <a:r>
              <a:rPr lang="nl-NL" dirty="0"/>
              <a:t>	</a:t>
            </a:r>
            <a:r>
              <a:rPr lang="nl-NL" dirty="0" smtClean="0"/>
              <a:t>B. in water net boven en in de modder</a:t>
            </a:r>
          </a:p>
          <a:p>
            <a:pPr marL="0" indent="0">
              <a:buNone/>
            </a:pPr>
            <a:r>
              <a:rPr lang="nl-NL" dirty="0"/>
              <a:t>	</a:t>
            </a:r>
            <a:r>
              <a:rPr lang="nl-NL" dirty="0" smtClean="0"/>
              <a:t>C. in water en op het land</a:t>
            </a:r>
          </a:p>
          <a:p>
            <a:pPr marL="0" indent="0">
              <a:buNone/>
            </a:pPr>
            <a:r>
              <a:rPr lang="nl-NL" dirty="0"/>
              <a:t>	</a:t>
            </a:r>
            <a:r>
              <a:rPr lang="nl-NL" dirty="0" smtClean="0"/>
              <a:t>D. alleen in water </a:t>
            </a:r>
            <a:endParaRPr lang="nl-NL" dirty="0"/>
          </a:p>
        </p:txBody>
      </p:sp>
      <p:pic>
        <p:nvPicPr>
          <p:cNvPr id="10242" name="Picture 2" descr="C:\Users\cge\Desktop\corik\Flora en Fauna wet\foto's\kleinemodderkrui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0533" y="3889785"/>
            <a:ext cx="3995936" cy="2955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09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3">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smtClean="0"/>
              <a:t>Het dier op de foto heeft als vaste rust- en verblijfplaats:</a:t>
            </a:r>
          </a:p>
          <a:p>
            <a:pPr marL="0" indent="0">
              <a:buNone/>
            </a:pPr>
            <a:r>
              <a:rPr lang="nl-NL" dirty="0" smtClean="0"/>
              <a:t>	A. nesten in bomen</a:t>
            </a:r>
          </a:p>
          <a:p>
            <a:pPr marL="0" indent="0">
              <a:buNone/>
            </a:pPr>
            <a:r>
              <a:rPr lang="nl-NL" dirty="0" smtClean="0"/>
              <a:t>	B. holen in bomen</a:t>
            </a:r>
          </a:p>
          <a:p>
            <a:pPr marL="0" indent="0">
              <a:buNone/>
            </a:pPr>
            <a:r>
              <a:rPr lang="nl-NL" dirty="0" smtClean="0"/>
              <a:t>	C. holen in de grond</a:t>
            </a:r>
          </a:p>
          <a:p>
            <a:pPr marL="0" indent="0">
              <a:buNone/>
            </a:pPr>
            <a:r>
              <a:rPr lang="nl-NL" dirty="0" smtClean="0"/>
              <a:t>	D. tak- en bladhopen</a:t>
            </a:r>
          </a:p>
        </p:txBody>
      </p:sp>
      <p:pic>
        <p:nvPicPr>
          <p:cNvPr id="8194" name="Picture 2" descr="C:\Users\cge\Desktop\corik\Flora en Fauna wet\foto's\ea06c53d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636912"/>
            <a:ext cx="3740150" cy="270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9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3">
                                            <p:txEl>
                                              <p:pRg st="4" end="4"/>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nl-NL" smtClean="0"/>
              <a:t>Soorten van tabel 1</a:t>
            </a:r>
          </a:p>
        </p:txBody>
      </p:sp>
      <p:sp>
        <p:nvSpPr>
          <p:cNvPr id="5123" name="Rectangle 3"/>
          <p:cNvSpPr>
            <a:spLocks noGrp="1" noChangeArrowheads="1"/>
          </p:cNvSpPr>
          <p:nvPr>
            <p:ph type="body" idx="1"/>
          </p:nvPr>
        </p:nvSpPr>
        <p:spPr>
          <a:xfrm>
            <a:off x="2247056" y="1600200"/>
            <a:ext cx="8229600" cy="4525963"/>
          </a:xfrm>
        </p:spPr>
        <p:txBody>
          <a:bodyPr/>
          <a:lstStyle/>
          <a:p>
            <a:pPr eaLnBrk="1" hangingPunct="1">
              <a:lnSpc>
                <a:spcPct val="90000"/>
              </a:lnSpc>
            </a:pPr>
            <a:r>
              <a:rPr lang="nl-NL" sz="2400" dirty="0" smtClean="0"/>
              <a:t>Egel</a:t>
            </a:r>
          </a:p>
          <a:p>
            <a:pPr eaLnBrk="1" hangingPunct="1">
              <a:lnSpc>
                <a:spcPct val="90000"/>
              </a:lnSpc>
            </a:pPr>
            <a:r>
              <a:rPr lang="nl-NL" sz="2400" dirty="0" smtClean="0"/>
              <a:t>Konijn </a:t>
            </a:r>
          </a:p>
          <a:p>
            <a:pPr eaLnBrk="1" hangingPunct="1">
              <a:lnSpc>
                <a:spcPct val="90000"/>
              </a:lnSpc>
            </a:pPr>
            <a:r>
              <a:rPr lang="nl-NL" sz="2400" dirty="0" smtClean="0"/>
              <a:t>Gewone pad</a:t>
            </a:r>
          </a:p>
          <a:p>
            <a:pPr eaLnBrk="1" hangingPunct="1">
              <a:lnSpc>
                <a:spcPct val="90000"/>
              </a:lnSpc>
            </a:pPr>
            <a:r>
              <a:rPr lang="nl-NL" sz="2400" dirty="0" smtClean="0"/>
              <a:t>Bastaardkikker</a:t>
            </a:r>
          </a:p>
          <a:p>
            <a:pPr eaLnBrk="1" hangingPunct="1">
              <a:lnSpc>
                <a:spcPct val="90000"/>
              </a:lnSpc>
            </a:pPr>
            <a:r>
              <a:rPr lang="nl-NL" sz="2400" dirty="0" smtClean="0"/>
              <a:t>Behaarde rode bosmier</a:t>
            </a:r>
          </a:p>
          <a:p>
            <a:pPr eaLnBrk="1" hangingPunct="1">
              <a:lnSpc>
                <a:spcPct val="90000"/>
              </a:lnSpc>
            </a:pPr>
            <a:r>
              <a:rPr lang="nl-NL" sz="2400" dirty="0" smtClean="0"/>
              <a:t>Brede wespenorchis</a:t>
            </a:r>
          </a:p>
          <a:p>
            <a:pPr eaLnBrk="1" hangingPunct="1">
              <a:lnSpc>
                <a:spcPct val="90000"/>
              </a:lnSpc>
            </a:pPr>
            <a:r>
              <a:rPr lang="nl-NL" sz="2400" dirty="0" smtClean="0"/>
              <a:t>Dotterbloem</a:t>
            </a:r>
          </a:p>
          <a:p>
            <a:pPr eaLnBrk="1" hangingPunct="1">
              <a:lnSpc>
                <a:spcPct val="90000"/>
              </a:lnSpc>
            </a:pPr>
            <a:r>
              <a:rPr lang="nl-NL" sz="2400" dirty="0" smtClean="0"/>
              <a:t>Gewone vogelmelk</a:t>
            </a:r>
          </a:p>
          <a:p>
            <a:pPr eaLnBrk="1" hangingPunct="1">
              <a:lnSpc>
                <a:spcPct val="90000"/>
              </a:lnSpc>
            </a:pPr>
            <a:r>
              <a:rPr lang="nl-NL" sz="2400" dirty="0" smtClean="0"/>
              <a:t>Grasklokje</a:t>
            </a:r>
          </a:p>
          <a:p>
            <a:pPr eaLnBrk="1" hangingPunct="1">
              <a:lnSpc>
                <a:spcPct val="90000"/>
              </a:lnSpc>
            </a:pPr>
            <a:r>
              <a:rPr lang="nl-NL" sz="2400" dirty="0" smtClean="0"/>
              <a:t>zwanenbloem</a:t>
            </a:r>
          </a:p>
        </p:txBody>
      </p:sp>
    </p:spTree>
    <p:extLst>
      <p:ext uri="{BB962C8B-B14F-4D97-AF65-F5344CB8AC3E}">
        <p14:creationId xmlns:p14="http://schemas.microsoft.com/office/powerpoint/2010/main" val="2473489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nl-NL" smtClean="0">
                <a:latin typeface="Arial" charset="0"/>
              </a:rPr>
              <a:t>Egel</a:t>
            </a:r>
            <a:endParaRPr lang="en-US" smtClean="0">
              <a:latin typeface="Arial" charset="0"/>
            </a:endParaRPr>
          </a:p>
        </p:txBody>
      </p:sp>
      <p:sp>
        <p:nvSpPr>
          <p:cNvPr id="451588" name="Rectangle 4"/>
          <p:cNvSpPr>
            <a:spLocks noGrp="1" noChangeArrowheads="1"/>
          </p:cNvSpPr>
          <p:nvPr>
            <p:ph type="body" sz="half" idx="2"/>
          </p:nvPr>
        </p:nvSpPr>
        <p:spPr>
          <a:xfrm>
            <a:off x="4643438" y="1981200"/>
            <a:ext cx="3814762" cy="4114800"/>
          </a:xfrm>
        </p:spPr>
        <p:txBody>
          <a:bodyPr/>
          <a:lstStyle/>
          <a:p>
            <a:pPr eaLnBrk="1" hangingPunct="1"/>
            <a:r>
              <a:rPr lang="en-US" sz="2400" smtClean="0">
                <a:latin typeface="Arial" charset="0"/>
              </a:rPr>
              <a:t>loofbossen, vochtige weiden en grasvelden </a:t>
            </a:r>
          </a:p>
          <a:p>
            <a:pPr eaLnBrk="1" hangingPunct="1"/>
            <a:r>
              <a:rPr lang="nl-NL" sz="2400" smtClean="0">
                <a:latin typeface="Arial" charset="0"/>
              </a:rPr>
              <a:t>Bosranden</a:t>
            </a:r>
          </a:p>
          <a:p>
            <a:pPr eaLnBrk="1" hangingPunct="1"/>
            <a:r>
              <a:rPr lang="nl-NL" sz="2400" smtClean="0">
                <a:latin typeface="Arial" charset="0"/>
              </a:rPr>
              <a:t>Nest gras en tak- en bladhopen </a:t>
            </a:r>
          </a:p>
          <a:p>
            <a:pPr eaLnBrk="1" hangingPunct="1"/>
            <a:r>
              <a:rPr lang="nl-NL" sz="2400" smtClean="0">
                <a:latin typeface="Arial" charset="0"/>
              </a:rPr>
              <a:t>Soms konijnenholen</a:t>
            </a:r>
          </a:p>
          <a:p>
            <a:pPr eaLnBrk="1" hangingPunct="1"/>
            <a:r>
              <a:rPr lang="en-US" sz="2400" smtClean="0">
                <a:latin typeface="Arial" charset="0"/>
              </a:rPr>
              <a:t>Wisselt meerdere keren van nest in de winter! </a:t>
            </a:r>
          </a:p>
          <a:p>
            <a:pPr eaLnBrk="1" hangingPunct="1"/>
            <a:r>
              <a:rPr lang="en-US" sz="2400" smtClean="0">
                <a:latin typeface="Arial" charset="0"/>
              </a:rPr>
              <a:t>Nachtdier / winterslaap</a:t>
            </a:r>
          </a:p>
        </p:txBody>
      </p:sp>
      <p:pic>
        <p:nvPicPr>
          <p:cNvPr id="6148" name="Picture 5" descr="Afbeelding:Erinaceus europaeus LC011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700213"/>
            <a:ext cx="4344987" cy="325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984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1588">
                                            <p:txEl>
                                              <p:pRg st="0" end="0"/>
                                            </p:txEl>
                                          </p:spTgt>
                                        </p:tgtEl>
                                        <p:attrNameLst>
                                          <p:attrName>style.visibility</p:attrName>
                                        </p:attrNameLst>
                                      </p:cBhvr>
                                      <p:to>
                                        <p:strVal val="visible"/>
                                      </p:to>
                                    </p:set>
                                    <p:anim calcmode="lin" valueType="num">
                                      <p:cBhvr additive="base">
                                        <p:cTn id="7" dur="500" fill="hold"/>
                                        <p:tgtEl>
                                          <p:spTgt spid="4515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15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1588">
                                            <p:txEl>
                                              <p:pRg st="1" end="1"/>
                                            </p:txEl>
                                          </p:spTgt>
                                        </p:tgtEl>
                                        <p:attrNameLst>
                                          <p:attrName>style.visibility</p:attrName>
                                        </p:attrNameLst>
                                      </p:cBhvr>
                                      <p:to>
                                        <p:strVal val="visible"/>
                                      </p:to>
                                    </p:set>
                                    <p:anim calcmode="lin" valueType="num">
                                      <p:cBhvr additive="base">
                                        <p:cTn id="13" dur="500" fill="hold"/>
                                        <p:tgtEl>
                                          <p:spTgt spid="4515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15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1588">
                                            <p:txEl>
                                              <p:pRg st="2" end="2"/>
                                            </p:txEl>
                                          </p:spTgt>
                                        </p:tgtEl>
                                        <p:attrNameLst>
                                          <p:attrName>style.visibility</p:attrName>
                                        </p:attrNameLst>
                                      </p:cBhvr>
                                      <p:to>
                                        <p:strVal val="visible"/>
                                      </p:to>
                                    </p:set>
                                    <p:anim calcmode="lin" valueType="num">
                                      <p:cBhvr additive="base">
                                        <p:cTn id="19" dur="500" fill="hold"/>
                                        <p:tgtEl>
                                          <p:spTgt spid="4515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15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1588">
                                            <p:txEl>
                                              <p:pRg st="3" end="3"/>
                                            </p:txEl>
                                          </p:spTgt>
                                        </p:tgtEl>
                                        <p:attrNameLst>
                                          <p:attrName>style.visibility</p:attrName>
                                        </p:attrNameLst>
                                      </p:cBhvr>
                                      <p:to>
                                        <p:strVal val="visible"/>
                                      </p:to>
                                    </p:set>
                                    <p:anim calcmode="lin" valueType="num">
                                      <p:cBhvr additive="base">
                                        <p:cTn id="25" dur="500" fill="hold"/>
                                        <p:tgtEl>
                                          <p:spTgt spid="45158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158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1588">
                                            <p:txEl>
                                              <p:pRg st="4" end="4"/>
                                            </p:txEl>
                                          </p:spTgt>
                                        </p:tgtEl>
                                        <p:attrNameLst>
                                          <p:attrName>style.visibility</p:attrName>
                                        </p:attrNameLst>
                                      </p:cBhvr>
                                      <p:to>
                                        <p:strVal val="visible"/>
                                      </p:to>
                                    </p:set>
                                    <p:anim calcmode="lin" valueType="num">
                                      <p:cBhvr additive="base">
                                        <p:cTn id="31" dur="500" fill="hold"/>
                                        <p:tgtEl>
                                          <p:spTgt spid="45158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158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51588">
                                            <p:txEl>
                                              <p:pRg st="5" end="5"/>
                                            </p:txEl>
                                          </p:spTgt>
                                        </p:tgtEl>
                                        <p:attrNameLst>
                                          <p:attrName>style.visibility</p:attrName>
                                        </p:attrNameLst>
                                      </p:cBhvr>
                                      <p:to>
                                        <p:strVal val="visible"/>
                                      </p:to>
                                    </p:set>
                                    <p:anim calcmode="lin" valueType="num">
                                      <p:cBhvr additive="base">
                                        <p:cTn id="37" dur="500" fill="hold"/>
                                        <p:tgtEl>
                                          <p:spTgt spid="45158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158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dirty="0" smtClean="0"/>
          </a:p>
        </p:txBody>
      </p:sp>
      <p:sp>
        <p:nvSpPr>
          <p:cNvPr id="7171" name="Rectangle 3"/>
          <p:cNvSpPr>
            <a:spLocks noGrp="1" noChangeArrowheads="1"/>
          </p:cNvSpPr>
          <p:nvPr>
            <p:ph type="body" idx="1"/>
          </p:nvPr>
        </p:nvSpPr>
        <p:spPr/>
        <p:txBody>
          <a:bodyPr/>
          <a:lstStyle/>
          <a:p>
            <a:pPr eaLnBrk="1" hangingPunct="1"/>
            <a:endParaRPr lang="en-US" smtClean="0"/>
          </a:p>
        </p:txBody>
      </p:sp>
      <p:pic>
        <p:nvPicPr>
          <p:cNvPr id="477188" name="Picture 4" descr="egel spo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087438"/>
            <a:ext cx="3960813"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7189" name="Picture 5" descr="egel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628" y="471455"/>
            <a:ext cx="3980525" cy="340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7190" name="Picture 6" descr="egel 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6" y="3881438"/>
            <a:ext cx="4492404"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7191" name="Picture 7" descr="egelne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628" y="3429000"/>
            <a:ext cx="3960812"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7192" name="Picture 8" descr="egeltj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5545" y="4333875"/>
            <a:ext cx="213677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992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77188"/>
                                        </p:tgtEl>
                                        <p:attrNameLst>
                                          <p:attrName>style.visibility</p:attrName>
                                        </p:attrNameLst>
                                      </p:cBhvr>
                                      <p:to>
                                        <p:strVal val="visible"/>
                                      </p:to>
                                    </p:set>
                                    <p:animEffect transition="in" filter="dissolve">
                                      <p:cBhvr>
                                        <p:cTn id="7" dur="500"/>
                                        <p:tgtEl>
                                          <p:spTgt spid="4771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77189"/>
                                        </p:tgtEl>
                                        <p:attrNameLst>
                                          <p:attrName>style.visibility</p:attrName>
                                        </p:attrNameLst>
                                      </p:cBhvr>
                                      <p:to>
                                        <p:strVal val="visible"/>
                                      </p:to>
                                    </p:set>
                                    <p:animEffect transition="in" filter="dissolve">
                                      <p:cBhvr>
                                        <p:cTn id="12" dur="500"/>
                                        <p:tgtEl>
                                          <p:spTgt spid="4771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77190"/>
                                        </p:tgtEl>
                                        <p:attrNameLst>
                                          <p:attrName>style.visibility</p:attrName>
                                        </p:attrNameLst>
                                      </p:cBhvr>
                                      <p:to>
                                        <p:strVal val="visible"/>
                                      </p:to>
                                    </p:set>
                                    <p:anim calcmode="lin" valueType="num">
                                      <p:cBhvr additive="base">
                                        <p:cTn id="17" dur="500" fill="hold"/>
                                        <p:tgtEl>
                                          <p:spTgt spid="477190"/>
                                        </p:tgtEl>
                                        <p:attrNameLst>
                                          <p:attrName>ppt_x</p:attrName>
                                        </p:attrNameLst>
                                      </p:cBhvr>
                                      <p:tavLst>
                                        <p:tav tm="0">
                                          <p:val>
                                            <p:strVal val="#ppt_x"/>
                                          </p:val>
                                        </p:tav>
                                        <p:tav tm="100000">
                                          <p:val>
                                            <p:strVal val="#ppt_x"/>
                                          </p:val>
                                        </p:tav>
                                      </p:tavLst>
                                    </p:anim>
                                    <p:anim calcmode="lin" valueType="num">
                                      <p:cBhvr additive="base">
                                        <p:cTn id="18" dur="500" fill="hold"/>
                                        <p:tgtEl>
                                          <p:spTgt spid="477190"/>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477191"/>
                                        </p:tgtEl>
                                        <p:attrNameLst>
                                          <p:attrName>style.visibility</p:attrName>
                                        </p:attrNameLst>
                                      </p:cBhvr>
                                      <p:to>
                                        <p:strVal val="visible"/>
                                      </p:to>
                                    </p:set>
                                    <p:animEffect transition="in" filter="dissolve">
                                      <p:cBhvr>
                                        <p:cTn id="23" dur="500"/>
                                        <p:tgtEl>
                                          <p:spTgt spid="47719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477192"/>
                                        </p:tgtEl>
                                        <p:attrNameLst>
                                          <p:attrName>style.visibility</p:attrName>
                                        </p:attrNameLst>
                                      </p:cBhvr>
                                      <p:to>
                                        <p:strVal val="visible"/>
                                      </p:to>
                                    </p:set>
                                    <p:animEffect transition="in" filter="diamond(in)">
                                      <p:cBhvr>
                                        <p:cTn id="28" dur="2000"/>
                                        <p:tgtEl>
                                          <p:spTgt spid="477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nl-NL" smtClean="0">
                <a:latin typeface="Arial" charset="0"/>
              </a:rPr>
              <a:t>Konijn</a:t>
            </a:r>
            <a:endParaRPr lang="en-US" smtClean="0">
              <a:latin typeface="Arial" charset="0"/>
            </a:endParaRPr>
          </a:p>
        </p:txBody>
      </p:sp>
      <p:sp>
        <p:nvSpPr>
          <p:cNvPr id="452612" name="Rectangle 4"/>
          <p:cNvSpPr>
            <a:spLocks noGrp="1" noChangeArrowheads="1"/>
          </p:cNvSpPr>
          <p:nvPr>
            <p:ph type="body" sz="half" idx="2"/>
          </p:nvPr>
        </p:nvSpPr>
        <p:spPr>
          <a:xfrm>
            <a:off x="4643438" y="1981200"/>
            <a:ext cx="3814762" cy="4114800"/>
          </a:xfrm>
        </p:spPr>
        <p:txBody>
          <a:bodyPr/>
          <a:lstStyle/>
          <a:p>
            <a:pPr eaLnBrk="1" hangingPunct="1"/>
            <a:r>
              <a:rPr lang="nl-NL" sz="2800" smtClean="0">
                <a:latin typeface="Arial" charset="0"/>
              </a:rPr>
              <a:t>Holen</a:t>
            </a:r>
          </a:p>
          <a:p>
            <a:pPr eaLnBrk="1" hangingPunct="1"/>
            <a:r>
              <a:rPr lang="nl-NL" sz="2800" smtClean="0">
                <a:latin typeface="Arial" charset="0"/>
              </a:rPr>
              <a:t>Zandige bodems</a:t>
            </a:r>
          </a:p>
          <a:p>
            <a:pPr eaLnBrk="1" hangingPunct="1"/>
            <a:r>
              <a:rPr lang="nl-NL" sz="2800" smtClean="0">
                <a:latin typeface="Arial" charset="0"/>
              </a:rPr>
              <a:t>Halfopen landschappen</a:t>
            </a:r>
          </a:p>
          <a:p>
            <a:pPr eaLnBrk="1" hangingPunct="1"/>
            <a:r>
              <a:rPr lang="nl-NL" sz="2800" smtClean="0">
                <a:latin typeface="Arial" charset="0"/>
              </a:rPr>
              <a:t>Duinen belangrijke grazers</a:t>
            </a:r>
            <a:endParaRPr lang="en-US" sz="2800" smtClean="0">
              <a:latin typeface="Arial" charset="0"/>
            </a:endParaRPr>
          </a:p>
        </p:txBody>
      </p:sp>
      <p:pic>
        <p:nvPicPr>
          <p:cNvPr id="8196" name="Picture 5" descr="konij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313"/>
            <a:ext cx="4427538"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2617" name="Picture 9" descr="konijnenhol_konijnenkeut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42115"/>
            <a:ext cx="4427538" cy="2815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017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2612">
                                            <p:txEl>
                                              <p:pRg st="0" end="0"/>
                                            </p:txEl>
                                          </p:spTgt>
                                        </p:tgtEl>
                                        <p:attrNameLst>
                                          <p:attrName>style.visibility</p:attrName>
                                        </p:attrNameLst>
                                      </p:cBhvr>
                                      <p:to>
                                        <p:strVal val="visible"/>
                                      </p:to>
                                    </p:set>
                                    <p:anim calcmode="lin" valueType="num">
                                      <p:cBhvr additive="base">
                                        <p:cTn id="7" dur="500" fill="hold"/>
                                        <p:tgtEl>
                                          <p:spTgt spid="4526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26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2612">
                                            <p:txEl>
                                              <p:pRg st="1" end="1"/>
                                            </p:txEl>
                                          </p:spTgt>
                                        </p:tgtEl>
                                        <p:attrNameLst>
                                          <p:attrName>style.visibility</p:attrName>
                                        </p:attrNameLst>
                                      </p:cBhvr>
                                      <p:to>
                                        <p:strVal val="visible"/>
                                      </p:to>
                                    </p:set>
                                    <p:anim calcmode="lin" valueType="num">
                                      <p:cBhvr additive="base">
                                        <p:cTn id="13" dur="500" fill="hold"/>
                                        <p:tgtEl>
                                          <p:spTgt spid="4526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26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2612">
                                            <p:txEl>
                                              <p:pRg st="2" end="2"/>
                                            </p:txEl>
                                          </p:spTgt>
                                        </p:tgtEl>
                                        <p:attrNameLst>
                                          <p:attrName>style.visibility</p:attrName>
                                        </p:attrNameLst>
                                      </p:cBhvr>
                                      <p:to>
                                        <p:strVal val="visible"/>
                                      </p:to>
                                    </p:set>
                                    <p:anim calcmode="lin" valueType="num">
                                      <p:cBhvr additive="base">
                                        <p:cTn id="19" dur="500" fill="hold"/>
                                        <p:tgtEl>
                                          <p:spTgt spid="4526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26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2612">
                                            <p:txEl>
                                              <p:pRg st="3" end="3"/>
                                            </p:txEl>
                                          </p:spTgt>
                                        </p:tgtEl>
                                        <p:attrNameLst>
                                          <p:attrName>style.visibility</p:attrName>
                                        </p:attrNameLst>
                                      </p:cBhvr>
                                      <p:to>
                                        <p:strVal val="visible"/>
                                      </p:to>
                                    </p:set>
                                    <p:anim calcmode="lin" valueType="num">
                                      <p:cBhvr additive="base">
                                        <p:cTn id="25" dur="500" fill="hold"/>
                                        <p:tgtEl>
                                          <p:spTgt spid="4526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26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452617"/>
                                        </p:tgtEl>
                                        <p:attrNameLst>
                                          <p:attrName>style.visibility</p:attrName>
                                        </p:attrNameLst>
                                      </p:cBhvr>
                                      <p:to>
                                        <p:strVal val="visible"/>
                                      </p:to>
                                    </p:set>
                                    <p:animEffect transition="in" filter="dissolve">
                                      <p:cBhvr>
                                        <p:cTn id="31" dur="500"/>
                                        <p:tgtEl>
                                          <p:spTgt spid="452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nl-NL" smtClean="0">
                <a:latin typeface="Arial" charset="0"/>
              </a:rPr>
              <a:t>Gewone Pad</a:t>
            </a:r>
            <a:endParaRPr lang="en-US" smtClean="0">
              <a:latin typeface="Arial" charset="0"/>
            </a:endParaRPr>
          </a:p>
        </p:txBody>
      </p:sp>
      <p:sp>
        <p:nvSpPr>
          <p:cNvPr id="453635" name="Rectangle 3"/>
          <p:cNvSpPr>
            <a:spLocks noGrp="1" noChangeArrowheads="1"/>
          </p:cNvSpPr>
          <p:nvPr>
            <p:ph type="body" sz="half" idx="2"/>
          </p:nvPr>
        </p:nvSpPr>
        <p:spPr>
          <a:xfrm>
            <a:off x="4643438" y="1557338"/>
            <a:ext cx="3814762" cy="4114800"/>
          </a:xfrm>
        </p:spPr>
        <p:txBody>
          <a:bodyPr/>
          <a:lstStyle/>
          <a:p>
            <a:pPr eaLnBrk="1" hangingPunct="1"/>
            <a:r>
              <a:rPr lang="nl-NL" sz="2400" smtClean="0">
                <a:latin typeface="Arial" charset="0"/>
              </a:rPr>
              <a:t>Leven op het land onder tak- en bladhopen, stammen en stenen</a:t>
            </a:r>
          </a:p>
          <a:p>
            <a:pPr eaLnBrk="1" hangingPunct="1"/>
            <a:r>
              <a:rPr lang="nl-NL" sz="2400" smtClean="0">
                <a:latin typeface="Arial" charset="0"/>
              </a:rPr>
              <a:t>Vochtige begroeide omgeving</a:t>
            </a:r>
          </a:p>
          <a:p>
            <a:pPr eaLnBrk="1" hangingPunct="1"/>
            <a:r>
              <a:rPr lang="nl-NL" sz="2400" smtClean="0">
                <a:latin typeface="Arial" charset="0"/>
              </a:rPr>
              <a:t>Bossen </a:t>
            </a:r>
          </a:p>
          <a:p>
            <a:pPr eaLnBrk="1" hangingPunct="1"/>
            <a:r>
              <a:rPr lang="nl-NL" sz="2400" smtClean="0">
                <a:latin typeface="Arial" charset="0"/>
              </a:rPr>
              <a:t>Stilstaande permanente wateren voortplanting</a:t>
            </a:r>
          </a:p>
          <a:p>
            <a:pPr eaLnBrk="1" hangingPunct="1"/>
            <a:r>
              <a:rPr lang="en-US" sz="2400" smtClean="0">
                <a:latin typeface="Arial" charset="0"/>
              </a:rPr>
              <a:t>eiersnoeren</a:t>
            </a:r>
          </a:p>
        </p:txBody>
      </p:sp>
      <p:pic>
        <p:nvPicPr>
          <p:cNvPr id="9220" name="Picture 4" descr="Afbeelding:Bufo bufo 03-clean.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9952" y="1844824"/>
            <a:ext cx="4652203" cy="29856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06677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3635">
                                            <p:txEl>
                                              <p:pRg st="0" end="0"/>
                                            </p:txEl>
                                          </p:spTgt>
                                        </p:tgtEl>
                                        <p:attrNameLst>
                                          <p:attrName>style.visibility</p:attrName>
                                        </p:attrNameLst>
                                      </p:cBhvr>
                                      <p:to>
                                        <p:strVal val="visible"/>
                                      </p:to>
                                    </p:set>
                                    <p:anim calcmode="lin" valueType="num">
                                      <p:cBhvr additive="base">
                                        <p:cTn id="7" dur="500" fill="hold"/>
                                        <p:tgtEl>
                                          <p:spTgt spid="453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3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3635">
                                            <p:txEl>
                                              <p:pRg st="1" end="1"/>
                                            </p:txEl>
                                          </p:spTgt>
                                        </p:tgtEl>
                                        <p:attrNameLst>
                                          <p:attrName>style.visibility</p:attrName>
                                        </p:attrNameLst>
                                      </p:cBhvr>
                                      <p:to>
                                        <p:strVal val="visible"/>
                                      </p:to>
                                    </p:set>
                                    <p:anim calcmode="lin" valueType="num">
                                      <p:cBhvr additive="base">
                                        <p:cTn id="13" dur="500" fill="hold"/>
                                        <p:tgtEl>
                                          <p:spTgt spid="4536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36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3635">
                                            <p:txEl>
                                              <p:pRg st="2" end="2"/>
                                            </p:txEl>
                                          </p:spTgt>
                                        </p:tgtEl>
                                        <p:attrNameLst>
                                          <p:attrName>style.visibility</p:attrName>
                                        </p:attrNameLst>
                                      </p:cBhvr>
                                      <p:to>
                                        <p:strVal val="visible"/>
                                      </p:to>
                                    </p:set>
                                    <p:anim calcmode="lin" valueType="num">
                                      <p:cBhvr additive="base">
                                        <p:cTn id="19" dur="500" fill="hold"/>
                                        <p:tgtEl>
                                          <p:spTgt spid="4536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36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3635">
                                            <p:txEl>
                                              <p:pRg st="3" end="3"/>
                                            </p:txEl>
                                          </p:spTgt>
                                        </p:tgtEl>
                                        <p:attrNameLst>
                                          <p:attrName>style.visibility</p:attrName>
                                        </p:attrNameLst>
                                      </p:cBhvr>
                                      <p:to>
                                        <p:strVal val="visible"/>
                                      </p:to>
                                    </p:set>
                                    <p:anim calcmode="lin" valueType="num">
                                      <p:cBhvr additive="base">
                                        <p:cTn id="25" dur="500" fill="hold"/>
                                        <p:tgtEl>
                                          <p:spTgt spid="4536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36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3635">
                                            <p:txEl>
                                              <p:pRg st="4" end="4"/>
                                            </p:txEl>
                                          </p:spTgt>
                                        </p:tgtEl>
                                        <p:attrNameLst>
                                          <p:attrName>style.visibility</p:attrName>
                                        </p:attrNameLst>
                                      </p:cBhvr>
                                      <p:to>
                                        <p:strVal val="visible"/>
                                      </p:to>
                                    </p:set>
                                    <p:anim calcmode="lin" valueType="num">
                                      <p:cBhvr additive="base">
                                        <p:cTn id="31" dur="500" fill="hold"/>
                                        <p:tgtEl>
                                          <p:spTgt spid="4536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36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nl-NL" smtClean="0">
                <a:latin typeface="Arial" charset="0"/>
              </a:rPr>
              <a:t>Soortenlijst Flora faunawet</a:t>
            </a:r>
            <a:endParaRPr lang="en-US" smtClean="0">
              <a:latin typeface="Arial" charset="0"/>
            </a:endParaRPr>
          </a:p>
        </p:txBody>
      </p:sp>
      <p:sp>
        <p:nvSpPr>
          <p:cNvPr id="3075" name="Rectangle 3"/>
          <p:cNvSpPr>
            <a:spLocks noGrp="1" noChangeArrowheads="1"/>
          </p:cNvSpPr>
          <p:nvPr>
            <p:ph type="subTitle" idx="1"/>
          </p:nvPr>
        </p:nvSpPr>
        <p:spPr/>
        <p:txBody>
          <a:bodyPr/>
          <a:lstStyle/>
          <a:p>
            <a:pPr eaLnBrk="1" hangingPunct="1"/>
            <a:r>
              <a:rPr lang="nl-NL" smtClean="0">
                <a:latin typeface="Arial" charset="0"/>
              </a:rPr>
              <a:t>Bestendig beheer gemeentelijke groenvoorziening</a:t>
            </a:r>
            <a:endParaRPr lang="en-US" smtClean="0">
              <a:latin typeface="Arial" charset="0"/>
            </a:endParaRPr>
          </a:p>
        </p:txBody>
      </p:sp>
    </p:spTree>
    <p:extLst>
      <p:ext uri="{BB962C8B-B14F-4D97-AF65-F5344CB8AC3E}">
        <p14:creationId xmlns:p14="http://schemas.microsoft.com/office/powerpoint/2010/main" val="2138819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inhoud 2"/>
          <p:cNvSpPr>
            <a:spLocks noGrp="1"/>
          </p:cNvSpPr>
          <p:nvPr>
            <p:ph sz="half" idx="1"/>
          </p:nvPr>
        </p:nvSpPr>
        <p:spPr>
          <a:xfrm>
            <a:off x="1405383" y="1981200"/>
            <a:ext cx="7631113" cy="4114800"/>
          </a:xfrm>
        </p:spPr>
        <p:txBody>
          <a:bodyPr/>
          <a:lstStyle/>
          <a:p>
            <a:r>
              <a:rPr lang="nl-NL" dirty="0" smtClean="0"/>
              <a:t>Padden kennen een uitwendige bevruchting. </a:t>
            </a:r>
          </a:p>
          <a:p>
            <a:r>
              <a:rPr lang="nl-NL" dirty="0" smtClean="0"/>
              <a:t>Hierbij klampt het mannetje zijn voorpoten stevig om de oksels van het vrouwtje en blijft net zolang zitten totdat zij de eieren in het water afzet. Deze afzet kan wel uren duren.</a:t>
            </a:r>
          </a:p>
        </p:txBody>
      </p:sp>
    </p:spTree>
    <p:extLst>
      <p:ext uri="{BB962C8B-B14F-4D97-AF65-F5344CB8AC3E}">
        <p14:creationId xmlns:p14="http://schemas.microsoft.com/office/powerpoint/2010/main" val="4047747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ge\Desktop\corik\Flora en Fauna wet\foto's\Pad uitwendige bevruchting.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980928"/>
            <a:ext cx="9207777" cy="587692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298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52128" y="908720"/>
            <a:ext cx="7772400" cy="1143000"/>
          </a:xfrm>
        </p:spPr>
        <p:txBody>
          <a:bodyPr>
            <a:normAutofit fontScale="90000"/>
          </a:bodyPr>
          <a:lstStyle/>
          <a:p>
            <a:pPr eaLnBrk="1" hangingPunct="1"/>
            <a:r>
              <a:rPr lang="nl-NL" sz="4000" dirty="0" smtClean="0">
                <a:latin typeface="Arial" charset="0"/>
              </a:rPr>
              <a:t>Bastaard kikker / middelste groene kikker</a:t>
            </a:r>
            <a:endParaRPr lang="en-US" sz="4000" dirty="0" smtClean="0">
              <a:latin typeface="Arial" charset="0"/>
            </a:endParaRPr>
          </a:p>
        </p:txBody>
      </p:sp>
      <p:sp>
        <p:nvSpPr>
          <p:cNvPr id="454659" name="Rectangle 3"/>
          <p:cNvSpPr>
            <a:spLocks noGrp="1" noChangeArrowheads="1"/>
          </p:cNvSpPr>
          <p:nvPr>
            <p:ph type="body" sz="half" idx="2"/>
          </p:nvPr>
        </p:nvSpPr>
        <p:spPr>
          <a:xfrm>
            <a:off x="4643438" y="1981200"/>
            <a:ext cx="3814762" cy="4114800"/>
          </a:xfrm>
        </p:spPr>
        <p:txBody>
          <a:bodyPr/>
          <a:lstStyle/>
          <a:p>
            <a:pPr eaLnBrk="1" hangingPunct="1">
              <a:lnSpc>
                <a:spcPct val="90000"/>
              </a:lnSpc>
            </a:pPr>
            <a:r>
              <a:rPr lang="nl-NL" sz="2800" smtClean="0">
                <a:latin typeface="Arial" charset="0"/>
              </a:rPr>
              <a:t>Zonnig water en oeverzone</a:t>
            </a:r>
          </a:p>
          <a:p>
            <a:pPr eaLnBrk="1" hangingPunct="1">
              <a:lnSpc>
                <a:spcPct val="90000"/>
              </a:lnSpc>
            </a:pPr>
            <a:r>
              <a:rPr lang="nl-NL" sz="2800" smtClean="0">
                <a:latin typeface="Arial" charset="0"/>
              </a:rPr>
              <a:t>open plekken in bossen, heidevelden en drinkputten </a:t>
            </a:r>
          </a:p>
          <a:p>
            <a:pPr eaLnBrk="1" hangingPunct="1">
              <a:lnSpc>
                <a:spcPct val="90000"/>
              </a:lnSpc>
            </a:pPr>
            <a:r>
              <a:rPr lang="nl-NL" sz="2800" smtClean="0">
                <a:latin typeface="Arial" charset="0"/>
              </a:rPr>
              <a:t>Kluwen eieren</a:t>
            </a:r>
          </a:p>
          <a:p>
            <a:pPr eaLnBrk="1" hangingPunct="1">
              <a:lnSpc>
                <a:spcPct val="90000"/>
              </a:lnSpc>
            </a:pPr>
            <a:r>
              <a:rPr lang="nl-NL" sz="2800" smtClean="0">
                <a:latin typeface="Arial" charset="0"/>
              </a:rPr>
              <a:t>Kruising tussen grote en kleine kikker</a:t>
            </a:r>
            <a:endParaRPr lang="en-US" sz="2800" smtClean="0">
              <a:latin typeface="Arial" charset="0"/>
            </a:endParaRPr>
          </a:p>
        </p:txBody>
      </p:sp>
      <p:pic>
        <p:nvPicPr>
          <p:cNvPr id="12292" name="Picture 4" descr="280px-Teichfrosch"/>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63588" y="2204864"/>
            <a:ext cx="3671887" cy="2955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4663" name="Picture 7" descr="94f9ac455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4864"/>
            <a:ext cx="4643438"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7741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4659">
                                            <p:txEl>
                                              <p:pRg st="0" end="0"/>
                                            </p:txEl>
                                          </p:spTgt>
                                        </p:tgtEl>
                                        <p:attrNameLst>
                                          <p:attrName>style.visibility</p:attrName>
                                        </p:attrNameLst>
                                      </p:cBhvr>
                                      <p:to>
                                        <p:strVal val="visible"/>
                                      </p:to>
                                    </p:set>
                                    <p:anim calcmode="lin" valueType="num">
                                      <p:cBhvr additive="base">
                                        <p:cTn id="7" dur="500" fill="hold"/>
                                        <p:tgtEl>
                                          <p:spTgt spid="454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46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4659">
                                            <p:txEl>
                                              <p:pRg st="1" end="1"/>
                                            </p:txEl>
                                          </p:spTgt>
                                        </p:tgtEl>
                                        <p:attrNameLst>
                                          <p:attrName>style.visibility</p:attrName>
                                        </p:attrNameLst>
                                      </p:cBhvr>
                                      <p:to>
                                        <p:strVal val="visible"/>
                                      </p:to>
                                    </p:set>
                                    <p:anim calcmode="lin" valueType="num">
                                      <p:cBhvr additive="base">
                                        <p:cTn id="13" dur="500" fill="hold"/>
                                        <p:tgtEl>
                                          <p:spTgt spid="4546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4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4659">
                                            <p:txEl>
                                              <p:pRg st="2" end="2"/>
                                            </p:txEl>
                                          </p:spTgt>
                                        </p:tgtEl>
                                        <p:attrNameLst>
                                          <p:attrName>style.visibility</p:attrName>
                                        </p:attrNameLst>
                                      </p:cBhvr>
                                      <p:to>
                                        <p:strVal val="visible"/>
                                      </p:to>
                                    </p:set>
                                    <p:anim calcmode="lin" valueType="num">
                                      <p:cBhvr additive="base">
                                        <p:cTn id="19" dur="500" fill="hold"/>
                                        <p:tgtEl>
                                          <p:spTgt spid="4546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46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4659">
                                            <p:txEl>
                                              <p:pRg st="3" end="3"/>
                                            </p:txEl>
                                          </p:spTgt>
                                        </p:tgtEl>
                                        <p:attrNameLst>
                                          <p:attrName>style.visibility</p:attrName>
                                        </p:attrNameLst>
                                      </p:cBhvr>
                                      <p:to>
                                        <p:strVal val="visible"/>
                                      </p:to>
                                    </p:set>
                                    <p:anim calcmode="lin" valueType="num">
                                      <p:cBhvr additive="base">
                                        <p:cTn id="25" dur="500" fill="hold"/>
                                        <p:tgtEl>
                                          <p:spTgt spid="4546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46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nodeType="clickEffect">
                                  <p:stCondLst>
                                    <p:cond delay="0"/>
                                  </p:stCondLst>
                                  <p:childTnLst>
                                    <p:set>
                                      <p:cBhvr>
                                        <p:cTn id="30" dur="1" fill="hold">
                                          <p:stCondLst>
                                            <p:cond delay="0"/>
                                          </p:stCondLst>
                                        </p:cTn>
                                        <p:tgtEl>
                                          <p:spTgt spid="454663"/>
                                        </p:tgtEl>
                                        <p:attrNameLst>
                                          <p:attrName>style.visibility</p:attrName>
                                        </p:attrNameLst>
                                      </p:cBhvr>
                                      <p:to>
                                        <p:strVal val="visible"/>
                                      </p:to>
                                    </p:set>
                                    <p:animEffect transition="in" filter="strips(downLeft)">
                                      <p:cBhvr>
                                        <p:cTn id="31" dur="500"/>
                                        <p:tgtEl>
                                          <p:spTgt spid="454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5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404813"/>
            <a:ext cx="7772400" cy="1143000"/>
          </a:xfrm>
        </p:spPr>
        <p:txBody>
          <a:bodyPr>
            <a:normAutofit fontScale="90000"/>
          </a:bodyPr>
          <a:lstStyle/>
          <a:p>
            <a:pPr eaLnBrk="1" hangingPunct="1"/>
            <a:r>
              <a:rPr lang="nl-NL" sz="4000" smtClean="0">
                <a:latin typeface="Arial" charset="0"/>
              </a:rPr>
              <a:t>Bastaard kikker / </a:t>
            </a:r>
            <a:br>
              <a:rPr lang="nl-NL" sz="4000" smtClean="0">
                <a:latin typeface="Arial" charset="0"/>
              </a:rPr>
            </a:br>
            <a:r>
              <a:rPr lang="nl-NL" sz="4000" smtClean="0">
                <a:latin typeface="Arial" charset="0"/>
              </a:rPr>
              <a:t>middelste groene kikker</a:t>
            </a:r>
          </a:p>
        </p:txBody>
      </p:sp>
      <p:sp>
        <p:nvSpPr>
          <p:cNvPr id="13315" name="Rectangle 3"/>
          <p:cNvSpPr>
            <a:spLocks noGrp="1" noChangeArrowheads="1"/>
          </p:cNvSpPr>
          <p:nvPr>
            <p:ph type="body" idx="1"/>
          </p:nvPr>
        </p:nvSpPr>
        <p:spPr/>
        <p:txBody>
          <a:bodyPr/>
          <a:lstStyle/>
          <a:p>
            <a:pPr eaLnBrk="1" hangingPunct="1"/>
            <a:endParaRPr lang="nl-NL" smtClean="0"/>
          </a:p>
        </p:txBody>
      </p:sp>
      <p:pic>
        <p:nvPicPr>
          <p:cNvPr id="479236" name="Picture 4" descr="groene kik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2"/>
            <a:ext cx="8057903" cy="530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4866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479236"/>
                                        </p:tgtEl>
                                        <p:attrNameLst>
                                          <p:attrName>style.visibility</p:attrName>
                                        </p:attrNameLst>
                                      </p:cBhvr>
                                      <p:to>
                                        <p:strVal val="visible"/>
                                      </p:to>
                                    </p:set>
                                    <p:animEffect transition="in" filter="wheel(4)">
                                      <p:cBhvr>
                                        <p:cTn id="7" dur="2000"/>
                                        <p:tgtEl>
                                          <p:spTgt spid="479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79550" y="188913"/>
            <a:ext cx="7053263" cy="1143000"/>
          </a:xfrm>
        </p:spPr>
        <p:txBody>
          <a:bodyPr/>
          <a:lstStyle/>
          <a:p>
            <a:pPr eaLnBrk="1" hangingPunct="1"/>
            <a:r>
              <a:rPr lang="nl-NL" smtClean="0">
                <a:latin typeface="Arial" charset="0"/>
              </a:rPr>
              <a:t>Behaarde rode bosmier</a:t>
            </a:r>
            <a:endParaRPr lang="en-US" smtClean="0">
              <a:latin typeface="Arial" charset="0"/>
            </a:endParaRPr>
          </a:p>
        </p:txBody>
      </p:sp>
      <p:sp>
        <p:nvSpPr>
          <p:cNvPr id="455683" name="Rectangle 3"/>
          <p:cNvSpPr>
            <a:spLocks noGrp="1" noChangeArrowheads="1"/>
          </p:cNvSpPr>
          <p:nvPr>
            <p:ph type="body" sz="half" idx="2"/>
          </p:nvPr>
        </p:nvSpPr>
        <p:spPr>
          <a:xfrm>
            <a:off x="4643438" y="1981200"/>
            <a:ext cx="3814762" cy="4114800"/>
          </a:xfrm>
        </p:spPr>
        <p:txBody>
          <a:bodyPr/>
          <a:lstStyle/>
          <a:p>
            <a:pPr eaLnBrk="1" hangingPunct="1"/>
            <a:r>
              <a:rPr lang="nl-NL" sz="2800" smtClean="0">
                <a:latin typeface="Arial" charset="0"/>
              </a:rPr>
              <a:t>Mierenhoop even groot boven als onder de grond</a:t>
            </a:r>
          </a:p>
          <a:p>
            <a:pPr eaLnBrk="1" hangingPunct="1"/>
            <a:r>
              <a:rPr lang="nl-NL" sz="2800" smtClean="0">
                <a:latin typeface="Arial" charset="0"/>
              </a:rPr>
              <a:t>Bos en bosranden</a:t>
            </a:r>
          </a:p>
          <a:p>
            <a:pPr eaLnBrk="1" hangingPunct="1"/>
            <a:r>
              <a:rPr lang="nl-NL" sz="2800" smtClean="0">
                <a:latin typeface="Arial" charset="0"/>
              </a:rPr>
              <a:t>Mierenhoop (nest) is beschermd!</a:t>
            </a:r>
          </a:p>
          <a:p>
            <a:pPr eaLnBrk="1" hangingPunct="1"/>
            <a:endParaRPr lang="en-US" sz="2800" smtClean="0">
              <a:latin typeface="Arial" charset="0"/>
            </a:endParaRPr>
          </a:p>
        </p:txBody>
      </p:sp>
      <p:pic>
        <p:nvPicPr>
          <p:cNvPr id="14340" name="Picture 4" descr="Image:Formica rufa Quadra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6" y="3728629"/>
            <a:ext cx="3132138"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5685" name="Picture 5" descr="Image:Formica rufa nest.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052736"/>
            <a:ext cx="3887788"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6175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55685"/>
                                        </p:tgtEl>
                                        <p:attrNameLst>
                                          <p:attrName>style.visibility</p:attrName>
                                        </p:attrNameLst>
                                      </p:cBhvr>
                                      <p:to>
                                        <p:strVal val="visible"/>
                                      </p:to>
                                    </p:set>
                                    <p:animEffect transition="in" filter="diamond(in)">
                                      <p:cBhvr>
                                        <p:cTn id="7" dur="2000"/>
                                        <p:tgtEl>
                                          <p:spTgt spid="4556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55683">
                                            <p:txEl>
                                              <p:pRg st="0" end="0"/>
                                            </p:txEl>
                                          </p:spTgt>
                                        </p:tgtEl>
                                        <p:attrNameLst>
                                          <p:attrName>style.visibility</p:attrName>
                                        </p:attrNameLst>
                                      </p:cBhvr>
                                      <p:to>
                                        <p:strVal val="visible"/>
                                      </p:to>
                                    </p:set>
                                    <p:anim calcmode="lin" valueType="num">
                                      <p:cBhvr additive="base">
                                        <p:cTn id="12" dur="500" fill="hold"/>
                                        <p:tgtEl>
                                          <p:spTgt spid="45568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556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55683">
                                            <p:txEl>
                                              <p:pRg st="1" end="1"/>
                                            </p:txEl>
                                          </p:spTgt>
                                        </p:tgtEl>
                                        <p:attrNameLst>
                                          <p:attrName>style.visibility</p:attrName>
                                        </p:attrNameLst>
                                      </p:cBhvr>
                                      <p:to>
                                        <p:strVal val="visible"/>
                                      </p:to>
                                    </p:set>
                                    <p:anim calcmode="lin" valueType="num">
                                      <p:cBhvr additive="base">
                                        <p:cTn id="18" dur="500" fill="hold"/>
                                        <p:tgtEl>
                                          <p:spTgt spid="45568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556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55683">
                                            <p:txEl>
                                              <p:pRg st="2" end="2"/>
                                            </p:txEl>
                                          </p:spTgt>
                                        </p:tgtEl>
                                        <p:attrNameLst>
                                          <p:attrName>style.visibility</p:attrName>
                                        </p:attrNameLst>
                                      </p:cBhvr>
                                      <p:to>
                                        <p:strVal val="visible"/>
                                      </p:to>
                                    </p:set>
                                    <p:anim calcmode="lin" valueType="num">
                                      <p:cBhvr additive="base">
                                        <p:cTn id="24" dur="500" fill="hold"/>
                                        <p:tgtEl>
                                          <p:spTgt spid="45568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556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63650" y="115888"/>
            <a:ext cx="7772400" cy="1143000"/>
          </a:xfrm>
        </p:spPr>
        <p:txBody>
          <a:bodyPr/>
          <a:lstStyle/>
          <a:p>
            <a:pPr eaLnBrk="1" hangingPunct="1"/>
            <a:r>
              <a:rPr lang="nl-NL" smtClean="0">
                <a:latin typeface="Arial" charset="0"/>
              </a:rPr>
              <a:t>Behaarde rode bosmier</a:t>
            </a:r>
          </a:p>
        </p:txBody>
      </p:sp>
      <p:sp>
        <p:nvSpPr>
          <p:cNvPr id="15363" name="Rectangle 3"/>
          <p:cNvSpPr>
            <a:spLocks noGrp="1" noChangeArrowheads="1"/>
          </p:cNvSpPr>
          <p:nvPr>
            <p:ph type="body" idx="1"/>
          </p:nvPr>
        </p:nvSpPr>
        <p:spPr/>
        <p:txBody>
          <a:bodyPr/>
          <a:lstStyle/>
          <a:p>
            <a:pPr eaLnBrk="1" hangingPunct="1"/>
            <a:endParaRPr lang="nl-NL" smtClean="0"/>
          </a:p>
        </p:txBody>
      </p:sp>
      <p:pic>
        <p:nvPicPr>
          <p:cNvPr id="480260" name="Picture 4" descr="mi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7588"/>
            <a:ext cx="8733326" cy="584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776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80260"/>
                                        </p:tgtEl>
                                        <p:attrNameLst>
                                          <p:attrName>style.visibility</p:attrName>
                                        </p:attrNameLst>
                                      </p:cBhvr>
                                      <p:to>
                                        <p:strVal val="visible"/>
                                      </p:to>
                                    </p:set>
                                    <p:animEffect transition="in" filter="dissolve">
                                      <p:cBhvr>
                                        <p:cTn id="7" dur="500"/>
                                        <p:tgtEl>
                                          <p:spTgt spid="480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8520" y="773832"/>
            <a:ext cx="7772400" cy="1143000"/>
          </a:xfrm>
        </p:spPr>
        <p:txBody>
          <a:bodyPr/>
          <a:lstStyle/>
          <a:p>
            <a:pPr eaLnBrk="1" hangingPunct="1"/>
            <a:r>
              <a:rPr lang="nl-NL" dirty="0" smtClean="0"/>
              <a:t>Brede wespenorchis</a:t>
            </a:r>
            <a:endParaRPr lang="en-US" dirty="0" smtClean="0"/>
          </a:p>
        </p:txBody>
      </p:sp>
      <p:sp>
        <p:nvSpPr>
          <p:cNvPr id="456707" name="Rectangle 3"/>
          <p:cNvSpPr>
            <a:spLocks noGrp="1" noChangeArrowheads="1"/>
          </p:cNvSpPr>
          <p:nvPr>
            <p:ph type="body" sz="half" idx="2"/>
          </p:nvPr>
        </p:nvSpPr>
        <p:spPr>
          <a:xfrm>
            <a:off x="4643438" y="1981200"/>
            <a:ext cx="3814762" cy="4114800"/>
          </a:xfrm>
        </p:spPr>
        <p:txBody>
          <a:bodyPr/>
          <a:lstStyle/>
          <a:p>
            <a:pPr eaLnBrk="1" hangingPunct="1"/>
            <a:r>
              <a:rPr lang="nl-NL" sz="2800" dirty="0" smtClean="0">
                <a:latin typeface="Arial" charset="0"/>
              </a:rPr>
              <a:t>In niet te dichte bossen houtwallen op zandgronden</a:t>
            </a:r>
          </a:p>
          <a:p>
            <a:pPr eaLnBrk="1" hangingPunct="1"/>
            <a:r>
              <a:rPr lang="nl-NL" sz="2800" dirty="0" smtClean="0">
                <a:latin typeface="Arial" charset="0"/>
              </a:rPr>
              <a:t>In bermen en houtige gewassen</a:t>
            </a:r>
          </a:p>
          <a:p>
            <a:pPr eaLnBrk="1" hangingPunct="1"/>
            <a:r>
              <a:rPr lang="nl-NL" sz="2800" dirty="0" smtClean="0">
                <a:latin typeface="Arial" charset="0"/>
              </a:rPr>
              <a:t>Niet bemest.</a:t>
            </a:r>
          </a:p>
          <a:p>
            <a:pPr eaLnBrk="1" hangingPunct="1"/>
            <a:r>
              <a:rPr lang="nl-NL" sz="2800" dirty="0" smtClean="0">
                <a:latin typeface="Arial" charset="0"/>
              </a:rPr>
              <a:t>Bloei Juli t/m september</a:t>
            </a:r>
            <a:endParaRPr lang="en-US" sz="2800" dirty="0" smtClean="0">
              <a:latin typeface="Arial" charset="0"/>
            </a:endParaRPr>
          </a:p>
        </p:txBody>
      </p:sp>
      <p:pic>
        <p:nvPicPr>
          <p:cNvPr id="16388" name="Picture 4" descr="Afbeelding:Epipactis helleborine plant 110703.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2332038"/>
            <a:ext cx="2735263"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5" descr="Afbeelding:Epipactis helleborine flowers2 2207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313" y="1989138"/>
            <a:ext cx="2062162"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Delicate kleuren in twee bloemetjes Brede Wespenorchis (Epipactis helleborine helleborine).&#10;Deze soort had ik nog nooit eerder gevond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9893" y="302164"/>
            <a:ext cx="2534107" cy="168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030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6707">
                                            <p:txEl>
                                              <p:pRg st="0" end="0"/>
                                            </p:txEl>
                                          </p:spTgt>
                                        </p:tgtEl>
                                        <p:attrNameLst>
                                          <p:attrName>style.visibility</p:attrName>
                                        </p:attrNameLst>
                                      </p:cBhvr>
                                      <p:to>
                                        <p:strVal val="visible"/>
                                      </p:to>
                                    </p:set>
                                    <p:anim calcmode="lin" valueType="num">
                                      <p:cBhvr additive="base">
                                        <p:cTn id="7" dur="500" fill="hold"/>
                                        <p:tgtEl>
                                          <p:spTgt spid="456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67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6707">
                                            <p:txEl>
                                              <p:pRg st="1" end="1"/>
                                            </p:txEl>
                                          </p:spTgt>
                                        </p:tgtEl>
                                        <p:attrNameLst>
                                          <p:attrName>style.visibility</p:attrName>
                                        </p:attrNameLst>
                                      </p:cBhvr>
                                      <p:to>
                                        <p:strVal val="visible"/>
                                      </p:to>
                                    </p:set>
                                    <p:anim calcmode="lin" valueType="num">
                                      <p:cBhvr additive="base">
                                        <p:cTn id="13" dur="500" fill="hold"/>
                                        <p:tgtEl>
                                          <p:spTgt spid="4567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67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6707">
                                            <p:txEl>
                                              <p:pRg st="2" end="2"/>
                                            </p:txEl>
                                          </p:spTgt>
                                        </p:tgtEl>
                                        <p:attrNameLst>
                                          <p:attrName>style.visibility</p:attrName>
                                        </p:attrNameLst>
                                      </p:cBhvr>
                                      <p:to>
                                        <p:strVal val="visible"/>
                                      </p:to>
                                    </p:set>
                                    <p:anim calcmode="lin" valueType="num">
                                      <p:cBhvr additive="base">
                                        <p:cTn id="19" dur="500" fill="hold"/>
                                        <p:tgtEl>
                                          <p:spTgt spid="4567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67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6707">
                                            <p:txEl>
                                              <p:pRg st="3" end="3"/>
                                            </p:txEl>
                                          </p:spTgt>
                                        </p:tgtEl>
                                        <p:attrNameLst>
                                          <p:attrName>style.visibility</p:attrName>
                                        </p:attrNameLst>
                                      </p:cBhvr>
                                      <p:to>
                                        <p:strVal val="visible"/>
                                      </p:to>
                                    </p:set>
                                    <p:anim calcmode="lin" valueType="num">
                                      <p:cBhvr additive="base">
                                        <p:cTn id="25" dur="500" fill="hold"/>
                                        <p:tgtEl>
                                          <p:spTgt spid="4567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67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nl-NL" smtClean="0"/>
              <a:t>Dotterbloem</a:t>
            </a:r>
            <a:endParaRPr lang="en-US" smtClean="0"/>
          </a:p>
        </p:txBody>
      </p:sp>
      <p:sp>
        <p:nvSpPr>
          <p:cNvPr id="457731" name="Rectangle 3"/>
          <p:cNvSpPr>
            <a:spLocks noGrp="1" noChangeArrowheads="1"/>
          </p:cNvSpPr>
          <p:nvPr>
            <p:ph type="body" sz="half" idx="2"/>
          </p:nvPr>
        </p:nvSpPr>
        <p:spPr>
          <a:xfrm>
            <a:off x="4643438" y="1981200"/>
            <a:ext cx="3814762" cy="4114800"/>
          </a:xfrm>
        </p:spPr>
        <p:txBody>
          <a:bodyPr/>
          <a:lstStyle/>
          <a:p>
            <a:pPr eaLnBrk="1" hangingPunct="1"/>
            <a:r>
              <a:rPr lang="nl-NL" sz="2800" smtClean="0"/>
              <a:t>Oevers en natte graslanden</a:t>
            </a:r>
          </a:p>
          <a:p>
            <a:pPr eaLnBrk="1" hangingPunct="1"/>
            <a:r>
              <a:rPr lang="nl-NL" sz="2800" smtClean="0"/>
              <a:t>Vochtige bodems</a:t>
            </a:r>
          </a:p>
          <a:p>
            <a:pPr eaLnBrk="1" hangingPunct="1"/>
            <a:r>
              <a:rPr lang="nl-NL" sz="2800" smtClean="0"/>
              <a:t>Zon en halfschaduw</a:t>
            </a:r>
            <a:endParaRPr lang="en-US" sz="2800" smtClean="0"/>
          </a:p>
        </p:txBody>
      </p:sp>
      <p:pic>
        <p:nvPicPr>
          <p:cNvPr id="17412" name="Picture 4" descr="Afbeelding:Gewone dotterbloem - Caltha palustris subsp. palustris - overview.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38707" y="2071688"/>
            <a:ext cx="4371381" cy="3157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19934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7731">
                                            <p:txEl>
                                              <p:pRg st="0" end="0"/>
                                            </p:txEl>
                                          </p:spTgt>
                                        </p:tgtEl>
                                        <p:attrNameLst>
                                          <p:attrName>style.visibility</p:attrName>
                                        </p:attrNameLst>
                                      </p:cBhvr>
                                      <p:to>
                                        <p:strVal val="visible"/>
                                      </p:to>
                                    </p:set>
                                    <p:anim calcmode="lin" valueType="num">
                                      <p:cBhvr additive="base">
                                        <p:cTn id="7" dur="500" fill="hold"/>
                                        <p:tgtEl>
                                          <p:spTgt spid="4577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77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7731">
                                            <p:txEl>
                                              <p:pRg st="1" end="1"/>
                                            </p:txEl>
                                          </p:spTgt>
                                        </p:tgtEl>
                                        <p:attrNameLst>
                                          <p:attrName>style.visibility</p:attrName>
                                        </p:attrNameLst>
                                      </p:cBhvr>
                                      <p:to>
                                        <p:strVal val="visible"/>
                                      </p:to>
                                    </p:set>
                                    <p:anim calcmode="lin" valueType="num">
                                      <p:cBhvr additive="base">
                                        <p:cTn id="13" dur="500" fill="hold"/>
                                        <p:tgtEl>
                                          <p:spTgt spid="4577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77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7731">
                                            <p:txEl>
                                              <p:pRg st="2" end="2"/>
                                            </p:txEl>
                                          </p:spTgt>
                                        </p:tgtEl>
                                        <p:attrNameLst>
                                          <p:attrName>style.visibility</p:attrName>
                                        </p:attrNameLst>
                                      </p:cBhvr>
                                      <p:to>
                                        <p:strVal val="visible"/>
                                      </p:to>
                                    </p:set>
                                    <p:anim calcmode="lin" valueType="num">
                                      <p:cBhvr additive="base">
                                        <p:cTn id="19" dur="500" fill="hold"/>
                                        <p:tgtEl>
                                          <p:spTgt spid="4577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77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nl-NL" smtClean="0"/>
              <a:t>Dotterbloem</a:t>
            </a:r>
          </a:p>
        </p:txBody>
      </p:sp>
      <p:pic>
        <p:nvPicPr>
          <p:cNvPr id="481284" name="Picture 4" descr="dotterblo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6" y="1182982"/>
            <a:ext cx="8328992" cy="56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914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81284"/>
                                        </p:tgtEl>
                                        <p:attrNameLst>
                                          <p:attrName>style.visibility</p:attrName>
                                        </p:attrNameLst>
                                      </p:cBhvr>
                                      <p:to>
                                        <p:strVal val="visible"/>
                                      </p:to>
                                    </p:set>
                                    <p:animEffect transition="in" filter="dissolve">
                                      <p:cBhvr>
                                        <p:cTn id="7" dur="500"/>
                                        <p:tgtEl>
                                          <p:spTgt spid="481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nl-NL" dirty="0" smtClean="0"/>
              <a:t>Gewone vogelmelk</a:t>
            </a:r>
            <a:endParaRPr lang="en-US" dirty="0" smtClean="0"/>
          </a:p>
        </p:txBody>
      </p:sp>
      <p:sp>
        <p:nvSpPr>
          <p:cNvPr id="19459" name="Rectangle 3"/>
          <p:cNvSpPr>
            <a:spLocks noGrp="1" noChangeArrowheads="1"/>
          </p:cNvSpPr>
          <p:nvPr>
            <p:ph type="body" sz="half" idx="2"/>
          </p:nvPr>
        </p:nvSpPr>
        <p:spPr>
          <a:xfrm>
            <a:off x="4643438" y="1981200"/>
            <a:ext cx="3814762" cy="4114800"/>
          </a:xfrm>
        </p:spPr>
        <p:txBody>
          <a:bodyPr/>
          <a:lstStyle/>
          <a:p>
            <a:pPr eaLnBrk="1" hangingPunct="1"/>
            <a:r>
              <a:rPr lang="nl-NL" sz="2800" dirty="0" smtClean="0"/>
              <a:t>Bermen en dijktaluds</a:t>
            </a:r>
          </a:p>
          <a:p>
            <a:pPr eaLnBrk="1" hangingPunct="1"/>
            <a:endParaRPr lang="en-US" sz="2800" dirty="0" smtClean="0"/>
          </a:p>
        </p:txBody>
      </p:sp>
      <p:pic>
        <p:nvPicPr>
          <p:cNvPr id="458756" name="Picture 4" descr="Afbeelding:Ornithogalum umbellatum Vogelmelk.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755650" y="1484313"/>
            <a:ext cx="2922588" cy="2111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1" name="Picture 5" descr="Afbeelding:OrnithogalumUmbellatumBackside1633 crfx w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3817938"/>
            <a:ext cx="31686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8758" name="Picture 6" descr="Afbeelding:GewoneVogelmelk-bloem-hr.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3" y="3817939"/>
            <a:ext cx="3864886" cy="304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798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58756"/>
                                        </p:tgtEl>
                                        <p:attrNameLst>
                                          <p:attrName>style.visibility</p:attrName>
                                        </p:attrNameLst>
                                      </p:cBhvr>
                                      <p:to>
                                        <p:strVal val="visible"/>
                                      </p:to>
                                    </p:set>
                                    <p:animEffect transition="in" filter="dissolve">
                                      <p:cBhvr>
                                        <p:cTn id="7" dur="500"/>
                                        <p:tgtEl>
                                          <p:spTgt spid="4587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58758"/>
                                        </p:tgtEl>
                                        <p:attrNameLst>
                                          <p:attrName>style.visibility</p:attrName>
                                        </p:attrNameLst>
                                      </p:cBhvr>
                                      <p:to>
                                        <p:strVal val="visible"/>
                                      </p:to>
                                    </p:set>
                                    <p:anim calcmode="lin" valueType="num">
                                      <p:cBhvr additive="base">
                                        <p:cTn id="12" dur="500" fill="hold"/>
                                        <p:tgtEl>
                                          <p:spTgt spid="458758"/>
                                        </p:tgtEl>
                                        <p:attrNameLst>
                                          <p:attrName>ppt_x</p:attrName>
                                        </p:attrNameLst>
                                      </p:cBhvr>
                                      <p:tavLst>
                                        <p:tav tm="0">
                                          <p:val>
                                            <p:strVal val="#ppt_x"/>
                                          </p:val>
                                        </p:tav>
                                        <p:tav tm="100000">
                                          <p:val>
                                            <p:strVal val="#ppt_x"/>
                                          </p:val>
                                        </p:tav>
                                      </p:tavLst>
                                    </p:anim>
                                    <p:anim calcmode="lin" valueType="num">
                                      <p:cBhvr additive="base">
                                        <p:cTn id="13" dur="500" fill="hold"/>
                                        <p:tgtEl>
                                          <p:spTgt spid="4587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hangingPunct="1"/>
            <a:r>
              <a:rPr lang="nl-NL" sz="4000" smtClean="0"/>
              <a:t>25 beschermde soorten </a:t>
            </a:r>
            <a:br>
              <a:rPr lang="nl-NL" sz="4000" smtClean="0"/>
            </a:br>
            <a:r>
              <a:rPr lang="nl-NL" sz="2400" smtClean="0"/>
              <a:t>zie soortenlijst</a:t>
            </a:r>
            <a:r>
              <a:rPr lang="nl-NL" sz="4000" smtClean="0"/>
              <a:t> </a:t>
            </a:r>
            <a:r>
              <a:rPr lang="nl-NL" sz="2400" smtClean="0"/>
              <a:t>t.b.v. F&amp;F wet</a:t>
            </a:r>
            <a:r>
              <a:rPr lang="nl-NL" sz="4000" smtClean="0"/>
              <a:t> </a:t>
            </a:r>
          </a:p>
        </p:txBody>
      </p:sp>
      <p:sp>
        <p:nvSpPr>
          <p:cNvPr id="478211" name="Rectangle 3"/>
          <p:cNvSpPr>
            <a:spLocks noGrp="1" noChangeArrowheads="1"/>
          </p:cNvSpPr>
          <p:nvPr>
            <p:ph type="body" idx="1"/>
          </p:nvPr>
        </p:nvSpPr>
        <p:spPr>
          <a:xfrm>
            <a:off x="1310952" y="1600200"/>
            <a:ext cx="8229600" cy="4525963"/>
          </a:xfrm>
        </p:spPr>
        <p:txBody>
          <a:bodyPr/>
          <a:lstStyle/>
          <a:p>
            <a:pPr eaLnBrk="1" hangingPunct="1"/>
            <a:r>
              <a:rPr lang="nl-NL" smtClean="0"/>
              <a:t>pag. 2: Deze 25 herkennen tijdens het examen.</a:t>
            </a:r>
          </a:p>
          <a:p>
            <a:pPr eaLnBrk="1" hangingPunct="1"/>
            <a:r>
              <a:rPr lang="nl-NL" smtClean="0">
                <a:cs typeface="Times New Roman" pitchFamily="18" charset="0"/>
              </a:rPr>
              <a:t>pag 3 t/m 7: Één of enkele soorten worden gevraagd.</a:t>
            </a:r>
          </a:p>
          <a:p>
            <a:pPr eaLnBrk="1" hangingPunct="1"/>
            <a:r>
              <a:rPr lang="nl-NL" smtClean="0">
                <a:cs typeface="Times New Roman" pitchFamily="18" charset="0"/>
              </a:rPr>
              <a:t>pag. 8: Je moet rust- en verblijfplaatsen kennen.</a:t>
            </a:r>
          </a:p>
          <a:p>
            <a:pPr eaLnBrk="1" hangingPunct="1"/>
            <a:endParaRPr lang="nl-NL" smtClean="0">
              <a:cs typeface="Times New Roman" pitchFamily="18" charset="0"/>
            </a:endParaRPr>
          </a:p>
        </p:txBody>
      </p:sp>
    </p:spTree>
    <p:extLst>
      <p:ext uri="{BB962C8B-B14F-4D97-AF65-F5344CB8AC3E}">
        <p14:creationId xmlns:p14="http://schemas.microsoft.com/office/powerpoint/2010/main" val="1657735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78211">
                                            <p:txEl>
                                              <p:pRg st="0" end="0"/>
                                            </p:txEl>
                                          </p:spTgt>
                                        </p:tgtEl>
                                        <p:attrNameLst>
                                          <p:attrName>style.visibility</p:attrName>
                                        </p:attrNameLst>
                                      </p:cBhvr>
                                      <p:to>
                                        <p:strVal val="visible"/>
                                      </p:to>
                                    </p:set>
                                    <p:animEffect transition="in" filter="checkerboard(across)">
                                      <p:cBhvr>
                                        <p:cTn id="7" dur="500"/>
                                        <p:tgtEl>
                                          <p:spTgt spid="4782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78211">
                                            <p:txEl>
                                              <p:pRg st="1" end="1"/>
                                            </p:txEl>
                                          </p:spTgt>
                                        </p:tgtEl>
                                        <p:attrNameLst>
                                          <p:attrName>style.visibility</p:attrName>
                                        </p:attrNameLst>
                                      </p:cBhvr>
                                      <p:to>
                                        <p:strVal val="visible"/>
                                      </p:to>
                                    </p:set>
                                    <p:animEffect transition="in" filter="checkerboard(across)">
                                      <p:cBhvr>
                                        <p:cTn id="12" dur="500"/>
                                        <p:tgtEl>
                                          <p:spTgt spid="4782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78211">
                                            <p:txEl>
                                              <p:pRg st="2" end="2"/>
                                            </p:txEl>
                                          </p:spTgt>
                                        </p:tgtEl>
                                        <p:attrNameLst>
                                          <p:attrName>style.visibility</p:attrName>
                                        </p:attrNameLst>
                                      </p:cBhvr>
                                      <p:to>
                                        <p:strVal val="visible"/>
                                      </p:to>
                                    </p:set>
                                    <p:animEffect transition="in" filter="checkerboard(across)">
                                      <p:cBhvr>
                                        <p:cTn id="17" dur="500"/>
                                        <p:tgtEl>
                                          <p:spTgt spid="4782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nl-NL" smtClean="0">
                <a:latin typeface="Arial" charset="0"/>
              </a:rPr>
              <a:t>Grasklokje</a:t>
            </a:r>
            <a:endParaRPr lang="en-US" smtClean="0">
              <a:latin typeface="Arial" charset="0"/>
            </a:endParaRPr>
          </a:p>
        </p:txBody>
      </p:sp>
      <p:sp>
        <p:nvSpPr>
          <p:cNvPr id="20483" name="Rectangle 3"/>
          <p:cNvSpPr>
            <a:spLocks noGrp="1" noChangeArrowheads="1"/>
          </p:cNvSpPr>
          <p:nvPr>
            <p:ph sz="half" idx="1"/>
          </p:nvPr>
        </p:nvSpPr>
        <p:spPr>
          <a:xfrm>
            <a:off x="685800" y="1981200"/>
            <a:ext cx="3814763" cy="4114800"/>
          </a:xfrm>
        </p:spPr>
        <p:txBody>
          <a:bodyPr/>
          <a:lstStyle/>
          <a:p>
            <a:pPr eaLnBrk="1" hangingPunct="1"/>
            <a:endParaRPr lang="en-US" sz="2800" smtClean="0"/>
          </a:p>
        </p:txBody>
      </p:sp>
      <p:sp>
        <p:nvSpPr>
          <p:cNvPr id="20484" name="Rectangle 4"/>
          <p:cNvSpPr>
            <a:spLocks noGrp="1" noChangeArrowheads="1"/>
          </p:cNvSpPr>
          <p:nvPr>
            <p:ph type="body" sz="half" idx="2"/>
          </p:nvPr>
        </p:nvSpPr>
        <p:spPr>
          <a:xfrm>
            <a:off x="4643438" y="1981200"/>
            <a:ext cx="3814762" cy="4114800"/>
          </a:xfrm>
        </p:spPr>
        <p:txBody>
          <a:bodyPr/>
          <a:lstStyle/>
          <a:p>
            <a:pPr eaLnBrk="1" hangingPunct="1"/>
            <a:r>
              <a:rPr lang="nl-NL" sz="2800" smtClean="0">
                <a:latin typeface="Arial" charset="0"/>
              </a:rPr>
              <a:t>Kruidenrijke grazige bermen, dijktaluds</a:t>
            </a:r>
            <a:endParaRPr lang="en-US" sz="2800" smtClean="0">
              <a:latin typeface="Arial" charset="0"/>
            </a:endParaRPr>
          </a:p>
        </p:txBody>
      </p:sp>
      <p:pic>
        <p:nvPicPr>
          <p:cNvPr id="20485" name="Picture 5" descr="Grasklokje">
            <a:hlinkClick r:id="rId2" tooltip="Grasklokj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628775"/>
            <a:ext cx="3046412"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9782" name="Picture 6" descr="grasklokj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9" y="1412875"/>
            <a:ext cx="4086323"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9783" name="Picture 7" descr="grasklokje_dau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6" y="1415649"/>
            <a:ext cx="4076816" cy="544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291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59782"/>
                                        </p:tgtEl>
                                        <p:attrNameLst>
                                          <p:attrName>style.visibility</p:attrName>
                                        </p:attrNameLst>
                                      </p:cBhvr>
                                      <p:to>
                                        <p:strVal val="visible"/>
                                      </p:to>
                                    </p:set>
                                    <p:animEffect transition="in" filter="checkerboard(across)">
                                      <p:cBhvr>
                                        <p:cTn id="7" dur="500"/>
                                        <p:tgtEl>
                                          <p:spTgt spid="4597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59783"/>
                                        </p:tgtEl>
                                        <p:attrNameLst>
                                          <p:attrName>style.visibility</p:attrName>
                                        </p:attrNameLst>
                                      </p:cBhvr>
                                      <p:to>
                                        <p:strVal val="visible"/>
                                      </p:to>
                                    </p:set>
                                    <p:animEffect transition="in" filter="dissolve">
                                      <p:cBhvr>
                                        <p:cTn id="12" dur="500"/>
                                        <p:tgtEl>
                                          <p:spTgt spid="459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nl-NL" smtClean="0">
                <a:latin typeface="Arial" charset="0"/>
              </a:rPr>
              <a:t>Zwanebloem</a:t>
            </a:r>
            <a:endParaRPr lang="en-US" smtClean="0">
              <a:latin typeface="Arial" charset="0"/>
            </a:endParaRPr>
          </a:p>
        </p:txBody>
      </p:sp>
      <p:sp>
        <p:nvSpPr>
          <p:cNvPr id="21507" name="Rectangle 4"/>
          <p:cNvSpPr>
            <a:spLocks noGrp="1" noChangeArrowheads="1"/>
          </p:cNvSpPr>
          <p:nvPr>
            <p:ph type="body" sz="half" idx="2"/>
          </p:nvPr>
        </p:nvSpPr>
        <p:spPr>
          <a:xfrm>
            <a:off x="4643438" y="1981200"/>
            <a:ext cx="3814762" cy="4114800"/>
          </a:xfrm>
        </p:spPr>
        <p:txBody>
          <a:bodyPr/>
          <a:lstStyle/>
          <a:p>
            <a:pPr eaLnBrk="1" hangingPunct="1"/>
            <a:r>
              <a:rPr lang="nl-NL" sz="2800" smtClean="0">
                <a:latin typeface="Arial" charset="0"/>
              </a:rPr>
              <a:t>Water/oever</a:t>
            </a:r>
            <a:endParaRPr lang="en-US" sz="2800" smtClean="0">
              <a:latin typeface="Arial" charset="0"/>
            </a:endParaRPr>
          </a:p>
        </p:txBody>
      </p:sp>
      <p:pic>
        <p:nvPicPr>
          <p:cNvPr id="460805" name="Picture 5" descr="Afbeelding:Zwanebloe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68994"/>
            <a:ext cx="4129088"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06" name="Picture 6" descr="Afbeelding:Butomus umbellatus0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65" y="3768994"/>
            <a:ext cx="424815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07" name="Picture 7" descr="zwanebloem3-groep2-FM31juni04-30-naam"/>
          <p:cNvPicPr>
            <a:picLocks noGrp="1" noChangeAspect="1" noChangeArrowheads="1"/>
          </p:cNvPicPr>
          <p:nvPr>
            <p:ph sz="half" idx="1"/>
          </p:nvPr>
        </p:nvPicPr>
        <p:blipFill>
          <a:blip r:embed="rId6">
            <a:extLst>
              <a:ext uri="{28A0092B-C50C-407E-A947-70E740481C1C}">
                <a14:useLocalDpi xmlns:a14="http://schemas.microsoft.com/office/drawing/2010/main" val="0"/>
              </a:ext>
            </a:extLst>
          </a:blip>
          <a:srcRect/>
          <a:stretch>
            <a:fillRect/>
          </a:stretch>
        </p:blipFill>
        <p:spPr>
          <a:xfrm>
            <a:off x="4932363" y="2636838"/>
            <a:ext cx="4176712" cy="3135312"/>
          </a:xfrm>
          <a:noFill/>
          <a:extLst>
            <a:ext uri="{909E8E84-426E-40DD-AFC4-6F175D3DCCD1}">
              <a14:hiddenFill xmlns:a14="http://schemas.microsoft.com/office/drawing/2010/main">
                <a:solidFill>
                  <a:srgbClr val="FFFFFF"/>
                </a:solidFill>
              </a14:hiddenFill>
            </a:ext>
          </a:extLst>
        </p:spPr>
      </p:pic>
      <p:sp>
        <p:nvSpPr>
          <p:cNvPr id="21511" name="Text Box 9"/>
          <p:cNvSpPr txBox="1">
            <a:spLocks noChangeArrowheads="1"/>
          </p:cNvSpPr>
          <p:nvPr/>
        </p:nvSpPr>
        <p:spPr bwMode="auto">
          <a:xfrm>
            <a:off x="735013" y="5197475"/>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endParaRPr lang="nl-NL"/>
          </a:p>
        </p:txBody>
      </p:sp>
      <p:sp>
        <p:nvSpPr>
          <p:cNvPr id="460810" name="Text Box 10"/>
          <p:cNvSpPr txBox="1">
            <a:spLocks noChangeArrowheads="1"/>
          </p:cNvSpPr>
          <p:nvPr/>
        </p:nvSpPr>
        <p:spPr bwMode="auto">
          <a:xfrm>
            <a:off x="107950" y="1695773"/>
            <a:ext cx="485775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buFontTx/>
              <a:buChar char="•"/>
            </a:pPr>
            <a:r>
              <a:rPr lang="nl-NL" b="0" dirty="0"/>
              <a:t>Als je niet knipt verdwijnt </a:t>
            </a:r>
          </a:p>
          <a:p>
            <a:pPr eaLnBrk="1" hangingPunct="1"/>
            <a:r>
              <a:rPr lang="nl-NL" b="0" dirty="0"/>
              <a:t> deze, dus regelmatig pesten,</a:t>
            </a:r>
          </a:p>
          <a:p>
            <a:pPr eaLnBrk="1" hangingPunct="1"/>
            <a:r>
              <a:rPr lang="nl-NL" b="0" dirty="0"/>
              <a:t> bijv. 70% maaien</a:t>
            </a:r>
          </a:p>
        </p:txBody>
      </p:sp>
    </p:spTree>
    <p:extLst>
      <p:ext uri="{BB962C8B-B14F-4D97-AF65-F5344CB8AC3E}">
        <p14:creationId xmlns:p14="http://schemas.microsoft.com/office/powerpoint/2010/main" val="3994356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0807"/>
                                        </p:tgtEl>
                                        <p:attrNameLst>
                                          <p:attrName>style.visibility</p:attrName>
                                        </p:attrNameLst>
                                      </p:cBhvr>
                                      <p:to>
                                        <p:strVal val="visible"/>
                                      </p:to>
                                    </p:set>
                                    <p:anim calcmode="lin" valueType="num">
                                      <p:cBhvr additive="base">
                                        <p:cTn id="7" dur="500" fill="hold"/>
                                        <p:tgtEl>
                                          <p:spTgt spid="460807"/>
                                        </p:tgtEl>
                                        <p:attrNameLst>
                                          <p:attrName>ppt_x</p:attrName>
                                        </p:attrNameLst>
                                      </p:cBhvr>
                                      <p:tavLst>
                                        <p:tav tm="0">
                                          <p:val>
                                            <p:strVal val="#ppt_x"/>
                                          </p:val>
                                        </p:tav>
                                        <p:tav tm="100000">
                                          <p:val>
                                            <p:strVal val="#ppt_x"/>
                                          </p:val>
                                        </p:tav>
                                      </p:tavLst>
                                    </p:anim>
                                    <p:anim calcmode="lin" valueType="num">
                                      <p:cBhvr additive="base">
                                        <p:cTn id="8" dur="500" fill="hold"/>
                                        <p:tgtEl>
                                          <p:spTgt spid="46080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460805"/>
                                        </p:tgtEl>
                                        <p:attrNameLst>
                                          <p:attrName>style.visibility</p:attrName>
                                        </p:attrNameLst>
                                      </p:cBhvr>
                                      <p:to>
                                        <p:strVal val="visible"/>
                                      </p:to>
                                    </p:set>
                                    <p:animEffect transition="in" filter="dissolve">
                                      <p:cBhvr>
                                        <p:cTn id="13" dur="500"/>
                                        <p:tgtEl>
                                          <p:spTgt spid="46080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460806"/>
                                        </p:tgtEl>
                                        <p:attrNameLst>
                                          <p:attrName>style.visibility</p:attrName>
                                        </p:attrNameLst>
                                      </p:cBhvr>
                                      <p:to>
                                        <p:strVal val="visible"/>
                                      </p:to>
                                    </p:set>
                                    <p:animEffect transition="in" filter="dissolve">
                                      <p:cBhvr>
                                        <p:cTn id="18" dur="500"/>
                                        <p:tgtEl>
                                          <p:spTgt spid="46080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60810"/>
                                        </p:tgtEl>
                                        <p:attrNameLst>
                                          <p:attrName>style.visibility</p:attrName>
                                        </p:attrNameLst>
                                      </p:cBhvr>
                                      <p:to>
                                        <p:strVal val="visible"/>
                                      </p:to>
                                    </p:set>
                                    <p:anim calcmode="lin" valueType="num">
                                      <p:cBhvr additive="base">
                                        <p:cTn id="23" dur="500" fill="hold"/>
                                        <p:tgtEl>
                                          <p:spTgt spid="460810"/>
                                        </p:tgtEl>
                                        <p:attrNameLst>
                                          <p:attrName>ppt_x</p:attrName>
                                        </p:attrNameLst>
                                      </p:cBhvr>
                                      <p:tavLst>
                                        <p:tav tm="0">
                                          <p:val>
                                            <p:strVal val="#ppt_x"/>
                                          </p:val>
                                        </p:tav>
                                        <p:tav tm="100000">
                                          <p:val>
                                            <p:strVal val="#ppt_x"/>
                                          </p:val>
                                        </p:tav>
                                      </p:tavLst>
                                    </p:anim>
                                    <p:anim calcmode="lin" valueType="num">
                                      <p:cBhvr additive="base">
                                        <p:cTn id="24" dur="500" fill="hold"/>
                                        <p:tgtEl>
                                          <p:spTgt spid="4608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nl-NL" smtClean="0"/>
              <a:t>Soorten van Tabel 2</a:t>
            </a:r>
          </a:p>
        </p:txBody>
      </p:sp>
      <p:sp>
        <p:nvSpPr>
          <p:cNvPr id="22531" name="Rectangle 3"/>
          <p:cNvSpPr>
            <a:spLocks noGrp="1" noChangeArrowheads="1"/>
          </p:cNvSpPr>
          <p:nvPr>
            <p:ph type="body" idx="1"/>
          </p:nvPr>
        </p:nvSpPr>
        <p:spPr>
          <a:xfrm>
            <a:off x="2319064" y="1600200"/>
            <a:ext cx="8229600" cy="4525963"/>
          </a:xfrm>
        </p:spPr>
        <p:txBody>
          <a:bodyPr/>
          <a:lstStyle/>
          <a:p>
            <a:pPr eaLnBrk="1" hangingPunct="1"/>
            <a:r>
              <a:rPr lang="nl-NL" dirty="0" smtClean="0"/>
              <a:t>Eekhoorn</a:t>
            </a:r>
          </a:p>
          <a:p>
            <a:pPr eaLnBrk="1" hangingPunct="1"/>
            <a:r>
              <a:rPr lang="nl-NL" dirty="0" smtClean="0"/>
              <a:t>Levendbarende hagedis</a:t>
            </a:r>
          </a:p>
          <a:p>
            <a:pPr eaLnBrk="1" hangingPunct="1"/>
            <a:r>
              <a:rPr lang="nl-NL" dirty="0" smtClean="0"/>
              <a:t>Kleine modderkruiper</a:t>
            </a:r>
          </a:p>
          <a:p>
            <a:pPr eaLnBrk="1" hangingPunct="1"/>
            <a:r>
              <a:rPr lang="nl-NL" dirty="0" err="1" smtClean="0"/>
              <a:t>Daslook</a:t>
            </a:r>
            <a:endParaRPr lang="nl-NL" dirty="0" smtClean="0"/>
          </a:p>
          <a:p>
            <a:pPr eaLnBrk="1" hangingPunct="1"/>
            <a:r>
              <a:rPr lang="nl-NL" dirty="0" smtClean="0"/>
              <a:t>Gele helmbloem</a:t>
            </a:r>
          </a:p>
          <a:p>
            <a:pPr eaLnBrk="1" hangingPunct="1"/>
            <a:r>
              <a:rPr lang="nl-NL" dirty="0" smtClean="0"/>
              <a:t>Rietorchis</a:t>
            </a:r>
          </a:p>
          <a:p>
            <a:pPr eaLnBrk="1" hangingPunct="1"/>
            <a:r>
              <a:rPr lang="nl-NL" dirty="0" smtClean="0"/>
              <a:t>Waterdrieblad   </a:t>
            </a:r>
          </a:p>
        </p:txBody>
      </p:sp>
    </p:spTree>
    <p:extLst>
      <p:ext uri="{BB962C8B-B14F-4D97-AF65-F5344CB8AC3E}">
        <p14:creationId xmlns:p14="http://schemas.microsoft.com/office/powerpoint/2010/main" val="35552847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nl-NL" smtClean="0">
                <a:latin typeface="Arial" charset="0"/>
              </a:rPr>
              <a:t>Eekhoorn</a:t>
            </a:r>
            <a:endParaRPr lang="en-US" smtClean="0">
              <a:latin typeface="Arial" charset="0"/>
            </a:endParaRPr>
          </a:p>
        </p:txBody>
      </p:sp>
      <p:sp>
        <p:nvSpPr>
          <p:cNvPr id="461827" name="Rectangle 3"/>
          <p:cNvSpPr>
            <a:spLocks noGrp="1" noChangeArrowheads="1"/>
          </p:cNvSpPr>
          <p:nvPr>
            <p:ph type="body" sz="half" idx="2"/>
          </p:nvPr>
        </p:nvSpPr>
        <p:spPr>
          <a:xfrm>
            <a:off x="4643438" y="1484313"/>
            <a:ext cx="3814762" cy="4114800"/>
          </a:xfrm>
        </p:spPr>
        <p:txBody>
          <a:bodyPr/>
          <a:lstStyle/>
          <a:p>
            <a:pPr eaLnBrk="1" hangingPunct="1"/>
            <a:r>
              <a:rPr lang="nl-NL" sz="2800" smtClean="0">
                <a:latin typeface="Arial" charset="0"/>
              </a:rPr>
              <a:t>Meerdere nesten in holle bomen </a:t>
            </a:r>
          </a:p>
          <a:p>
            <a:pPr eaLnBrk="1" hangingPunct="1"/>
            <a:r>
              <a:rPr lang="nl-NL" sz="2800" smtClean="0">
                <a:latin typeface="Arial" charset="0"/>
              </a:rPr>
              <a:t>Ronde  diameter 30 cm</a:t>
            </a:r>
          </a:p>
          <a:p>
            <a:pPr eaLnBrk="1" hangingPunct="1"/>
            <a:r>
              <a:rPr lang="en-US" sz="2800" smtClean="0">
                <a:latin typeface="Arial" charset="0"/>
              </a:rPr>
              <a:t>Rustplaats in bomen</a:t>
            </a:r>
          </a:p>
        </p:txBody>
      </p:sp>
      <p:pic>
        <p:nvPicPr>
          <p:cNvPr id="461829" name="Picture 5" descr="Afbeelding:Sciurus vulgaris bearn 200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425575"/>
            <a:ext cx="3529013"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831" name="Picture 7" descr="227e4babad444d1ebcbf8157c37bdd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3821113"/>
            <a:ext cx="38100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9" descr="Afbeelding:Sciurus vulgaris bearn 2001.jpg"/>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36512" y="3981276"/>
            <a:ext cx="4319588" cy="283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1836" name="Picture 12" descr="baby-squirrel-in-ne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2" y="4005064"/>
            <a:ext cx="42481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3856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61829"/>
                                        </p:tgtEl>
                                        <p:attrNameLst>
                                          <p:attrName>style.visibility</p:attrName>
                                        </p:attrNameLst>
                                      </p:cBhvr>
                                      <p:to>
                                        <p:strVal val="visible"/>
                                      </p:to>
                                    </p:set>
                                    <p:animEffect transition="in" filter="dissolve">
                                      <p:cBhvr>
                                        <p:cTn id="7" dur="500"/>
                                        <p:tgtEl>
                                          <p:spTgt spid="4618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61831"/>
                                        </p:tgtEl>
                                        <p:attrNameLst>
                                          <p:attrName>style.visibility</p:attrName>
                                        </p:attrNameLst>
                                      </p:cBhvr>
                                      <p:to>
                                        <p:strVal val="visible"/>
                                      </p:to>
                                    </p:set>
                                    <p:animEffect transition="in" filter="checkerboard(across)">
                                      <p:cBhvr>
                                        <p:cTn id="12" dur="500"/>
                                        <p:tgtEl>
                                          <p:spTgt spid="4618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61836"/>
                                        </p:tgtEl>
                                        <p:attrNameLst>
                                          <p:attrName>style.visibility</p:attrName>
                                        </p:attrNameLst>
                                      </p:cBhvr>
                                      <p:to>
                                        <p:strVal val="visible"/>
                                      </p:to>
                                    </p:set>
                                    <p:animEffect transition="in" filter="dissolve">
                                      <p:cBhvr>
                                        <p:cTn id="17" dur="500"/>
                                        <p:tgtEl>
                                          <p:spTgt spid="4618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61827">
                                            <p:txEl>
                                              <p:pRg st="0" end="0"/>
                                            </p:txEl>
                                          </p:spTgt>
                                        </p:tgtEl>
                                        <p:attrNameLst>
                                          <p:attrName>style.visibility</p:attrName>
                                        </p:attrNameLst>
                                      </p:cBhvr>
                                      <p:to>
                                        <p:strVal val="visible"/>
                                      </p:to>
                                    </p:set>
                                    <p:anim calcmode="lin" valueType="num">
                                      <p:cBhvr additive="base">
                                        <p:cTn id="22" dur="500" fill="hold"/>
                                        <p:tgtEl>
                                          <p:spTgt spid="461827">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618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61827">
                                            <p:txEl>
                                              <p:pRg st="1" end="1"/>
                                            </p:txEl>
                                          </p:spTgt>
                                        </p:tgtEl>
                                        <p:attrNameLst>
                                          <p:attrName>style.visibility</p:attrName>
                                        </p:attrNameLst>
                                      </p:cBhvr>
                                      <p:to>
                                        <p:strVal val="visible"/>
                                      </p:to>
                                    </p:set>
                                    <p:anim calcmode="lin" valueType="num">
                                      <p:cBhvr additive="base">
                                        <p:cTn id="28" dur="500" fill="hold"/>
                                        <p:tgtEl>
                                          <p:spTgt spid="461827">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618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61827">
                                            <p:txEl>
                                              <p:pRg st="2" end="2"/>
                                            </p:txEl>
                                          </p:spTgt>
                                        </p:tgtEl>
                                        <p:attrNameLst>
                                          <p:attrName>style.visibility</p:attrName>
                                        </p:attrNameLst>
                                      </p:cBhvr>
                                      <p:to>
                                        <p:strVal val="visible"/>
                                      </p:to>
                                    </p:set>
                                    <p:anim calcmode="lin" valueType="num">
                                      <p:cBhvr additive="base">
                                        <p:cTn id="34" dur="500" fill="hold"/>
                                        <p:tgtEl>
                                          <p:spTgt spid="461827">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618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pPr eaLnBrk="1" hangingPunct="1"/>
            <a:endParaRPr lang="nl-NL" smtClean="0"/>
          </a:p>
        </p:txBody>
      </p:sp>
      <p:sp>
        <p:nvSpPr>
          <p:cNvPr id="24579" name="Tijdelijke aanduiding voor inhoud 2"/>
          <p:cNvSpPr>
            <a:spLocks noGrp="1"/>
          </p:cNvSpPr>
          <p:nvPr>
            <p:ph sz="half" idx="1"/>
          </p:nvPr>
        </p:nvSpPr>
        <p:spPr/>
        <p:txBody>
          <a:bodyPr/>
          <a:lstStyle/>
          <a:p>
            <a:pPr eaLnBrk="1" hangingPunct="1"/>
            <a:endParaRPr lang="nl-NL" smtClean="0"/>
          </a:p>
        </p:txBody>
      </p:sp>
      <p:sp>
        <p:nvSpPr>
          <p:cNvPr id="24580" name="Tijdelijke aanduiding voor tekst 3"/>
          <p:cNvSpPr>
            <a:spLocks noGrp="1"/>
          </p:cNvSpPr>
          <p:nvPr>
            <p:ph type="body" sz="half" idx="2"/>
          </p:nvPr>
        </p:nvSpPr>
        <p:spPr>
          <a:xfrm>
            <a:off x="4648200" y="2050504"/>
            <a:ext cx="3810000" cy="4114800"/>
          </a:xfrm>
        </p:spPr>
        <p:txBody>
          <a:bodyPr/>
          <a:lstStyle/>
          <a:p>
            <a:pPr eaLnBrk="1" hangingPunct="1"/>
            <a:endParaRPr lang="nl-NL" smtClean="0"/>
          </a:p>
        </p:txBody>
      </p:sp>
      <p:pic>
        <p:nvPicPr>
          <p:cNvPr id="24581" name="Picture 2" descr="C:\Users\cge\Desktop\corik\Flora en Fauna wet\foto's\03856d31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8" y="1012893"/>
            <a:ext cx="6077419" cy="584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76708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nl-NL" smtClean="0">
                <a:latin typeface="Arial" charset="0"/>
              </a:rPr>
              <a:t>Levendbarende Hagedis</a:t>
            </a:r>
            <a:endParaRPr lang="en-US" smtClean="0">
              <a:latin typeface="Arial" charset="0"/>
            </a:endParaRPr>
          </a:p>
        </p:txBody>
      </p:sp>
      <p:sp>
        <p:nvSpPr>
          <p:cNvPr id="25603" name="Rectangle 3"/>
          <p:cNvSpPr>
            <a:spLocks noGrp="1" noChangeArrowheads="1"/>
          </p:cNvSpPr>
          <p:nvPr>
            <p:ph sz="half" idx="1"/>
          </p:nvPr>
        </p:nvSpPr>
        <p:spPr>
          <a:xfrm>
            <a:off x="685800" y="1981200"/>
            <a:ext cx="3814763" cy="4114800"/>
          </a:xfrm>
        </p:spPr>
        <p:txBody>
          <a:bodyPr/>
          <a:lstStyle/>
          <a:p>
            <a:pPr eaLnBrk="1" hangingPunct="1"/>
            <a:endParaRPr lang="en-US" sz="2800" smtClean="0"/>
          </a:p>
        </p:txBody>
      </p:sp>
      <p:sp>
        <p:nvSpPr>
          <p:cNvPr id="25604" name="Rectangle 4"/>
          <p:cNvSpPr>
            <a:spLocks noGrp="1" noChangeArrowheads="1"/>
          </p:cNvSpPr>
          <p:nvPr>
            <p:ph type="body" sz="half" idx="2"/>
          </p:nvPr>
        </p:nvSpPr>
        <p:spPr>
          <a:xfrm>
            <a:off x="3851275" y="1989138"/>
            <a:ext cx="4321175" cy="4114800"/>
          </a:xfrm>
        </p:spPr>
        <p:txBody>
          <a:bodyPr/>
          <a:lstStyle/>
          <a:p>
            <a:pPr eaLnBrk="1" hangingPunct="1"/>
            <a:r>
              <a:rPr lang="nl-NL" sz="2800" smtClean="0">
                <a:latin typeface="Arial" charset="0"/>
              </a:rPr>
              <a:t>Rand houtige beplantingen, bermen heide</a:t>
            </a:r>
          </a:p>
          <a:p>
            <a:pPr eaLnBrk="1" hangingPunct="1"/>
            <a:r>
              <a:rPr lang="nl-NL" sz="2800" smtClean="0">
                <a:latin typeface="Arial" charset="0"/>
              </a:rPr>
              <a:t>er worden wel eieren geproduceerd maar de juvenielen ontwikkelen zich volledig in het moederdier. </a:t>
            </a:r>
            <a:endParaRPr lang="en-US" sz="2800" smtClean="0">
              <a:latin typeface="Arial" charset="0"/>
            </a:endParaRPr>
          </a:p>
        </p:txBody>
      </p:sp>
      <p:pic>
        <p:nvPicPr>
          <p:cNvPr id="25605" name="Picture 5" descr="Afbeelding:Lacerta vivipara 1 (Marek Szczepane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2417763"/>
            <a:ext cx="3816350"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5491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nl-NL" smtClean="0"/>
          </a:p>
        </p:txBody>
      </p:sp>
      <p:pic>
        <p:nvPicPr>
          <p:cNvPr id="482308" name="Picture 4" descr="levendbarende%20hagedis"/>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161343"/>
            <a:ext cx="8172400" cy="57265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2310" name="Picture 6" descr="270px-Lacerta_vivipara%2C_m%C5%82ode_jaszczurki_%C5%BCyworodne_%28DS%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268760"/>
            <a:ext cx="3429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311" name="Text Box 7"/>
          <p:cNvSpPr txBox="1">
            <a:spLocks noChangeArrowheads="1"/>
          </p:cNvSpPr>
          <p:nvPr/>
        </p:nvSpPr>
        <p:spPr bwMode="auto">
          <a:xfrm>
            <a:off x="1403350" y="1700213"/>
            <a:ext cx="7561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r>
              <a:rPr lang="nl-NL" sz="2000">
                <a:solidFill>
                  <a:schemeClr val="bg1"/>
                </a:solidFill>
              </a:rPr>
              <a:t>Juvenielen </a:t>
            </a:r>
            <a:r>
              <a:rPr lang="nl-NL" sz="2000">
                <a:solidFill>
                  <a:schemeClr val="bg1"/>
                </a:solidFill>
                <a:cs typeface="Arial" charset="0"/>
              </a:rPr>
              <a:t>± 12 dgn oud</a:t>
            </a:r>
          </a:p>
        </p:txBody>
      </p:sp>
    </p:spTree>
    <p:extLst>
      <p:ext uri="{BB962C8B-B14F-4D97-AF65-F5344CB8AC3E}">
        <p14:creationId xmlns:p14="http://schemas.microsoft.com/office/powerpoint/2010/main" val="3320028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82308"/>
                                        </p:tgtEl>
                                        <p:attrNameLst>
                                          <p:attrName>style.visibility</p:attrName>
                                        </p:attrNameLst>
                                      </p:cBhvr>
                                      <p:to>
                                        <p:strVal val="visible"/>
                                      </p:to>
                                    </p:set>
                                    <p:animEffect transition="in" filter="dissolve">
                                      <p:cBhvr>
                                        <p:cTn id="7" dur="500"/>
                                        <p:tgtEl>
                                          <p:spTgt spid="4823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82310"/>
                                        </p:tgtEl>
                                        <p:attrNameLst>
                                          <p:attrName>style.visibility</p:attrName>
                                        </p:attrNameLst>
                                      </p:cBhvr>
                                      <p:to>
                                        <p:strVal val="visible"/>
                                      </p:to>
                                    </p:set>
                                    <p:animEffect transition="in" filter="dissolve">
                                      <p:cBhvr>
                                        <p:cTn id="12" dur="500"/>
                                        <p:tgtEl>
                                          <p:spTgt spid="4823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82311"/>
                                        </p:tgtEl>
                                        <p:attrNameLst>
                                          <p:attrName>style.visibility</p:attrName>
                                        </p:attrNameLst>
                                      </p:cBhvr>
                                      <p:to>
                                        <p:strVal val="visible"/>
                                      </p:to>
                                    </p:set>
                                    <p:animEffect transition="in" filter="checkerboard(across)">
                                      <p:cBhvr>
                                        <p:cTn id="17" dur="500"/>
                                        <p:tgtEl>
                                          <p:spTgt spid="482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152400"/>
            <a:ext cx="7772400" cy="1143000"/>
          </a:xfrm>
        </p:spPr>
        <p:txBody>
          <a:bodyPr/>
          <a:lstStyle/>
          <a:p>
            <a:pPr eaLnBrk="1" hangingPunct="1"/>
            <a:r>
              <a:rPr lang="en-US" sz="2800" b="1" smtClean="0">
                <a:latin typeface="Arial" charset="0"/>
              </a:rPr>
              <a:t>Kleine modderkruiper</a:t>
            </a:r>
            <a:endParaRPr lang="nl-NL" sz="2800" b="1" smtClean="0">
              <a:latin typeface="Arial" charset="0"/>
            </a:endParaRPr>
          </a:p>
        </p:txBody>
      </p:sp>
      <p:sp>
        <p:nvSpPr>
          <p:cNvPr id="463875" name="Rectangle 3"/>
          <p:cNvSpPr>
            <a:spLocks noGrp="1" noChangeArrowheads="1"/>
          </p:cNvSpPr>
          <p:nvPr>
            <p:ph type="body" idx="1"/>
          </p:nvPr>
        </p:nvSpPr>
        <p:spPr>
          <a:xfrm>
            <a:off x="5181600" y="1447800"/>
            <a:ext cx="3657600" cy="4114800"/>
          </a:xfrm>
        </p:spPr>
        <p:txBody>
          <a:bodyPr/>
          <a:lstStyle/>
          <a:p>
            <a:pPr eaLnBrk="1" hangingPunct="1">
              <a:lnSpc>
                <a:spcPct val="90000"/>
              </a:lnSpc>
            </a:pPr>
            <a:r>
              <a:rPr lang="en-US" sz="2000" smtClean="0">
                <a:latin typeface="Arial" charset="0"/>
              </a:rPr>
              <a:t>Komt voor in veel watertypen</a:t>
            </a:r>
          </a:p>
          <a:p>
            <a:pPr eaLnBrk="1" hangingPunct="1">
              <a:lnSpc>
                <a:spcPct val="90000"/>
              </a:lnSpc>
            </a:pPr>
            <a:endParaRPr lang="en-US" sz="2000" smtClean="0">
              <a:latin typeface="Arial" charset="0"/>
            </a:endParaRPr>
          </a:p>
          <a:p>
            <a:pPr eaLnBrk="1" hangingPunct="1">
              <a:lnSpc>
                <a:spcPct val="90000"/>
              </a:lnSpc>
            </a:pPr>
            <a:r>
              <a:rPr lang="en-US" sz="2000" smtClean="0">
                <a:latin typeface="Arial" charset="0"/>
              </a:rPr>
              <a:t>Voorkeur voor poldersloten</a:t>
            </a:r>
          </a:p>
          <a:p>
            <a:pPr eaLnBrk="1" hangingPunct="1">
              <a:lnSpc>
                <a:spcPct val="90000"/>
              </a:lnSpc>
            </a:pPr>
            <a:endParaRPr lang="en-US" sz="2000" smtClean="0">
              <a:latin typeface="Arial" charset="0"/>
            </a:endParaRPr>
          </a:p>
          <a:p>
            <a:pPr eaLnBrk="1" hangingPunct="1">
              <a:lnSpc>
                <a:spcPct val="90000"/>
              </a:lnSpc>
            </a:pPr>
            <a:r>
              <a:rPr lang="en-US" sz="2000" smtClean="0">
                <a:latin typeface="Arial" charset="0"/>
              </a:rPr>
              <a:t>Zowel op zandige bodem als modderbodem</a:t>
            </a:r>
          </a:p>
          <a:p>
            <a:pPr eaLnBrk="1" hangingPunct="1">
              <a:lnSpc>
                <a:spcPct val="90000"/>
              </a:lnSpc>
            </a:pPr>
            <a:endParaRPr lang="en-US" sz="2000" smtClean="0">
              <a:latin typeface="Arial" charset="0"/>
            </a:endParaRPr>
          </a:p>
          <a:p>
            <a:pPr eaLnBrk="1" hangingPunct="1">
              <a:lnSpc>
                <a:spcPct val="90000"/>
              </a:lnSpc>
            </a:pPr>
            <a:r>
              <a:rPr lang="en-US" sz="2000" smtClean="0">
                <a:latin typeface="Arial" charset="0"/>
              </a:rPr>
              <a:t>Vaak meer aanwezig rondom duikers en stuwen</a:t>
            </a:r>
          </a:p>
          <a:p>
            <a:pPr eaLnBrk="1" hangingPunct="1">
              <a:lnSpc>
                <a:spcPct val="90000"/>
              </a:lnSpc>
            </a:pPr>
            <a:endParaRPr lang="en-US" sz="2000" smtClean="0">
              <a:latin typeface="Arial" charset="0"/>
            </a:endParaRPr>
          </a:p>
          <a:p>
            <a:pPr eaLnBrk="1" hangingPunct="1">
              <a:lnSpc>
                <a:spcPct val="90000"/>
              </a:lnSpc>
            </a:pPr>
            <a:r>
              <a:rPr lang="en-US" sz="2000" smtClean="0">
                <a:latin typeface="Arial" charset="0"/>
              </a:rPr>
              <a:t>Beschermd !</a:t>
            </a:r>
          </a:p>
          <a:p>
            <a:pPr eaLnBrk="1" hangingPunct="1">
              <a:lnSpc>
                <a:spcPct val="90000"/>
              </a:lnSpc>
            </a:pPr>
            <a:endParaRPr lang="nl-NL" sz="2000" smtClean="0">
              <a:latin typeface="Arial" charset="0"/>
            </a:endParaRPr>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85" y="1052736"/>
            <a:ext cx="4648200" cy="303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38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82" y="4422775"/>
            <a:ext cx="3311525" cy="243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3878" name="Picture 6" descr="kleine%20modderkruiper%20Kop%20van%20%27t%20L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95" y="4371975"/>
            <a:ext cx="3313112"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879" name="Picture 7" descr="modderkruipe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79" y="5049837"/>
            <a:ext cx="4824412"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7859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63877"/>
                                        </p:tgtEl>
                                        <p:attrNameLst>
                                          <p:attrName>style.visibility</p:attrName>
                                        </p:attrNameLst>
                                      </p:cBhvr>
                                      <p:to>
                                        <p:strVal val="visible"/>
                                      </p:to>
                                    </p:set>
                                    <p:animEffect transition="in" filter="dissolve">
                                      <p:cBhvr>
                                        <p:cTn id="7" dur="500"/>
                                        <p:tgtEl>
                                          <p:spTgt spid="4638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63875">
                                            <p:txEl>
                                              <p:pRg st="0" end="0"/>
                                            </p:txEl>
                                          </p:spTgt>
                                        </p:tgtEl>
                                        <p:attrNameLst>
                                          <p:attrName>style.visibility</p:attrName>
                                        </p:attrNameLst>
                                      </p:cBhvr>
                                      <p:to>
                                        <p:strVal val="visible"/>
                                      </p:to>
                                    </p:set>
                                    <p:anim calcmode="lin" valueType="num">
                                      <p:cBhvr additive="base">
                                        <p:cTn id="12" dur="500" fill="hold"/>
                                        <p:tgtEl>
                                          <p:spTgt spid="46387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638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63875">
                                            <p:txEl>
                                              <p:pRg st="2" end="2"/>
                                            </p:txEl>
                                          </p:spTgt>
                                        </p:tgtEl>
                                        <p:attrNameLst>
                                          <p:attrName>style.visibility</p:attrName>
                                        </p:attrNameLst>
                                      </p:cBhvr>
                                      <p:to>
                                        <p:strVal val="visible"/>
                                      </p:to>
                                    </p:set>
                                    <p:anim calcmode="lin" valueType="num">
                                      <p:cBhvr additive="base">
                                        <p:cTn id="18" dur="500" fill="hold"/>
                                        <p:tgtEl>
                                          <p:spTgt spid="463875">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638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63875">
                                            <p:txEl>
                                              <p:pRg st="4" end="4"/>
                                            </p:txEl>
                                          </p:spTgt>
                                        </p:tgtEl>
                                        <p:attrNameLst>
                                          <p:attrName>style.visibility</p:attrName>
                                        </p:attrNameLst>
                                      </p:cBhvr>
                                      <p:to>
                                        <p:strVal val="visible"/>
                                      </p:to>
                                    </p:set>
                                    <p:anim calcmode="lin" valueType="num">
                                      <p:cBhvr additive="base">
                                        <p:cTn id="24" dur="500" fill="hold"/>
                                        <p:tgtEl>
                                          <p:spTgt spid="463875">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638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63875">
                                            <p:txEl>
                                              <p:pRg st="6" end="6"/>
                                            </p:txEl>
                                          </p:spTgt>
                                        </p:tgtEl>
                                        <p:attrNameLst>
                                          <p:attrName>style.visibility</p:attrName>
                                        </p:attrNameLst>
                                      </p:cBhvr>
                                      <p:to>
                                        <p:strVal val="visible"/>
                                      </p:to>
                                    </p:set>
                                    <p:anim calcmode="lin" valueType="num">
                                      <p:cBhvr additive="base">
                                        <p:cTn id="30" dur="500" fill="hold"/>
                                        <p:tgtEl>
                                          <p:spTgt spid="463875">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638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63875">
                                            <p:txEl>
                                              <p:pRg st="8" end="8"/>
                                            </p:txEl>
                                          </p:spTgt>
                                        </p:tgtEl>
                                        <p:attrNameLst>
                                          <p:attrName>style.visibility</p:attrName>
                                        </p:attrNameLst>
                                      </p:cBhvr>
                                      <p:to>
                                        <p:strVal val="visible"/>
                                      </p:to>
                                    </p:set>
                                    <p:anim calcmode="lin" valueType="num">
                                      <p:cBhvr additive="base">
                                        <p:cTn id="36" dur="500" fill="hold"/>
                                        <p:tgtEl>
                                          <p:spTgt spid="463875">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6387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463878"/>
                                        </p:tgtEl>
                                        <p:attrNameLst>
                                          <p:attrName>style.visibility</p:attrName>
                                        </p:attrNameLst>
                                      </p:cBhvr>
                                      <p:to>
                                        <p:strVal val="visible"/>
                                      </p:to>
                                    </p:set>
                                    <p:animEffect transition="in" filter="dissolve">
                                      <p:cBhvr>
                                        <p:cTn id="42" dur="500"/>
                                        <p:tgtEl>
                                          <p:spTgt spid="46387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463879"/>
                                        </p:tgtEl>
                                        <p:attrNameLst>
                                          <p:attrName>style.visibility</p:attrName>
                                        </p:attrNameLst>
                                      </p:cBhvr>
                                      <p:to>
                                        <p:strVal val="visible"/>
                                      </p:to>
                                    </p:set>
                                    <p:animEffect transition="in" filter="dissolve">
                                      <p:cBhvr>
                                        <p:cTn id="47" dur="500"/>
                                        <p:tgtEl>
                                          <p:spTgt spid="463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nl-NL" smtClean="0">
                <a:latin typeface="Arial" charset="0"/>
              </a:rPr>
              <a:t>Daslook</a:t>
            </a:r>
            <a:endParaRPr lang="en-US" smtClean="0">
              <a:latin typeface="Arial" charset="0"/>
            </a:endParaRPr>
          </a:p>
        </p:txBody>
      </p:sp>
      <p:sp>
        <p:nvSpPr>
          <p:cNvPr id="464899" name="Rectangle 3"/>
          <p:cNvSpPr>
            <a:spLocks noGrp="1" noChangeArrowheads="1"/>
          </p:cNvSpPr>
          <p:nvPr>
            <p:ph type="body" sz="half" idx="2"/>
          </p:nvPr>
        </p:nvSpPr>
        <p:spPr>
          <a:xfrm>
            <a:off x="4643438" y="1981200"/>
            <a:ext cx="3814762" cy="4114800"/>
          </a:xfrm>
        </p:spPr>
        <p:txBody>
          <a:bodyPr/>
          <a:lstStyle/>
          <a:p>
            <a:pPr eaLnBrk="1" hangingPunct="1"/>
            <a:r>
              <a:rPr lang="nl-NL" sz="2400" smtClean="0">
                <a:latin typeface="Arial" charset="0"/>
              </a:rPr>
              <a:t>Parken en oude buitenplaatsen</a:t>
            </a:r>
          </a:p>
          <a:p>
            <a:pPr eaLnBrk="1" hangingPunct="1"/>
            <a:r>
              <a:rPr lang="en-US" sz="2400" smtClean="0">
                <a:latin typeface="Arial" charset="0"/>
              </a:rPr>
              <a:t>humusrijke, vochtige, kalk houdende ondergrond </a:t>
            </a:r>
          </a:p>
        </p:txBody>
      </p:sp>
      <p:pic>
        <p:nvPicPr>
          <p:cNvPr id="28676" name="Picture 4" descr="Afbeelding:AlliumUrsinum-blad-h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3986213"/>
            <a:ext cx="367347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Afbeelding:AlliumUrsinum-overz-hr.jpg">
            <a:hlinkClick r:id="rId4"/>
          </p:cNvPr>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395288" y="2200275"/>
            <a:ext cx="4038600" cy="30289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38222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4899">
                                            <p:txEl>
                                              <p:pRg st="0" end="0"/>
                                            </p:txEl>
                                          </p:spTgt>
                                        </p:tgtEl>
                                        <p:attrNameLst>
                                          <p:attrName>style.visibility</p:attrName>
                                        </p:attrNameLst>
                                      </p:cBhvr>
                                      <p:to>
                                        <p:strVal val="visible"/>
                                      </p:to>
                                    </p:set>
                                    <p:anim calcmode="lin" valueType="num">
                                      <p:cBhvr additive="base">
                                        <p:cTn id="7" dur="500" fill="hold"/>
                                        <p:tgtEl>
                                          <p:spTgt spid="4648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48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4899">
                                            <p:txEl>
                                              <p:pRg st="1" end="1"/>
                                            </p:txEl>
                                          </p:spTgt>
                                        </p:tgtEl>
                                        <p:attrNameLst>
                                          <p:attrName>style.visibility</p:attrName>
                                        </p:attrNameLst>
                                      </p:cBhvr>
                                      <p:to>
                                        <p:strVal val="visible"/>
                                      </p:to>
                                    </p:set>
                                    <p:anim calcmode="lin" valueType="num">
                                      <p:cBhvr additive="base">
                                        <p:cTn id="13" dur="500" fill="hold"/>
                                        <p:tgtEl>
                                          <p:spTgt spid="4648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489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89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nl-NL" smtClean="0">
                <a:latin typeface="Arial" charset="0"/>
              </a:rPr>
              <a:t>Gele Helmbloem</a:t>
            </a:r>
            <a:endParaRPr lang="en-US" smtClean="0">
              <a:latin typeface="Arial" charset="0"/>
            </a:endParaRPr>
          </a:p>
        </p:txBody>
      </p:sp>
      <p:sp>
        <p:nvSpPr>
          <p:cNvPr id="29699" name="Rectangle 4"/>
          <p:cNvSpPr>
            <a:spLocks noGrp="1" noChangeArrowheads="1"/>
          </p:cNvSpPr>
          <p:nvPr>
            <p:ph type="body" sz="half" idx="2"/>
          </p:nvPr>
        </p:nvSpPr>
        <p:spPr>
          <a:xfrm>
            <a:off x="4643438" y="1981200"/>
            <a:ext cx="3814762" cy="4114800"/>
          </a:xfrm>
        </p:spPr>
        <p:txBody>
          <a:bodyPr/>
          <a:lstStyle/>
          <a:p>
            <a:pPr eaLnBrk="1" hangingPunct="1"/>
            <a:r>
              <a:rPr lang="nl-NL" sz="2800" smtClean="0">
                <a:latin typeface="Arial" charset="0"/>
              </a:rPr>
              <a:t>Oude kademuren trottoirs, stenige plaatsen</a:t>
            </a:r>
            <a:endParaRPr lang="en-US" sz="2800" smtClean="0">
              <a:latin typeface="Arial" charset="0"/>
            </a:endParaRPr>
          </a:p>
        </p:txBody>
      </p:sp>
      <p:pic>
        <p:nvPicPr>
          <p:cNvPr id="29700" name="Picture 5" descr="Afbeelding:Corydalis-lutea-plant-h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557338"/>
            <a:ext cx="4129087"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5926" name="Picture 6" descr="300px-GeleHelmbloem-CloseUp-hr">
            <a:hlinkClick r:id="rId4" tooltip="Gele helmbloem plan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9050" y="3573463"/>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8" descr="Corydalis%20lutea-gele_helmbloem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725685"/>
            <a:ext cx="2843808" cy="213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2143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65926"/>
                                        </p:tgtEl>
                                        <p:attrNameLst>
                                          <p:attrName>style.visibility</p:attrName>
                                        </p:attrNameLst>
                                      </p:cBhvr>
                                      <p:to>
                                        <p:strVal val="visible"/>
                                      </p:to>
                                    </p:set>
                                    <p:animEffect transition="in" filter="dissolve">
                                      <p:cBhvr>
                                        <p:cTn id="7" dur="500"/>
                                        <p:tgtEl>
                                          <p:spTgt spid="465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smtClean="0"/>
          </a:p>
        </p:txBody>
      </p:sp>
      <p:sp>
        <p:nvSpPr>
          <p:cNvPr id="7171" name="Rectangle 3"/>
          <p:cNvSpPr>
            <a:spLocks noGrp="1" noChangeArrowheads="1"/>
          </p:cNvSpPr>
          <p:nvPr>
            <p:ph type="body" idx="1"/>
          </p:nvPr>
        </p:nvSpPr>
        <p:spPr>
          <a:xfrm>
            <a:off x="806896" y="1600200"/>
            <a:ext cx="8229600" cy="4525963"/>
          </a:xfrm>
        </p:spPr>
        <p:txBody>
          <a:bodyPr/>
          <a:lstStyle/>
          <a:p>
            <a:pPr marL="552450" indent="-552450" eaLnBrk="1" hangingPunct="1">
              <a:buFontTx/>
              <a:buNone/>
            </a:pPr>
            <a:r>
              <a:rPr lang="nl-NL" dirty="0">
                <a:latin typeface="Arial Narrow" pitchFamily="34" charset="0"/>
              </a:rPr>
              <a:t> </a:t>
            </a:r>
            <a:r>
              <a:rPr lang="nl-NL" dirty="0" smtClean="0">
                <a:latin typeface="Arial Narrow" pitchFamily="34" charset="0"/>
              </a:rPr>
              <a:t>     Dit is </a:t>
            </a:r>
            <a:r>
              <a:rPr lang="nl-NL" dirty="0" smtClean="0">
                <a:latin typeface="Arial Narrow" pitchFamily="34" charset="0"/>
              </a:rPr>
              <a:t>een zomerbiotoop van de kleine watersalamander </a:t>
            </a:r>
            <a:r>
              <a:rPr lang="nl-NL" dirty="0" smtClean="0">
                <a:latin typeface="Arial Narrow" pitchFamily="34" charset="0"/>
              </a:rPr>
              <a:t>?</a:t>
            </a:r>
          </a:p>
          <a:p>
            <a:pPr marL="552450" indent="-552450" eaLnBrk="1" hangingPunct="1">
              <a:buFontTx/>
              <a:buNone/>
            </a:pPr>
            <a:r>
              <a:rPr lang="nl-NL" dirty="0" smtClean="0">
                <a:latin typeface="Arial Narrow" pitchFamily="34" charset="0"/>
              </a:rPr>
              <a:t>	</a:t>
            </a:r>
            <a:r>
              <a:rPr lang="nl-NL" dirty="0" err="1" smtClean="0">
                <a:latin typeface="Arial Narrow" pitchFamily="34" charset="0"/>
              </a:rPr>
              <a:t>A.Ja</a:t>
            </a:r>
            <a:endParaRPr lang="nl-NL" dirty="0" smtClean="0">
              <a:latin typeface="Arial Narrow" pitchFamily="34" charset="0"/>
            </a:endParaRPr>
          </a:p>
          <a:p>
            <a:pPr marL="552450" indent="-552450" eaLnBrk="1" hangingPunct="1">
              <a:buFontTx/>
              <a:buNone/>
            </a:pPr>
            <a:r>
              <a:rPr lang="nl-NL" dirty="0">
                <a:latin typeface="Arial Narrow" pitchFamily="34" charset="0"/>
              </a:rPr>
              <a:t>	</a:t>
            </a:r>
            <a:r>
              <a:rPr lang="nl-NL" dirty="0" smtClean="0">
                <a:latin typeface="Arial Narrow" pitchFamily="34" charset="0"/>
              </a:rPr>
              <a:t>B. nee</a:t>
            </a:r>
          </a:p>
          <a:p>
            <a:pPr marL="552450" indent="-552450" eaLnBrk="1" hangingPunct="1">
              <a:buFontTx/>
              <a:buNone/>
            </a:pPr>
            <a:endParaRPr lang="nl-NL" dirty="0" smtClean="0">
              <a:latin typeface="Arial Narrow" pitchFamily="34" charset="0"/>
            </a:endParaRPr>
          </a:p>
        </p:txBody>
      </p:sp>
      <p:sp>
        <p:nvSpPr>
          <p:cNvPr id="89092" name="AutoShape 4"/>
          <p:cNvSpPr>
            <a:spLocks noChangeArrowheads="1"/>
          </p:cNvSpPr>
          <p:nvPr/>
        </p:nvSpPr>
        <p:spPr bwMode="auto">
          <a:xfrm>
            <a:off x="7451725" y="3500438"/>
            <a:ext cx="1366838" cy="1871662"/>
          </a:xfrm>
          <a:prstGeom prst="wedgeEllipseCallout">
            <a:avLst>
              <a:gd name="adj1" fmla="val -84500"/>
              <a:gd name="adj2" fmla="val -52125"/>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nl-NL" sz="1800">
              <a:latin typeface="Lucida Sans" pitchFamily="34" charset="0"/>
              <a:ea typeface="ＭＳ Ｐゴシック" pitchFamily="34" charset="-128"/>
            </a:endParaRPr>
          </a:p>
          <a:p>
            <a:pPr algn="ctr"/>
            <a:r>
              <a:rPr lang="nl-NL" sz="2400">
                <a:solidFill>
                  <a:schemeClr val="bg1"/>
                </a:solidFill>
                <a:latin typeface="Lucida Sans" pitchFamily="34" charset="0"/>
                <a:ea typeface="ＭＳ Ｐゴシック" pitchFamily="34" charset="-128"/>
              </a:rPr>
              <a:t>JA</a:t>
            </a:r>
          </a:p>
        </p:txBody>
      </p:sp>
      <p:pic>
        <p:nvPicPr>
          <p:cNvPr id="7173" name="Picture 5" descr="Tritdijk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005137"/>
            <a:ext cx="38163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9895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9092"/>
                                        </p:tgtEl>
                                        <p:attrNameLst>
                                          <p:attrName>style.visibility</p:attrName>
                                        </p:attrNameLst>
                                      </p:cBhvr>
                                      <p:to>
                                        <p:strVal val="visible"/>
                                      </p:to>
                                    </p:set>
                                    <p:anim calcmode="lin" valueType="num">
                                      <p:cBhvr additive="base">
                                        <p:cTn id="7" dur="3000" fill="hold"/>
                                        <p:tgtEl>
                                          <p:spTgt spid="89092"/>
                                        </p:tgtEl>
                                        <p:attrNameLst>
                                          <p:attrName>ppt_x</p:attrName>
                                        </p:attrNameLst>
                                      </p:cBhvr>
                                      <p:tavLst>
                                        <p:tav tm="0">
                                          <p:val>
                                            <p:strVal val="1+#ppt_w/2"/>
                                          </p:val>
                                        </p:tav>
                                        <p:tav tm="100000">
                                          <p:val>
                                            <p:strVal val="#ppt_x"/>
                                          </p:val>
                                        </p:tav>
                                      </p:tavLst>
                                    </p:anim>
                                    <p:anim calcmode="lin" valueType="num">
                                      <p:cBhvr additive="base">
                                        <p:cTn id="8" dur="3000" fill="hold"/>
                                        <p:tgtEl>
                                          <p:spTgt spid="890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716463" y="609600"/>
            <a:ext cx="4248150" cy="1143000"/>
          </a:xfrm>
        </p:spPr>
        <p:txBody>
          <a:bodyPr/>
          <a:lstStyle/>
          <a:p>
            <a:pPr eaLnBrk="1" hangingPunct="1"/>
            <a:r>
              <a:rPr lang="nl-NL" smtClean="0">
                <a:latin typeface="Arial" charset="0"/>
              </a:rPr>
              <a:t>Rietorchis</a:t>
            </a:r>
            <a:endParaRPr lang="en-US" smtClean="0">
              <a:latin typeface="Arial" charset="0"/>
            </a:endParaRPr>
          </a:p>
        </p:txBody>
      </p:sp>
      <p:sp>
        <p:nvSpPr>
          <p:cNvPr id="30723" name="Rectangle 3"/>
          <p:cNvSpPr>
            <a:spLocks noGrp="1" noChangeArrowheads="1"/>
          </p:cNvSpPr>
          <p:nvPr>
            <p:ph sz="half" idx="1"/>
          </p:nvPr>
        </p:nvSpPr>
        <p:spPr>
          <a:xfrm>
            <a:off x="395288" y="2332038"/>
            <a:ext cx="4038600" cy="4525962"/>
          </a:xfrm>
        </p:spPr>
        <p:txBody>
          <a:bodyPr/>
          <a:lstStyle/>
          <a:p>
            <a:pPr eaLnBrk="1" hangingPunct="1"/>
            <a:endParaRPr lang="en-US" sz="2800" smtClean="0"/>
          </a:p>
        </p:txBody>
      </p:sp>
      <p:sp>
        <p:nvSpPr>
          <p:cNvPr id="30724" name="Rectangle 4"/>
          <p:cNvSpPr>
            <a:spLocks noGrp="1" noChangeArrowheads="1"/>
          </p:cNvSpPr>
          <p:nvPr>
            <p:ph type="body" sz="half" idx="2"/>
          </p:nvPr>
        </p:nvSpPr>
        <p:spPr>
          <a:xfrm>
            <a:off x="4643438" y="1981200"/>
            <a:ext cx="3814762" cy="4114800"/>
          </a:xfrm>
        </p:spPr>
        <p:txBody>
          <a:bodyPr/>
          <a:lstStyle/>
          <a:p>
            <a:pPr eaLnBrk="1" hangingPunct="1"/>
            <a:r>
              <a:rPr lang="nl-NL" sz="2800" smtClean="0">
                <a:latin typeface="Arial" charset="0"/>
              </a:rPr>
              <a:t>Oevers en natte graslanden</a:t>
            </a:r>
          </a:p>
          <a:p>
            <a:pPr eaLnBrk="1" hangingPunct="1"/>
            <a:r>
              <a:rPr lang="nl-NL" sz="2800" smtClean="0">
                <a:latin typeface="Arial" charset="0"/>
              </a:rPr>
              <a:t>Soms met, soms zonder vlekken</a:t>
            </a:r>
            <a:endParaRPr lang="en-US" sz="2800" smtClean="0">
              <a:latin typeface="Arial" charset="0"/>
            </a:endParaRPr>
          </a:p>
        </p:txBody>
      </p:sp>
      <p:pic>
        <p:nvPicPr>
          <p:cNvPr id="30725" name="Picture 5" descr="Afbeelding:Dactylorhiza praetermissa (plan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12875"/>
            <a:ext cx="3414712"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6950" name="Picture 6" descr="Rietorchis closeup">
            <a:hlinkClick r:id="rId4" tooltip="Rietorchis closeu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628775"/>
            <a:ext cx="250983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6951" name="Picture 7" descr="rietorchis,%20gevlek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1412875"/>
            <a:ext cx="4084637"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6952" name="Picture 8" descr="ffwet_rietorchi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88900"/>
            <a:ext cx="5080000"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303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66950"/>
                                        </p:tgtEl>
                                        <p:attrNameLst>
                                          <p:attrName>style.visibility</p:attrName>
                                        </p:attrNameLst>
                                      </p:cBhvr>
                                      <p:to>
                                        <p:strVal val="visible"/>
                                      </p:to>
                                    </p:set>
                                    <p:animEffect transition="in" filter="dissolve">
                                      <p:cBhvr>
                                        <p:cTn id="7" dur="500"/>
                                        <p:tgtEl>
                                          <p:spTgt spid="4669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66951"/>
                                        </p:tgtEl>
                                        <p:attrNameLst>
                                          <p:attrName>style.visibility</p:attrName>
                                        </p:attrNameLst>
                                      </p:cBhvr>
                                      <p:to>
                                        <p:strVal val="visible"/>
                                      </p:to>
                                    </p:set>
                                    <p:animEffect transition="in" filter="dissolve">
                                      <p:cBhvr>
                                        <p:cTn id="12" dur="500"/>
                                        <p:tgtEl>
                                          <p:spTgt spid="4669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nodeType="clickEffect">
                                  <p:stCondLst>
                                    <p:cond delay="0"/>
                                  </p:stCondLst>
                                  <p:childTnLst>
                                    <p:set>
                                      <p:cBhvr>
                                        <p:cTn id="16" dur="1" fill="hold">
                                          <p:stCondLst>
                                            <p:cond delay="0"/>
                                          </p:stCondLst>
                                        </p:cTn>
                                        <p:tgtEl>
                                          <p:spTgt spid="466952"/>
                                        </p:tgtEl>
                                        <p:attrNameLst>
                                          <p:attrName>style.visibility</p:attrName>
                                        </p:attrNameLst>
                                      </p:cBhvr>
                                      <p:to>
                                        <p:strVal val="visible"/>
                                      </p:to>
                                    </p:set>
                                    <p:anim calcmode="lin" valueType="num">
                                      <p:cBhvr>
                                        <p:cTn id="17" dur="1000" fill="hold"/>
                                        <p:tgtEl>
                                          <p:spTgt spid="466952"/>
                                        </p:tgtEl>
                                        <p:attrNameLst>
                                          <p:attrName>ppt_w</p:attrName>
                                        </p:attrNameLst>
                                      </p:cBhvr>
                                      <p:tavLst>
                                        <p:tav tm="0">
                                          <p:val>
                                            <p:strVal val="#ppt_w*0.70"/>
                                          </p:val>
                                        </p:tav>
                                        <p:tav tm="100000">
                                          <p:val>
                                            <p:strVal val="#ppt_w"/>
                                          </p:val>
                                        </p:tav>
                                      </p:tavLst>
                                    </p:anim>
                                    <p:anim calcmode="lin" valueType="num">
                                      <p:cBhvr>
                                        <p:cTn id="18" dur="1000" fill="hold"/>
                                        <p:tgtEl>
                                          <p:spTgt spid="466952"/>
                                        </p:tgtEl>
                                        <p:attrNameLst>
                                          <p:attrName>ppt_h</p:attrName>
                                        </p:attrNameLst>
                                      </p:cBhvr>
                                      <p:tavLst>
                                        <p:tav tm="0">
                                          <p:val>
                                            <p:strVal val="#ppt_h"/>
                                          </p:val>
                                        </p:tav>
                                        <p:tav tm="100000">
                                          <p:val>
                                            <p:strVal val="#ppt_h"/>
                                          </p:val>
                                        </p:tav>
                                      </p:tavLst>
                                    </p:anim>
                                    <p:animEffect transition="in" filter="fade">
                                      <p:cBhvr>
                                        <p:cTn id="19" dur="1000"/>
                                        <p:tgtEl>
                                          <p:spTgt spid="466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nl-NL" smtClean="0">
                <a:latin typeface="Arial" charset="0"/>
              </a:rPr>
              <a:t>Waterdrieblad</a:t>
            </a:r>
            <a:endParaRPr lang="en-US" smtClean="0">
              <a:latin typeface="Arial" charset="0"/>
            </a:endParaRPr>
          </a:p>
        </p:txBody>
      </p:sp>
      <p:sp>
        <p:nvSpPr>
          <p:cNvPr id="31747" name="Rectangle 4"/>
          <p:cNvSpPr>
            <a:spLocks noGrp="1" noChangeArrowheads="1"/>
          </p:cNvSpPr>
          <p:nvPr>
            <p:ph type="body" sz="half" idx="2"/>
          </p:nvPr>
        </p:nvSpPr>
        <p:spPr>
          <a:xfrm>
            <a:off x="4643438" y="1628775"/>
            <a:ext cx="3814762" cy="4114800"/>
          </a:xfrm>
        </p:spPr>
        <p:txBody>
          <a:bodyPr/>
          <a:lstStyle/>
          <a:p>
            <a:pPr eaLnBrk="1" hangingPunct="1"/>
            <a:r>
              <a:rPr lang="nl-NL" sz="2800" smtClean="0">
                <a:latin typeface="Arial" charset="0"/>
              </a:rPr>
              <a:t>Ondiepe veenmoerassen</a:t>
            </a:r>
            <a:endParaRPr lang="en-US" sz="2800" smtClean="0">
              <a:latin typeface="Arial" charset="0"/>
            </a:endParaRPr>
          </a:p>
        </p:txBody>
      </p:sp>
      <p:pic>
        <p:nvPicPr>
          <p:cNvPr id="467973" name="Picture 5" descr="Afbeelding:Waterdrieblad bloe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844675"/>
            <a:ext cx="3690938"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6" descr="image_phpXjv0Z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708275"/>
            <a:ext cx="446405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011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67973"/>
                                        </p:tgtEl>
                                        <p:attrNameLst>
                                          <p:attrName>style.visibility</p:attrName>
                                        </p:attrNameLst>
                                      </p:cBhvr>
                                      <p:to>
                                        <p:strVal val="visible"/>
                                      </p:to>
                                    </p:set>
                                    <p:animEffect transition="in" filter="circle(in)">
                                      <p:cBhvr>
                                        <p:cTn id="7" dur="2000"/>
                                        <p:tgtEl>
                                          <p:spTgt spid="467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nl-NL" smtClean="0"/>
              <a:t>Vogels</a:t>
            </a:r>
          </a:p>
        </p:txBody>
      </p:sp>
      <p:sp>
        <p:nvSpPr>
          <p:cNvPr id="32771" name="Rectangle 3"/>
          <p:cNvSpPr>
            <a:spLocks noGrp="1" noChangeArrowheads="1"/>
          </p:cNvSpPr>
          <p:nvPr>
            <p:ph type="body" idx="1"/>
          </p:nvPr>
        </p:nvSpPr>
        <p:spPr>
          <a:xfrm>
            <a:off x="3039144" y="1600200"/>
            <a:ext cx="8229600" cy="4525963"/>
          </a:xfrm>
        </p:spPr>
        <p:txBody>
          <a:bodyPr/>
          <a:lstStyle/>
          <a:p>
            <a:pPr eaLnBrk="1" hangingPunct="1"/>
            <a:r>
              <a:rPr lang="nl-NL" dirty="0" smtClean="0"/>
              <a:t>Heggenmus</a:t>
            </a:r>
          </a:p>
          <a:p>
            <a:pPr eaLnBrk="1" hangingPunct="1"/>
            <a:r>
              <a:rPr lang="nl-NL" dirty="0" smtClean="0"/>
              <a:t>Houtduif</a:t>
            </a:r>
          </a:p>
          <a:p>
            <a:pPr eaLnBrk="1" hangingPunct="1"/>
            <a:r>
              <a:rPr lang="nl-NL" dirty="0" smtClean="0"/>
              <a:t>Meerkoet</a:t>
            </a:r>
          </a:p>
          <a:p>
            <a:pPr eaLnBrk="1" hangingPunct="1"/>
            <a:r>
              <a:rPr lang="nl-NL" dirty="0" smtClean="0"/>
              <a:t>ijsvogel</a:t>
            </a:r>
          </a:p>
        </p:txBody>
      </p:sp>
    </p:spTree>
    <p:extLst>
      <p:ext uri="{BB962C8B-B14F-4D97-AF65-F5344CB8AC3E}">
        <p14:creationId xmlns:p14="http://schemas.microsoft.com/office/powerpoint/2010/main" val="1272659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nl-NL" smtClean="0">
                <a:latin typeface="Arial" charset="0"/>
              </a:rPr>
              <a:t>Heggemus</a:t>
            </a:r>
            <a:endParaRPr lang="en-US" smtClean="0">
              <a:latin typeface="Arial" charset="0"/>
            </a:endParaRPr>
          </a:p>
        </p:txBody>
      </p:sp>
      <p:sp>
        <p:nvSpPr>
          <p:cNvPr id="33795" name="Rectangle 3"/>
          <p:cNvSpPr>
            <a:spLocks noGrp="1" noChangeArrowheads="1"/>
          </p:cNvSpPr>
          <p:nvPr>
            <p:ph sz="half" idx="1"/>
          </p:nvPr>
        </p:nvSpPr>
        <p:spPr>
          <a:xfrm>
            <a:off x="685800" y="1981200"/>
            <a:ext cx="3814763" cy="4114800"/>
          </a:xfrm>
        </p:spPr>
        <p:txBody>
          <a:bodyPr/>
          <a:lstStyle/>
          <a:p>
            <a:pPr eaLnBrk="1" hangingPunct="1"/>
            <a:endParaRPr lang="en-US" sz="2800" smtClean="0"/>
          </a:p>
        </p:txBody>
      </p:sp>
      <p:sp>
        <p:nvSpPr>
          <p:cNvPr id="33796" name="Rectangle 4"/>
          <p:cNvSpPr>
            <a:spLocks noGrp="1" noChangeArrowheads="1"/>
          </p:cNvSpPr>
          <p:nvPr>
            <p:ph type="body" sz="half" idx="2"/>
          </p:nvPr>
        </p:nvSpPr>
        <p:spPr>
          <a:xfrm>
            <a:off x="4643438" y="1981200"/>
            <a:ext cx="4321175" cy="4114800"/>
          </a:xfrm>
        </p:spPr>
        <p:txBody>
          <a:bodyPr/>
          <a:lstStyle/>
          <a:p>
            <a:pPr eaLnBrk="1" hangingPunct="1"/>
            <a:r>
              <a:rPr lang="nl-NL" sz="2800" smtClean="0">
                <a:latin typeface="Arial" charset="0"/>
              </a:rPr>
              <a:t>Houtige begroeiingen</a:t>
            </a:r>
          </a:p>
          <a:p>
            <a:pPr eaLnBrk="1" hangingPunct="1">
              <a:buFontTx/>
              <a:buNone/>
            </a:pPr>
            <a:r>
              <a:rPr lang="nl-NL" sz="2800" smtClean="0">
                <a:latin typeface="Arial" charset="0"/>
              </a:rPr>
              <a:t>	(Struweel)</a:t>
            </a:r>
            <a:endParaRPr lang="en-US" sz="2800" smtClean="0">
              <a:latin typeface="Arial" charset="0"/>
            </a:endParaRPr>
          </a:p>
        </p:txBody>
      </p:sp>
      <p:pic>
        <p:nvPicPr>
          <p:cNvPr id="33797" name="Picture 5" descr="Heggenmus (Prunella Modul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4305" y="3207445"/>
            <a:ext cx="4189945" cy="317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8999" name="Picture 7" descr="heggem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4670"/>
            <a:ext cx="3707904" cy="524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787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68999"/>
                                        </p:tgtEl>
                                        <p:attrNameLst>
                                          <p:attrName>style.visibility</p:attrName>
                                        </p:attrNameLst>
                                      </p:cBhvr>
                                      <p:to>
                                        <p:strVal val="visible"/>
                                      </p:to>
                                    </p:set>
                                    <p:anim calcmode="lin" valueType="num">
                                      <p:cBhvr>
                                        <p:cTn id="7" dur="1000" fill="hold"/>
                                        <p:tgtEl>
                                          <p:spTgt spid="468999"/>
                                        </p:tgtEl>
                                        <p:attrNameLst>
                                          <p:attrName>ppt_w</p:attrName>
                                        </p:attrNameLst>
                                      </p:cBhvr>
                                      <p:tavLst>
                                        <p:tav tm="0">
                                          <p:val>
                                            <p:strVal val="#ppt_w*0.70"/>
                                          </p:val>
                                        </p:tav>
                                        <p:tav tm="100000">
                                          <p:val>
                                            <p:strVal val="#ppt_w"/>
                                          </p:val>
                                        </p:tav>
                                      </p:tavLst>
                                    </p:anim>
                                    <p:anim calcmode="lin" valueType="num">
                                      <p:cBhvr>
                                        <p:cTn id="8" dur="1000" fill="hold"/>
                                        <p:tgtEl>
                                          <p:spTgt spid="468999"/>
                                        </p:tgtEl>
                                        <p:attrNameLst>
                                          <p:attrName>ppt_h</p:attrName>
                                        </p:attrNameLst>
                                      </p:cBhvr>
                                      <p:tavLst>
                                        <p:tav tm="0">
                                          <p:val>
                                            <p:strVal val="#ppt_h"/>
                                          </p:val>
                                        </p:tav>
                                        <p:tav tm="100000">
                                          <p:val>
                                            <p:strVal val="#ppt_h"/>
                                          </p:val>
                                        </p:tav>
                                      </p:tavLst>
                                    </p:anim>
                                    <p:animEffect transition="in" filter="fade">
                                      <p:cBhvr>
                                        <p:cTn id="9" dur="1000"/>
                                        <p:tgtEl>
                                          <p:spTgt spid="468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nl-NL" smtClean="0">
                <a:latin typeface="Arial" charset="0"/>
              </a:rPr>
              <a:t>Houtduif</a:t>
            </a:r>
            <a:endParaRPr lang="en-US" smtClean="0">
              <a:latin typeface="Arial" charset="0"/>
            </a:endParaRPr>
          </a:p>
        </p:txBody>
      </p:sp>
      <p:sp>
        <p:nvSpPr>
          <p:cNvPr id="34819" name="Rectangle 3"/>
          <p:cNvSpPr>
            <a:spLocks noGrp="1" noChangeArrowheads="1"/>
          </p:cNvSpPr>
          <p:nvPr>
            <p:ph sz="half" idx="1"/>
          </p:nvPr>
        </p:nvSpPr>
        <p:spPr>
          <a:xfrm>
            <a:off x="685800" y="1981200"/>
            <a:ext cx="3814763" cy="4114800"/>
          </a:xfrm>
        </p:spPr>
        <p:txBody>
          <a:bodyPr/>
          <a:lstStyle/>
          <a:p>
            <a:pPr eaLnBrk="1" hangingPunct="1"/>
            <a:endParaRPr lang="en-US" sz="2800" smtClean="0"/>
          </a:p>
        </p:txBody>
      </p:sp>
      <p:sp>
        <p:nvSpPr>
          <p:cNvPr id="34820" name="Rectangle 4"/>
          <p:cNvSpPr>
            <a:spLocks noGrp="1" noChangeArrowheads="1"/>
          </p:cNvSpPr>
          <p:nvPr>
            <p:ph type="body" sz="half" idx="2"/>
          </p:nvPr>
        </p:nvSpPr>
        <p:spPr>
          <a:xfrm>
            <a:off x="4643438" y="1981200"/>
            <a:ext cx="4249737" cy="4114800"/>
          </a:xfrm>
        </p:spPr>
        <p:txBody>
          <a:bodyPr/>
          <a:lstStyle/>
          <a:p>
            <a:pPr eaLnBrk="1" hangingPunct="1"/>
            <a:r>
              <a:rPr lang="nl-NL" sz="2800" smtClean="0">
                <a:latin typeface="Arial" charset="0"/>
              </a:rPr>
              <a:t>Nestelt in houtige begroeiingen in bos en bomen</a:t>
            </a:r>
          </a:p>
          <a:p>
            <a:pPr eaLnBrk="1" hangingPunct="1"/>
            <a:r>
              <a:rPr lang="nl-NL" sz="2800" smtClean="0">
                <a:latin typeface="Arial" charset="0"/>
              </a:rPr>
              <a:t>febr. tot nov. 2 legsels van 2 eieren</a:t>
            </a:r>
            <a:endParaRPr lang="en-US" sz="2800" smtClean="0">
              <a:latin typeface="Arial" charset="0"/>
            </a:endParaRPr>
          </a:p>
        </p:txBody>
      </p:sp>
      <p:pic>
        <p:nvPicPr>
          <p:cNvPr id="34821" name="Picture 5" descr="Afbeelding:Wood.pigeon.2.arp.750pix.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03" y="3356992"/>
            <a:ext cx="4948910" cy="353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0022" name="Picture 6" descr="houtdu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3212977"/>
            <a:ext cx="4790077" cy="359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0023" name="Picture 7" descr="Houtduif_246411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3212977"/>
            <a:ext cx="4901742" cy="367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5887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70022"/>
                                        </p:tgtEl>
                                        <p:attrNameLst>
                                          <p:attrName>style.visibility</p:attrName>
                                        </p:attrNameLst>
                                      </p:cBhvr>
                                      <p:to>
                                        <p:strVal val="visible"/>
                                      </p:to>
                                    </p:set>
                                    <p:animEffect transition="in" filter="checkerboard(across)">
                                      <p:cBhvr>
                                        <p:cTn id="7" dur="500"/>
                                        <p:tgtEl>
                                          <p:spTgt spid="4700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70023"/>
                                        </p:tgtEl>
                                        <p:attrNameLst>
                                          <p:attrName>style.visibility</p:attrName>
                                        </p:attrNameLst>
                                      </p:cBhvr>
                                      <p:to>
                                        <p:strVal val="visible"/>
                                      </p:to>
                                    </p:set>
                                    <p:animEffect transition="in" filter="dissolve">
                                      <p:cBhvr>
                                        <p:cTn id="12" dur="500"/>
                                        <p:tgtEl>
                                          <p:spTgt spid="470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nl-NL" smtClean="0">
                <a:latin typeface="Arial" charset="0"/>
              </a:rPr>
              <a:t>Meerkoet</a:t>
            </a:r>
            <a:endParaRPr lang="en-US" smtClean="0">
              <a:latin typeface="Arial" charset="0"/>
            </a:endParaRPr>
          </a:p>
        </p:txBody>
      </p:sp>
      <p:sp>
        <p:nvSpPr>
          <p:cNvPr id="35843" name="Rectangle 3"/>
          <p:cNvSpPr>
            <a:spLocks noGrp="1" noChangeArrowheads="1"/>
          </p:cNvSpPr>
          <p:nvPr>
            <p:ph sz="half" idx="1"/>
          </p:nvPr>
        </p:nvSpPr>
        <p:spPr>
          <a:xfrm>
            <a:off x="685800" y="1981200"/>
            <a:ext cx="3814763" cy="4114800"/>
          </a:xfrm>
        </p:spPr>
        <p:txBody>
          <a:bodyPr/>
          <a:lstStyle/>
          <a:p>
            <a:pPr eaLnBrk="1" hangingPunct="1"/>
            <a:endParaRPr lang="en-US" sz="2800" smtClean="0"/>
          </a:p>
        </p:txBody>
      </p:sp>
      <p:sp>
        <p:nvSpPr>
          <p:cNvPr id="35844" name="Rectangle 4"/>
          <p:cNvSpPr>
            <a:spLocks noGrp="1" noChangeArrowheads="1"/>
          </p:cNvSpPr>
          <p:nvPr>
            <p:ph type="body" sz="half" idx="2"/>
          </p:nvPr>
        </p:nvSpPr>
        <p:spPr>
          <a:xfrm>
            <a:off x="4643438" y="1981200"/>
            <a:ext cx="3814762" cy="4114800"/>
          </a:xfrm>
        </p:spPr>
        <p:txBody>
          <a:bodyPr/>
          <a:lstStyle/>
          <a:p>
            <a:pPr eaLnBrk="1" hangingPunct="1"/>
            <a:r>
              <a:rPr lang="nl-NL" sz="2800" smtClean="0">
                <a:latin typeface="Arial" charset="0"/>
              </a:rPr>
              <a:t>Nesten op oever en water</a:t>
            </a:r>
            <a:endParaRPr lang="en-US" sz="2800" smtClean="0">
              <a:latin typeface="Arial" charset="0"/>
            </a:endParaRPr>
          </a:p>
        </p:txBody>
      </p:sp>
      <p:pic>
        <p:nvPicPr>
          <p:cNvPr id="35845" name="Picture 5" descr="Afbeelding:Fulica atra, adult and chic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08150"/>
            <a:ext cx="4271963"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48" name="Picture 8" descr="meerkoet%20op%20nest%20in%20het%20Geert%20Reinderspark%20bed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216296"/>
            <a:ext cx="9955213"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49" name="Picture 9" descr="Afbeelding:Meerkoet nest met kuikens.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455" y="2636838"/>
            <a:ext cx="4465638"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029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71048"/>
                                        </p:tgtEl>
                                        <p:attrNameLst>
                                          <p:attrName>style.visibility</p:attrName>
                                        </p:attrNameLst>
                                      </p:cBhvr>
                                      <p:to>
                                        <p:strVal val="visible"/>
                                      </p:to>
                                    </p:set>
                                    <p:animEffect transition="in" filter="blinds(horizontal)">
                                      <p:cBhvr>
                                        <p:cTn id="7" dur="500"/>
                                        <p:tgtEl>
                                          <p:spTgt spid="4710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71049"/>
                                        </p:tgtEl>
                                        <p:attrNameLst>
                                          <p:attrName>style.visibility</p:attrName>
                                        </p:attrNameLst>
                                      </p:cBhvr>
                                      <p:to>
                                        <p:strVal val="visible"/>
                                      </p:to>
                                    </p:set>
                                    <p:animEffect transition="in" filter="checkerboard(across)">
                                      <p:cBhvr>
                                        <p:cTn id="12" dur="500"/>
                                        <p:tgtEl>
                                          <p:spTgt spid="471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nl-NL" smtClean="0">
                <a:latin typeface="Arial" charset="0"/>
              </a:rPr>
              <a:t>IJsvogel</a:t>
            </a:r>
            <a:endParaRPr lang="en-US" smtClean="0">
              <a:latin typeface="Arial" charset="0"/>
            </a:endParaRPr>
          </a:p>
        </p:txBody>
      </p:sp>
      <p:sp>
        <p:nvSpPr>
          <p:cNvPr id="36867" name="Rectangle 3"/>
          <p:cNvSpPr>
            <a:spLocks noGrp="1" noChangeArrowheads="1"/>
          </p:cNvSpPr>
          <p:nvPr>
            <p:ph type="body" sz="half" idx="2"/>
          </p:nvPr>
        </p:nvSpPr>
        <p:spPr>
          <a:xfrm>
            <a:off x="4643438" y="1981200"/>
            <a:ext cx="3814762" cy="4114800"/>
          </a:xfrm>
        </p:spPr>
        <p:txBody>
          <a:bodyPr/>
          <a:lstStyle/>
          <a:p>
            <a:pPr eaLnBrk="1" hangingPunct="1"/>
            <a:r>
              <a:rPr lang="nl-NL" sz="2800" smtClean="0">
                <a:latin typeface="Arial" charset="0"/>
              </a:rPr>
              <a:t>Nestgangen in steile oever</a:t>
            </a:r>
            <a:endParaRPr lang="en-US" sz="2800" smtClean="0">
              <a:latin typeface="Arial" charset="0"/>
            </a:endParaRPr>
          </a:p>
        </p:txBody>
      </p:sp>
      <p:pic>
        <p:nvPicPr>
          <p:cNvPr id="36868" name="Picture 4" descr="Afbeelding:Alcedo atthis 3 (Marek Szczepane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2847975"/>
            <a:ext cx="619125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2069" name="Picture 5" descr="Alcedo_atthis_3_%28Lukasz_Lukasik%29"/>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250825" y="1586057"/>
            <a:ext cx="4392613" cy="3294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2070" name="Picture 6" descr="ijsvogel-DSC_6621-bewerk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515793"/>
            <a:ext cx="4465638"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2071" name="Picture 7" descr="AM1OE0JCA6F94MYCAO0XQXBCAY99O4ECATC09PACADEUYMICA8AKV4RCA2SYIPMCA4K8J0ZCAK57QLWCA6FSRFGCAM03UU3CA5W2A8WCAF474MCCA2854S0CAZ0EIE7CATBQZW9CAHN250JCAOCWXL8CATIQZ8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720" y="4991689"/>
            <a:ext cx="2448719" cy="186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945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72069"/>
                                        </p:tgtEl>
                                        <p:attrNameLst>
                                          <p:attrName>style.visibility</p:attrName>
                                        </p:attrNameLst>
                                      </p:cBhvr>
                                      <p:to>
                                        <p:strVal val="visible"/>
                                      </p:to>
                                    </p:set>
                                    <p:animEffect transition="in" filter="dissolve">
                                      <p:cBhvr>
                                        <p:cTn id="7" dur="500"/>
                                        <p:tgtEl>
                                          <p:spTgt spid="4720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72070"/>
                                        </p:tgtEl>
                                        <p:attrNameLst>
                                          <p:attrName>style.visibility</p:attrName>
                                        </p:attrNameLst>
                                      </p:cBhvr>
                                      <p:to>
                                        <p:strVal val="visible"/>
                                      </p:to>
                                    </p:set>
                                    <p:animEffect transition="in" filter="dissolve">
                                      <p:cBhvr>
                                        <p:cTn id="12" dur="500"/>
                                        <p:tgtEl>
                                          <p:spTgt spid="4720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72071"/>
                                        </p:tgtEl>
                                        <p:attrNameLst>
                                          <p:attrName>style.visibility</p:attrName>
                                        </p:attrNameLst>
                                      </p:cBhvr>
                                      <p:to>
                                        <p:strVal val="visible"/>
                                      </p:to>
                                    </p:set>
                                    <p:anim calcmode="lin" valueType="num">
                                      <p:cBhvr additive="base">
                                        <p:cTn id="17" dur="500" fill="hold"/>
                                        <p:tgtEl>
                                          <p:spTgt spid="472071"/>
                                        </p:tgtEl>
                                        <p:attrNameLst>
                                          <p:attrName>ppt_x</p:attrName>
                                        </p:attrNameLst>
                                      </p:cBhvr>
                                      <p:tavLst>
                                        <p:tav tm="0">
                                          <p:val>
                                            <p:strVal val="#ppt_x"/>
                                          </p:val>
                                        </p:tav>
                                        <p:tav tm="100000">
                                          <p:val>
                                            <p:strVal val="#ppt_x"/>
                                          </p:val>
                                        </p:tav>
                                      </p:tavLst>
                                    </p:anim>
                                    <p:anim calcmode="lin" valueType="num">
                                      <p:cBhvr additive="base">
                                        <p:cTn id="18" dur="500" fill="hold"/>
                                        <p:tgtEl>
                                          <p:spTgt spid="4720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nl-NL" smtClean="0"/>
              <a:t>Soorten van tabel 3</a:t>
            </a:r>
          </a:p>
        </p:txBody>
      </p:sp>
      <p:sp>
        <p:nvSpPr>
          <p:cNvPr id="37891" name="Rectangle 3"/>
          <p:cNvSpPr>
            <a:spLocks noGrp="1" noChangeArrowheads="1"/>
          </p:cNvSpPr>
          <p:nvPr>
            <p:ph type="body" idx="1"/>
          </p:nvPr>
        </p:nvSpPr>
        <p:spPr>
          <a:xfrm>
            <a:off x="2319064" y="1600200"/>
            <a:ext cx="8229600" cy="4525963"/>
          </a:xfrm>
        </p:spPr>
        <p:txBody>
          <a:bodyPr/>
          <a:lstStyle/>
          <a:p>
            <a:pPr eaLnBrk="1" hangingPunct="1"/>
            <a:r>
              <a:rPr lang="nl-NL" dirty="0" smtClean="0"/>
              <a:t>Ringslang</a:t>
            </a:r>
          </a:p>
          <a:p>
            <a:pPr eaLnBrk="1" hangingPunct="1"/>
            <a:r>
              <a:rPr lang="nl-NL" dirty="0" smtClean="0"/>
              <a:t>Bittervoorn</a:t>
            </a:r>
          </a:p>
          <a:p>
            <a:pPr eaLnBrk="1" hangingPunct="1"/>
            <a:r>
              <a:rPr lang="nl-NL" dirty="0" smtClean="0"/>
              <a:t>Rosse vleermuis</a:t>
            </a:r>
          </a:p>
          <a:p>
            <a:pPr eaLnBrk="1" hangingPunct="1"/>
            <a:r>
              <a:rPr lang="nl-NL" dirty="0" smtClean="0"/>
              <a:t>Kamsalamander</a:t>
            </a:r>
          </a:p>
          <a:p>
            <a:pPr eaLnBrk="1" hangingPunct="1"/>
            <a:endParaRPr lang="nl-NL" dirty="0" smtClean="0"/>
          </a:p>
        </p:txBody>
      </p:sp>
    </p:spTree>
    <p:extLst>
      <p:ext uri="{BB962C8B-B14F-4D97-AF65-F5344CB8AC3E}">
        <p14:creationId xmlns:p14="http://schemas.microsoft.com/office/powerpoint/2010/main" val="16149922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404813"/>
            <a:ext cx="7772400" cy="1143000"/>
          </a:xfrm>
        </p:spPr>
        <p:txBody>
          <a:bodyPr/>
          <a:lstStyle/>
          <a:p>
            <a:pPr eaLnBrk="1" hangingPunct="1"/>
            <a:r>
              <a:rPr lang="nl-NL" smtClean="0">
                <a:latin typeface="Arial" charset="0"/>
              </a:rPr>
              <a:t>Ringslang</a:t>
            </a:r>
            <a:endParaRPr lang="en-US" smtClean="0">
              <a:latin typeface="Arial" charset="0"/>
            </a:endParaRPr>
          </a:p>
        </p:txBody>
      </p:sp>
      <p:sp>
        <p:nvSpPr>
          <p:cNvPr id="38915" name="Rectangle 3"/>
          <p:cNvSpPr>
            <a:spLocks noGrp="1" noChangeArrowheads="1"/>
          </p:cNvSpPr>
          <p:nvPr>
            <p:ph type="body" sz="half" idx="2"/>
          </p:nvPr>
        </p:nvSpPr>
        <p:spPr>
          <a:xfrm>
            <a:off x="4643438" y="1981200"/>
            <a:ext cx="3814762" cy="4114800"/>
          </a:xfrm>
        </p:spPr>
        <p:txBody>
          <a:bodyPr/>
          <a:lstStyle/>
          <a:p>
            <a:pPr eaLnBrk="1" hangingPunct="1"/>
            <a:r>
              <a:rPr lang="nl-NL" sz="2800" smtClean="0">
                <a:latin typeface="Arial" charset="0"/>
              </a:rPr>
              <a:t>Water/oever rand houtige beplanting bij water</a:t>
            </a:r>
          </a:p>
          <a:p>
            <a:pPr eaLnBrk="1" hangingPunct="1"/>
            <a:r>
              <a:rPr lang="nl-NL" sz="2800" smtClean="0">
                <a:latin typeface="Arial" charset="0"/>
              </a:rPr>
              <a:t>Broedhopen</a:t>
            </a:r>
            <a:endParaRPr lang="en-US" sz="2800" smtClean="0">
              <a:latin typeface="Arial" charset="0"/>
            </a:endParaRPr>
          </a:p>
        </p:txBody>
      </p:sp>
      <p:pic>
        <p:nvPicPr>
          <p:cNvPr id="473092" name="Picture 4" descr="a ringsla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7950" y="1412875"/>
            <a:ext cx="4038600" cy="302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3093" name="Picture 5" descr="Afbeelding:Natrix natrix.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5" y="3941763"/>
            <a:ext cx="3887788"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3094" name="Picture 6" descr="ringslang_in het wa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11675"/>
            <a:ext cx="4392613"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234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73092"/>
                                        </p:tgtEl>
                                        <p:attrNameLst>
                                          <p:attrName>style.visibility</p:attrName>
                                        </p:attrNameLst>
                                      </p:cBhvr>
                                      <p:to>
                                        <p:strVal val="visible"/>
                                      </p:to>
                                    </p:set>
                                    <p:anim calcmode="lin" valueType="num">
                                      <p:cBhvr additive="base">
                                        <p:cTn id="7" dur="500" fill="hold"/>
                                        <p:tgtEl>
                                          <p:spTgt spid="473092"/>
                                        </p:tgtEl>
                                        <p:attrNameLst>
                                          <p:attrName>ppt_x</p:attrName>
                                        </p:attrNameLst>
                                      </p:cBhvr>
                                      <p:tavLst>
                                        <p:tav tm="0">
                                          <p:val>
                                            <p:strVal val="#ppt_x"/>
                                          </p:val>
                                        </p:tav>
                                        <p:tav tm="100000">
                                          <p:val>
                                            <p:strVal val="#ppt_x"/>
                                          </p:val>
                                        </p:tav>
                                      </p:tavLst>
                                    </p:anim>
                                    <p:anim calcmode="lin" valueType="num">
                                      <p:cBhvr additive="base">
                                        <p:cTn id="8" dur="500" fill="hold"/>
                                        <p:tgtEl>
                                          <p:spTgt spid="4730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4" fill="hold" nodeType="clickEffect">
                                  <p:stCondLst>
                                    <p:cond delay="0"/>
                                  </p:stCondLst>
                                  <p:childTnLst>
                                    <p:set>
                                      <p:cBhvr>
                                        <p:cTn id="12" dur="1" fill="hold">
                                          <p:stCondLst>
                                            <p:cond delay="0"/>
                                          </p:stCondLst>
                                        </p:cTn>
                                        <p:tgtEl>
                                          <p:spTgt spid="473094"/>
                                        </p:tgtEl>
                                        <p:attrNameLst>
                                          <p:attrName>style.visibility</p:attrName>
                                        </p:attrNameLst>
                                      </p:cBhvr>
                                      <p:to>
                                        <p:strVal val="visible"/>
                                      </p:to>
                                    </p:set>
                                    <p:animEffect transition="in" filter="wheel(4)">
                                      <p:cBhvr>
                                        <p:cTn id="13" dur="2000"/>
                                        <p:tgtEl>
                                          <p:spTgt spid="47309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473093"/>
                                        </p:tgtEl>
                                        <p:attrNameLst>
                                          <p:attrName>style.visibility</p:attrName>
                                        </p:attrNameLst>
                                      </p:cBhvr>
                                      <p:to>
                                        <p:strVal val="visible"/>
                                      </p:to>
                                    </p:set>
                                    <p:animEffect transition="in" filter="dissolve">
                                      <p:cBhvr>
                                        <p:cTn id="18" dur="500"/>
                                        <p:tgtEl>
                                          <p:spTgt spid="473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1480120" y="4221163"/>
            <a:ext cx="7772400" cy="4114800"/>
          </a:xfrm>
        </p:spPr>
        <p:txBody>
          <a:bodyPr/>
          <a:lstStyle/>
          <a:p>
            <a:pPr eaLnBrk="1" hangingPunct="1"/>
            <a:r>
              <a:rPr lang="nl-NL" dirty="0" smtClean="0"/>
              <a:t>De ringslang is sterk gebonden aan water omdat hij vooral leeft van kikkers, padden, salamanders en kleine zoogdieren </a:t>
            </a:r>
          </a:p>
        </p:txBody>
      </p:sp>
      <p:pic>
        <p:nvPicPr>
          <p:cNvPr id="39939" name="Picture 4" descr="ringsl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260350"/>
            <a:ext cx="4008437"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1194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1022920" y="1600200"/>
            <a:ext cx="8229600" cy="4525963"/>
          </a:xfrm>
        </p:spPr>
        <p:txBody>
          <a:bodyPr/>
          <a:lstStyle/>
          <a:p>
            <a:r>
              <a:rPr lang="nl-NL" dirty="0" smtClean="0"/>
              <a:t>Is op de afbeelding een beschermde soort te zien?</a:t>
            </a:r>
          </a:p>
          <a:p>
            <a:pPr marL="0" indent="0">
              <a:buNone/>
            </a:pPr>
            <a:r>
              <a:rPr lang="nl-NL" dirty="0" smtClean="0"/>
              <a:t>	A. ja</a:t>
            </a:r>
          </a:p>
          <a:p>
            <a:pPr marL="0" indent="0">
              <a:buNone/>
            </a:pPr>
            <a:r>
              <a:rPr lang="nl-NL" dirty="0" smtClean="0"/>
              <a:t>	B. nee</a:t>
            </a:r>
            <a:endParaRPr lang="nl-NL" dirty="0"/>
          </a:p>
          <a:p>
            <a:pPr marL="0" indent="0">
              <a:buNone/>
            </a:pPr>
            <a:endParaRPr lang="nl-NL" dirty="0"/>
          </a:p>
        </p:txBody>
      </p:sp>
      <p:pic>
        <p:nvPicPr>
          <p:cNvPr id="1027" name="Picture 3" descr="C:\Users\cge\Desktop\corik\Flora en Fauna wet\foto's\cfc4e765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948387"/>
            <a:ext cx="3176464" cy="239189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p:cNvSpPr>
            <a:spLocks noChangeArrowheads="1"/>
          </p:cNvSpPr>
          <p:nvPr/>
        </p:nvSpPr>
        <p:spPr bwMode="auto">
          <a:xfrm>
            <a:off x="7451725" y="3500438"/>
            <a:ext cx="1366838" cy="1871662"/>
          </a:xfrm>
          <a:prstGeom prst="wedgeEllipseCallout">
            <a:avLst>
              <a:gd name="adj1" fmla="val -84500"/>
              <a:gd name="adj2" fmla="val -52125"/>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nl-NL" sz="1800">
              <a:latin typeface="Lucida Sans" pitchFamily="34" charset="0"/>
              <a:ea typeface="ＭＳ Ｐゴシック" pitchFamily="34" charset="-128"/>
            </a:endParaRPr>
          </a:p>
          <a:p>
            <a:pPr algn="ctr"/>
            <a:r>
              <a:rPr lang="nl-NL" sz="2400">
                <a:solidFill>
                  <a:schemeClr val="bg1"/>
                </a:solidFill>
                <a:latin typeface="Lucida Sans" pitchFamily="34" charset="0"/>
                <a:ea typeface="ＭＳ Ｐゴシック" pitchFamily="34" charset="-128"/>
              </a:rPr>
              <a:t>JA</a:t>
            </a:r>
          </a:p>
        </p:txBody>
      </p:sp>
    </p:spTree>
    <p:extLst>
      <p:ext uri="{BB962C8B-B14F-4D97-AF65-F5344CB8AC3E}">
        <p14:creationId xmlns:p14="http://schemas.microsoft.com/office/powerpoint/2010/main" val="366479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1+#ppt_w/2"/>
                                          </p:val>
                                        </p:tav>
                                        <p:tav tm="100000">
                                          <p:val>
                                            <p:strVal val="#ppt_x"/>
                                          </p:val>
                                        </p:tav>
                                      </p:tavLst>
                                    </p:anim>
                                    <p:anim calcmode="lin" valueType="num">
                                      <p:cBhvr additive="base">
                                        <p:cTn id="8"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nl-NL" smtClean="0">
                <a:latin typeface="Arial" charset="0"/>
              </a:rPr>
              <a:t>Bittervoorn</a:t>
            </a:r>
            <a:endParaRPr lang="en-US" smtClean="0">
              <a:latin typeface="Arial" charset="0"/>
            </a:endParaRPr>
          </a:p>
        </p:txBody>
      </p:sp>
      <p:sp>
        <p:nvSpPr>
          <p:cNvPr id="474116" name="Rectangle 4"/>
          <p:cNvSpPr>
            <a:spLocks noGrp="1" noChangeArrowheads="1"/>
          </p:cNvSpPr>
          <p:nvPr>
            <p:ph type="body" sz="half" idx="2"/>
          </p:nvPr>
        </p:nvSpPr>
        <p:spPr>
          <a:xfrm>
            <a:off x="4643438" y="1628775"/>
            <a:ext cx="4038600" cy="4525963"/>
          </a:xfrm>
        </p:spPr>
        <p:txBody>
          <a:bodyPr/>
          <a:lstStyle/>
          <a:p>
            <a:pPr eaLnBrk="1" hangingPunct="1"/>
            <a:r>
              <a:rPr lang="nl-NL" sz="2800" smtClean="0">
                <a:latin typeface="Arial" charset="0"/>
              </a:rPr>
              <a:t>Ondiep Water </a:t>
            </a:r>
          </a:p>
          <a:p>
            <a:pPr eaLnBrk="1" hangingPunct="1"/>
            <a:r>
              <a:rPr lang="nl-NL" sz="2800" smtClean="0">
                <a:latin typeface="Arial" charset="0"/>
              </a:rPr>
              <a:t>Geringe begroeiing</a:t>
            </a:r>
          </a:p>
          <a:p>
            <a:pPr eaLnBrk="1" hangingPunct="1"/>
            <a:r>
              <a:rPr lang="nl-NL" sz="2800" smtClean="0">
                <a:latin typeface="Arial" charset="0"/>
              </a:rPr>
              <a:t>Voortplanting via zoetwatermossels</a:t>
            </a:r>
          </a:p>
          <a:p>
            <a:pPr eaLnBrk="1" hangingPunct="1"/>
            <a:endParaRPr lang="nl-NL" sz="2800" smtClean="0">
              <a:latin typeface="Arial" charset="0"/>
            </a:endParaRPr>
          </a:p>
          <a:p>
            <a:pPr eaLnBrk="1" hangingPunct="1"/>
            <a:endParaRPr lang="en-US" sz="2800" smtClean="0"/>
          </a:p>
        </p:txBody>
      </p:sp>
      <p:pic>
        <p:nvPicPr>
          <p:cNvPr id="474118" name="Picture 6" descr="Afbeelding:Anodonta cygnea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350" y="3500438"/>
            <a:ext cx="1887538"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7" descr="voorn_bim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85116"/>
            <a:ext cx="4824412" cy="305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4120" name="Picture 8" descr="untitl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412875"/>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4121" name="Picture 9" descr="untitled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1412875"/>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770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74120"/>
                                        </p:tgtEl>
                                        <p:attrNameLst>
                                          <p:attrName>style.visibility</p:attrName>
                                        </p:attrNameLst>
                                      </p:cBhvr>
                                      <p:to>
                                        <p:strVal val="visible"/>
                                      </p:to>
                                    </p:set>
                                    <p:animEffect transition="in" filter="checkerboard(across)">
                                      <p:cBhvr>
                                        <p:cTn id="7" dur="500"/>
                                        <p:tgtEl>
                                          <p:spTgt spid="4741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74121"/>
                                        </p:tgtEl>
                                        <p:attrNameLst>
                                          <p:attrName>style.visibility</p:attrName>
                                        </p:attrNameLst>
                                      </p:cBhvr>
                                      <p:to>
                                        <p:strVal val="visible"/>
                                      </p:to>
                                    </p:set>
                                    <p:animEffect transition="in" filter="diamond(in)">
                                      <p:cBhvr>
                                        <p:cTn id="12" dur="2000"/>
                                        <p:tgtEl>
                                          <p:spTgt spid="4741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74116">
                                            <p:txEl>
                                              <p:pRg st="0" end="0"/>
                                            </p:txEl>
                                          </p:spTgt>
                                        </p:tgtEl>
                                        <p:attrNameLst>
                                          <p:attrName>style.visibility</p:attrName>
                                        </p:attrNameLst>
                                      </p:cBhvr>
                                      <p:to>
                                        <p:strVal val="visible"/>
                                      </p:to>
                                    </p:set>
                                    <p:anim calcmode="lin" valueType="num">
                                      <p:cBhvr additive="base">
                                        <p:cTn id="17" dur="500" fill="hold"/>
                                        <p:tgtEl>
                                          <p:spTgt spid="47411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741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74116">
                                            <p:txEl>
                                              <p:pRg st="1" end="1"/>
                                            </p:txEl>
                                          </p:spTgt>
                                        </p:tgtEl>
                                        <p:attrNameLst>
                                          <p:attrName>style.visibility</p:attrName>
                                        </p:attrNameLst>
                                      </p:cBhvr>
                                      <p:to>
                                        <p:strVal val="visible"/>
                                      </p:to>
                                    </p:set>
                                    <p:anim calcmode="lin" valueType="num">
                                      <p:cBhvr additive="base">
                                        <p:cTn id="23" dur="500" fill="hold"/>
                                        <p:tgtEl>
                                          <p:spTgt spid="47411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741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74116">
                                            <p:txEl>
                                              <p:pRg st="2" end="2"/>
                                            </p:txEl>
                                          </p:spTgt>
                                        </p:tgtEl>
                                        <p:attrNameLst>
                                          <p:attrName>style.visibility</p:attrName>
                                        </p:attrNameLst>
                                      </p:cBhvr>
                                      <p:to>
                                        <p:strVal val="visible"/>
                                      </p:to>
                                    </p:set>
                                    <p:anim calcmode="lin" valueType="num">
                                      <p:cBhvr additive="base">
                                        <p:cTn id="29" dur="500" fill="hold"/>
                                        <p:tgtEl>
                                          <p:spTgt spid="47411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741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474118"/>
                                        </p:tgtEl>
                                        <p:attrNameLst>
                                          <p:attrName>style.visibility</p:attrName>
                                        </p:attrNameLst>
                                      </p:cBhvr>
                                      <p:to>
                                        <p:strVal val="visible"/>
                                      </p:to>
                                    </p:set>
                                    <p:animEffect transition="in" filter="dissolve">
                                      <p:cBhvr>
                                        <p:cTn id="35" dur="500"/>
                                        <p:tgtEl>
                                          <p:spTgt spid="474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nl-NL" smtClean="0">
                <a:latin typeface="Arial" charset="0"/>
              </a:rPr>
              <a:t>Rosse Vleermuis</a:t>
            </a:r>
            <a:endParaRPr lang="en-US" smtClean="0">
              <a:latin typeface="Arial" charset="0"/>
            </a:endParaRPr>
          </a:p>
        </p:txBody>
      </p:sp>
      <p:sp>
        <p:nvSpPr>
          <p:cNvPr id="41987" name="Rectangle 3"/>
          <p:cNvSpPr>
            <a:spLocks noGrp="1" noChangeArrowheads="1"/>
          </p:cNvSpPr>
          <p:nvPr>
            <p:ph sz="half" idx="1"/>
          </p:nvPr>
        </p:nvSpPr>
        <p:spPr>
          <a:xfrm>
            <a:off x="685800" y="1557338"/>
            <a:ext cx="6550025" cy="4114800"/>
          </a:xfrm>
        </p:spPr>
        <p:txBody>
          <a:bodyPr/>
          <a:lstStyle/>
          <a:p>
            <a:pPr eaLnBrk="1" hangingPunct="1"/>
            <a:r>
              <a:rPr lang="nl-NL" sz="2800" smtClean="0"/>
              <a:t>De Rosse Vleermuis doet zijn naam eer aan, zie foto.</a:t>
            </a:r>
            <a:endParaRPr lang="en-US" sz="2800" smtClean="0"/>
          </a:p>
        </p:txBody>
      </p:sp>
      <p:pic>
        <p:nvPicPr>
          <p:cNvPr id="475141" name="Picture 5" descr="rosse_vleermuis_mma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88455"/>
            <a:ext cx="5508105" cy="366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5142" name="Picture 6" descr="rosse_vleermu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565400"/>
            <a:ext cx="3243263"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2338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75141"/>
                                        </p:tgtEl>
                                        <p:attrNameLst>
                                          <p:attrName>style.visibility</p:attrName>
                                        </p:attrNameLst>
                                      </p:cBhvr>
                                      <p:to>
                                        <p:strVal val="visible"/>
                                      </p:to>
                                    </p:set>
                                    <p:animEffect transition="in" filter="circle(in)">
                                      <p:cBhvr>
                                        <p:cTn id="7" dur="2000"/>
                                        <p:tgtEl>
                                          <p:spTgt spid="4751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75142"/>
                                        </p:tgtEl>
                                        <p:attrNameLst>
                                          <p:attrName>style.visibility</p:attrName>
                                        </p:attrNameLst>
                                      </p:cBhvr>
                                      <p:to>
                                        <p:strVal val="visible"/>
                                      </p:to>
                                    </p:set>
                                    <p:animEffect transition="in" filter="dissolve">
                                      <p:cBhvr>
                                        <p:cTn id="12" dur="500"/>
                                        <p:tgtEl>
                                          <p:spTgt spid="475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p:cNvSpPr>
            <a:spLocks noGrp="1"/>
          </p:cNvSpPr>
          <p:nvPr>
            <p:ph type="title"/>
          </p:nvPr>
        </p:nvSpPr>
        <p:spPr/>
        <p:txBody>
          <a:bodyPr/>
          <a:lstStyle/>
          <a:p>
            <a:endParaRPr lang="nl-NL" smtClean="0"/>
          </a:p>
        </p:txBody>
      </p:sp>
      <p:sp>
        <p:nvSpPr>
          <p:cNvPr id="43011" name="Rechthoek 4"/>
          <p:cNvSpPr>
            <a:spLocks noChangeArrowheads="1"/>
          </p:cNvSpPr>
          <p:nvPr/>
        </p:nvSpPr>
        <p:spPr bwMode="auto">
          <a:xfrm>
            <a:off x="395288" y="1484784"/>
            <a:ext cx="83534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sz="2800" dirty="0"/>
              <a:t>De kraamkolonies zitten in bomen.</a:t>
            </a:r>
            <a:br>
              <a:rPr lang="nl-NL" sz="2800" dirty="0"/>
            </a:br>
            <a:r>
              <a:rPr lang="nl-NL" sz="2800" dirty="0"/>
              <a:t>Deze vleermuis kan zonder </a:t>
            </a:r>
            <a:r>
              <a:rPr lang="nl-NL" sz="2800" dirty="0" err="1"/>
              <a:t>batdetecor</a:t>
            </a:r>
            <a:r>
              <a:rPr lang="nl-NL" sz="2800" dirty="0"/>
              <a:t> gehoord worden! De sociale geluiden lijken op het piepen van muizen.</a:t>
            </a:r>
          </a:p>
        </p:txBody>
      </p:sp>
      <p:pic>
        <p:nvPicPr>
          <p:cNvPr id="43012" name="Picture 2" descr="Echolocat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91475"/>
            <a:ext cx="6444208" cy="386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4974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nl-NL" smtClean="0">
                <a:latin typeface="Arial" charset="0"/>
              </a:rPr>
              <a:t>Kamsalamander</a:t>
            </a:r>
            <a:endParaRPr lang="en-US" smtClean="0">
              <a:latin typeface="Arial" charset="0"/>
            </a:endParaRPr>
          </a:p>
        </p:txBody>
      </p:sp>
      <p:sp>
        <p:nvSpPr>
          <p:cNvPr id="44035" name="Rectangle 3"/>
          <p:cNvSpPr>
            <a:spLocks noGrp="1" noChangeArrowheads="1"/>
          </p:cNvSpPr>
          <p:nvPr>
            <p:ph sz="half" idx="1"/>
          </p:nvPr>
        </p:nvSpPr>
        <p:spPr>
          <a:xfrm>
            <a:off x="685800" y="1981200"/>
            <a:ext cx="3814763" cy="4114800"/>
          </a:xfrm>
        </p:spPr>
        <p:txBody>
          <a:bodyPr/>
          <a:lstStyle/>
          <a:p>
            <a:pPr eaLnBrk="1" hangingPunct="1"/>
            <a:endParaRPr lang="en-US" sz="2800" smtClean="0"/>
          </a:p>
        </p:txBody>
      </p:sp>
      <p:sp>
        <p:nvSpPr>
          <p:cNvPr id="476164" name="Rectangle 4"/>
          <p:cNvSpPr>
            <a:spLocks noGrp="1" noChangeArrowheads="1"/>
          </p:cNvSpPr>
          <p:nvPr>
            <p:ph type="body" sz="half" idx="2"/>
          </p:nvPr>
        </p:nvSpPr>
        <p:spPr>
          <a:xfrm>
            <a:off x="4643438" y="1981200"/>
            <a:ext cx="3814762" cy="4114800"/>
          </a:xfrm>
        </p:spPr>
        <p:txBody>
          <a:bodyPr/>
          <a:lstStyle/>
          <a:p>
            <a:pPr eaLnBrk="1" hangingPunct="1"/>
            <a:r>
              <a:rPr lang="nl-NL" sz="2800" smtClean="0">
                <a:latin typeface="Arial" charset="0"/>
              </a:rPr>
              <a:t>Poelen</a:t>
            </a:r>
          </a:p>
          <a:p>
            <a:pPr eaLnBrk="1" hangingPunct="1"/>
            <a:r>
              <a:rPr lang="nl-NL" sz="2800" smtClean="0">
                <a:latin typeface="Arial" charset="0"/>
              </a:rPr>
              <a:t>water/onder tak-bladhopen, </a:t>
            </a:r>
          </a:p>
          <a:p>
            <a:pPr eaLnBrk="1" hangingPunct="1"/>
            <a:r>
              <a:rPr lang="nl-NL" sz="2800" smtClean="0">
                <a:latin typeface="Arial" charset="0"/>
              </a:rPr>
              <a:t>stammen en stenen</a:t>
            </a:r>
          </a:p>
          <a:p>
            <a:pPr eaLnBrk="1" hangingPunct="1"/>
            <a:endParaRPr lang="en-US" sz="2800" smtClean="0">
              <a:latin typeface="Arial" charset="0"/>
            </a:endParaRPr>
          </a:p>
        </p:txBody>
      </p:sp>
      <p:pic>
        <p:nvPicPr>
          <p:cNvPr id="44037" name="Picture 5" descr="Afbeelding:TriturusCristatu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7" y="4365104"/>
            <a:ext cx="4499191" cy="249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7" descr="Triturus cristat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881" y="1561705"/>
            <a:ext cx="4060127" cy="265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202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6164">
                                            <p:txEl>
                                              <p:pRg st="0" end="0"/>
                                            </p:txEl>
                                          </p:spTgt>
                                        </p:tgtEl>
                                        <p:attrNameLst>
                                          <p:attrName>style.visibility</p:attrName>
                                        </p:attrNameLst>
                                      </p:cBhvr>
                                      <p:to>
                                        <p:strVal val="visible"/>
                                      </p:to>
                                    </p:set>
                                    <p:anim calcmode="lin" valueType="num">
                                      <p:cBhvr additive="base">
                                        <p:cTn id="7" dur="500" fill="hold"/>
                                        <p:tgtEl>
                                          <p:spTgt spid="4761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61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6164">
                                            <p:txEl>
                                              <p:pRg st="1" end="1"/>
                                            </p:txEl>
                                          </p:spTgt>
                                        </p:tgtEl>
                                        <p:attrNameLst>
                                          <p:attrName>style.visibility</p:attrName>
                                        </p:attrNameLst>
                                      </p:cBhvr>
                                      <p:to>
                                        <p:strVal val="visible"/>
                                      </p:to>
                                    </p:set>
                                    <p:anim calcmode="lin" valueType="num">
                                      <p:cBhvr additive="base">
                                        <p:cTn id="13" dur="500" fill="hold"/>
                                        <p:tgtEl>
                                          <p:spTgt spid="47616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61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6164">
                                            <p:txEl>
                                              <p:pRg st="2" end="2"/>
                                            </p:txEl>
                                          </p:spTgt>
                                        </p:tgtEl>
                                        <p:attrNameLst>
                                          <p:attrName>style.visibility</p:attrName>
                                        </p:attrNameLst>
                                      </p:cBhvr>
                                      <p:to>
                                        <p:strVal val="visible"/>
                                      </p:to>
                                    </p:set>
                                    <p:anim calcmode="lin" valueType="num">
                                      <p:cBhvr additive="base">
                                        <p:cTn id="19" dur="500" fill="hold"/>
                                        <p:tgtEl>
                                          <p:spTgt spid="47616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616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endParaRPr lang="nl-NL" smtClean="0"/>
          </a:p>
        </p:txBody>
      </p:sp>
      <p:sp>
        <p:nvSpPr>
          <p:cNvPr id="45059" name="Rectangle 3"/>
          <p:cNvSpPr>
            <a:spLocks noGrp="1" noChangeArrowheads="1"/>
          </p:cNvSpPr>
          <p:nvPr>
            <p:ph type="body" idx="1"/>
          </p:nvPr>
        </p:nvSpPr>
        <p:spPr/>
        <p:txBody>
          <a:bodyPr/>
          <a:lstStyle/>
          <a:p>
            <a:pPr eaLnBrk="1" hangingPunct="1"/>
            <a:endParaRPr lang="nl-NL" smtClean="0"/>
          </a:p>
        </p:txBody>
      </p:sp>
      <p:pic>
        <p:nvPicPr>
          <p:cNvPr id="484356" name="Picture 4" descr="kamsalama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345488" cy="685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785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84356"/>
                                        </p:tgtEl>
                                        <p:attrNameLst>
                                          <p:attrName>style.visibility</p:attrName>
                                        </p:attrNameLst>
                                      </p:cBhvr>
                                      <p:to>
                                        <p:strVal val="visible"/>
                                      </p:to>
                                    </p:set>
                                    <p:animEffect transition="in" filter="circle(in)">
                                      <p:cBhvr>
                                        <p:cTn id="7" dur="2000"/>
                                        <p:tgtEl>
                                          <p:spTgt spid="484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827584" y="1600200"/>
            <a:ext cx="8229600" cy="4525963"/>
          </a:xfrm>
        </p:spPr>
        <p:txBody>
          <a:bodyPr/>
          <a:lstStyle/>
          <a:p>
            <a:r>
              <a:rPr lang="nl-NL" dirty="0" smtClean="0"/>
              <a:t>Kunt u hier een levendbarende hagedis aantreffen?</a:t>
            </a:r>
          </a:p>
          <a:p>
            <a:pPr marL="0" indent="0">
              <a:buNone/>
            </a:pPr>
            <a:r>
              <a:rPr lang="nl-NL" dirty="0" smtClean="0"/>
              <a:t>	A. ja</a:t>
            </a:r>
          </a:p>
          <a:p>
            <a:pPr marL="0" indent="0">
              <a:buNone/>
            </a:pPr>
            <a:r>
              <a:rPr lang="nl-NL" dirty="0" smtClean="0"/>
              <a:t>	B. nee</a:t>
            </a:r>
          </a:p>
          <a:p>
            <a:pPr marL="0" indent="0">
              <a:buNone/>
            </a:pPr>
            <a:endParaRPr lang="nl-NL" dirty="0"/>
          </a:p>
        </p:txBody>
      </p:sp>
      <p:pic>
        <p:nvPicPr>
          <p:cNvPr id="2050" name="Picture 2" descr="C:\Users\cge\Desktop\corik\Flora en Fauna wet\foto's\23f48329b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708920"/>
            <a:ext cx="4510016" cy="338437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p:cNvSpPr>
            <a:spLocks noChangeArrowheads="1"/>
          </p:cNvSpPr>
          <p:nvPr/>
        </p:nvSpPr>
        <p:spPr bwMode="auto">
          <a:xfrm>
            <a:off x="7813674" y="3068960"/>
            <a:ext cx="1366838" cy="1871662"/>
          </a:xfrm>
          <a:prstGeom prst="wedgeEllipseCallout">
            <a:avLst>
              <a:gd name="adj1" fmla="val -84500"/>
              <a:gd name="adj2" fmla="val -52125"/>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nl-NL" sz="1800" dirty="0">
              <a:latin typeface="Lucida Sans" pitchFamily="34" charset="0"/>
              <a:ea typeface="ＭＳ Ｐゴシック" pitchFamily="34" charset="-128"/>
            </a:endParaRPr>
          </a:p>
          <a:p>
            <a:pPr algn="ctr"/>
            <a:r>
              <a:rPr lang="nl-NL" sz="2400" dirty="0">
                <a:solidFill>
                  <a:schemeClr val="bg1"/>
                </a:solidFill>
                <a:latin typeface="Lucida Sans" pitchFamily="34" charset="0"/>
                <a:ea typeface="ＭＳ Ｐゴシック" pitchFamily="34" charset="-128"/>
              </a:rPr>
              <a:t>JA</a:t>
            </a:r>
          </a:p>
        </p:txBody>
      </p:sp>
    </p:spTree>
    <p:extLst>
      <p:ext uri="{BB962C8B-B14F-4D97-AF65-F5344CB8AC3E}">
        <p14:creationId xmlns:p14="http://schemas.microsoft.com/office/powerpoint/2010/main" val="131441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1+#ppt_w/2"/>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smtClean="0"/>
              <a:t>Is dit een beschermde soort?</a:t>
            </a:r>
            <a:endParaRPr lang="nl-NL" dirty="0"/>
          </a:p>
        </p:txBody>
      </p:sp>
      <p:pic>
        <p:nvPicPr>
          <p:cNvPr id="3074" name="Picture 2" descr="C:\Users\cge\Desktop\corik\Flora en Fauna wet\foto's\imagesCAB23HK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809" y="2552700"/>
            <a:ext cx="4200116" cy="282051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p:cNvSpPr>
            <a:spLocks noChangeArrowheads="1"/>
          </p:cNvSpPr>
          <p:nvPr/>
        </p:nvSpPr>
        <p:spPr bwMode="auto">
          <a:xfrm>
            <a:off x="7451725" y="3500438"/>
            <a:ext cx="1366838" cy="1871662"/>
          </a:xfrm>
          <a:prstGeom prst="wedgeEllipseCallout">
            <a:avLst>
              <a:gd name="adj1" fmla="val -84500"/>
              <a:gd name="adj2" fmla="val -52125"/>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nl-NL" sz="1800" dirty="0">
              <a:latin typeface="Lucida Sans" pitchFamily="34" charset="0"/>
              <a:ea typeface="ＭＳ Ｐゴシック" pitchFamily="34" charset="-128"/>
            </a:endParaRPr>
          </a:p>
          <a:p>
            <a:pPr algn="ctr"/>
            <a:r>
              <a:rPr lang="nl-NL" sz="2400" dirty="0">
                <a:solidFill>
                  <a:schemeClr val="bg1"/>
                </a:solidFill>
                <a:latin typeface="Lucida Sans" pitchFamily="34" charset="0"/>
                <a:ea typeface="ＭＳ Ｐゴシック" pitchFamily="34" charset="-128"/>
              </a:rPr>
              <a:t>JA</a:t>
            </a:r>
          </a:p>
        </p:txBody>
      </p:sp>
    </p:spTree>
    <p:extLst>
      <p:ext uri="{BB962C8B-B14F-4D97-AF65-F5344CB8AC3E}">
        <p14:creationId xmlns:p14="http://schemas.microsoft.com/office/powerpoint/2010/main" val="317674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1+#ppt_w/2"/>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1022920" y="1600200"/>
            <a:ext cx="8229600" cy="4525963"/>
          </a:xfrm>
        </p:spPr>
        <p:txBody>
          <a:bodyPr/>
          <a:lstStyle/>
          <a:p>
            <a:r>
              <a:rPr lang="nl-NL" dirty="0" smtClean="0"/>
              <a:t>De zilverreiger komt de laatste tijd steeds    meer voor in Nederland. Het is echter geen inheemse vogel.</a:t>
            </a:r>
          </a:p>
          <a:p>
            <a:pPr marL="0" indent="0">
              <a:buNone/>
            </a:pPr>
            <a:r>
              <a:rPr lang="nl-NL" dirty="0" smtClean="0"/>
              <a:t>A. juist</a:t>
            </a:r>
          </a:p>
          <a:p>
            <a:pPr marL="0" indent="0">
              <a:buNone/>
            </a:pPr>
            <a:r>
              <a:rPr lang="nl-NL" dirty="0" smtClean="0"/>
              <a:t>B. niet juist   </a:t>
            </a:r>
            <a:endParaRPr lang="nl-NL" dirty="0"/>
          </a:p>
        </p:txBody>
      </p:sp>
      <p:pic>
        <p:nvPicPr>
          <p:cNvPr id="4098" name="Picture 2" descr="C:\Users\cge\Desktop\corik\Flora en Fauna wet\foto's\Zilverrei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4525" y="3212976"/>
            <a:ext cx="5091931" cy="3250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05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3">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smtClean="0"/>
              <a:t>Dit dier leeft alleen in het water.</a:t>
            </a:r>
          </a:p>
          <a:p>
            <a:pPr marL="0" indent="0">
              <a:buNone/>
            </a:pPr>
            <a:r>
              <a:rPr lang="nl-NL" dirty="0"/>
              <a:t>	</a:t>
            </a:r>
            <a:r>
              <a:rPr lang="nl-NL" dirty="0" smtClean="0"/>
              <a:t>A. Waar</a:t>
            </a:r>
          </a:p>
          <a:p>
            <a:pPr marL="0" indent="0">
              <a:buNone/>
            </a:pPr>
            <a:r>
              <a:rPr lang="nl-NL" dirty="0"/>
              <a:t>	</a:t>
            </a:r>
            <a:r>
              <a:rPr lang="nl-NL" dirty="0" smtClean="0"/>
              <a:t>B. </a:t>
            </a:r>
            <a:r>
              <a:rPr lang="nl-NL" dirty="0"/>
              <a:t>N</a:t>
            </a:r>
            <a:r>
              <a:rPr lang="nl-NL" dirty="0" smtClean="0"/>
              <a:t>iet waar</a:t>
            </a:r>
            <a:endParaRPr lang="nl-NL" dirty="0"/>
          </a:p>
        </p:txBody>
      </p:sp>
      <p:pic>
        <p:nvPicPr>
          <p:cNvPr id="11266" name="Picture 2" descr="C:\Users\cge\Desktop\corik\Flora en Fauna wet\foto's\maneetkikker-300x2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636912"/>
            <a:ext cx="3960440" cy="3009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707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605</Words>
  <Application>Microsoft Office PowerPoint</Application>
  <PresentationFormat>Diavoorstelling (4:3)</PresentationFormat>
  <Paragraphs>186</Paragraphs>
  <Slides>54</Slides>
  <Notes>1</Notes>
  <HiddenSlides>0</HiddenSlides>
  <MMClips>0</MMClips>
  <ScaleCrop>false</ScaleCrop>
  <HeadingPairs>
    <vt:vector size="4" baseType="variant">
      <vt:variant>
        <vt:lpstr>Thema</vt:lpstr>
      </vt:variant>
      <vt:variant>
        <vt:i4>1</vt:i4>
      </vt:variant>
      <vt:variant>
        <vt:lpstr>Diatitels</vt:lpstr>
      </vt:variant>
      <vt:variant>
        <vt:i4>54</vt:i4>
      </vt:variant>
    </vt:vector>
  </HeadingPairs>
  <TitlesOfParts>
    <vt:vector size="55" baseType="lpstr">
      <vt:lpstr>Kantoorthema</vt:lpstr>
      <vt:lpstr>PowerPoint-presentatie</vt:lpstr>
      <vt:lpstr>Soortenlijst Flora faunawet</vt:lpstr>
      <vt:lpstr>25 beschermde soorten  zie soortenlijst t.b.v. F&amp;F wet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Soorten van tabel 1</vt:lpstr>
      <vt:lpstr>Egel</vt:lpstr>
      <vt:lpstr>PowerPoint-presentatie</vt:lpstr>
      <vt:lpstr>Konijn</vt:lpstr>
      <vt:lpstr>Gewone Pad</vt:lpstr>
      <vt:lpstr>PowerPoint-presentatie</vt:lpstr>
      <vt:lpstr>PowerPoint-presentatie</vt:lpstr>
      <vt:lpstr>Bastaard kikker / middelste groene kikker</vt:lpstr>
      <vt:lpstr>Bastaard kikker /  middelste groene kikker</vt:lpstr>
      <vt:lpstr>Behaarde rode bosmier</vt:lpstr>
      <vt:lpstr>Behaarde rode bosmier</vt:lpstr>
      <vt:lpstr>Brede wespenorchis</vt:lpstr>
      <vt:lpstr>Dotterbloem</vt:lpstr>
      <vt:lpstr>Dotterbloem</vt:lpstr>
      <vt:lpstr>Gewone vogelmelk</vt:lpstr>
      <vt:lpstr>Grasklokje</vt:lpstr>
      <vt:lpstr>Zwanebloem</vt:lpstr>
      <vt:lpstr>Soorten van Tabel 2</vt:lpstr>
      <vt:lpstr>Eekhoorn</vt:lpstr>
      <vt:lpstr>PowerPoint-presentatie</vt:lpstr>
      <vt:lpstr>Levendbarende Hagedis</vt:lpstr>
      <vt:lpstr>PowerPoint-presentatie</vt:lpstr>
      <vt:lpstr>Kleine modderkruiper</vt:lpstr>
      <vt:lpstr>Daslook</vt:lpstr>
      <vt:lpstr>Gele Helmbloem</vt:lpstr>
      <vt:lpstr>Rietorchis</vt:lpstr>
      <vt:lpstr>Waterdrieblad</vt:lpstr>
      <vt:lpstr>Vogels</vt:lpstr>
      <vt:lpstr>Heggemus</vt:lpstr>
      <vt:lpstr>Houtduif</vt:lpstr>
      <vt:lpstr>Meerkoet</vt:lpstr>
      <vt:lpstr>IJsvogel</vt:lpstr>
      <vt:lpstr>Soorten van tabel 3</vt:lpstr>
      <vt:lpstr>Ringslang</vt:lpstr>
      <vt:lpstr>PowerPoint-presentatie</vt:lpstr>
      <vt:lpstr>Bittervoorn</vt:lpstr>
      <vt:lpstr>Rosse Vleermuis</vt:lpstr>
      <vt:lpstr>PowerPoint-presentatie</vt:lpstr>
      <vt:lpstr>Kamsalamander</vt:lpstr>
      <vt:lpstr>PowerPoint-presentatie</vt:lpstr>
    </vt:vector>
  </TitlesOfParts>
  <Company>Helicon Opleidingen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Silvia Ragas</dc:creator>
  <cp:lastModifiedBy>Corik Geurts</cp:lastModifiedBy>
  <cp:revision>15</cp:revision>
  <dcterms:created xsi:type="dcterms:W3CDTF">2011-10-14T07:30:03Z</dcterms:created>
  <dcterms:modified xsi:type="dcterms:W3CDTF">2011-12-22T11:32:22Z</dcterms:modified>
</cp:coreProperties>
</file>