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58" r:id="rId4"/>
    <p:sldId id="259" r:id="rId5"/>
    <p:sldId id="260" r:id="rId6"/>
    <p:sldId id="261" r:id="rId7"/>
    <p:sldId id="262" r:id="rId8"/>
    <p:sldId id="265" r:id="rId9"/>
    <p:sldId id="264" r:id="rId10"/>
    <p:sldId id="266" r:id="rId11"/>
    <p:sldId id="267" r:id="rId12"/>
    <p:sldId id="270" r:id="rId13"/>
    <p:sldId id="272" r:id="rId14"/>
    <p:sldId id="273" r:id="rId15"/>
    <p:sldId id="274" r:id="rId16"/>
    <p:sldId id="276" r:id="rId17"/>
    <p:sldId id="277" r:id="rId18"/>
    <p:sldId id="278" r:id="rId19"/>
    <p:sldId id="279" r:id="rId20"/>
    <p:sldId id="280" r:id="rId21"/>
    <p:sldId id="281"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77" d="100"/>
          <a:sy n="77" d="100"/>
        </p:scale>
        <p:origin x="126"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399943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163215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501466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374392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110111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BE399E7-B1E8-4473-A66D-61794992E6E1}" type="datetimeFigureOut">
              <a:rPr lang="nl-NL" smtClean="0"/>
              <a:t>14-2-2018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172071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BE399E7-B1E8-4473-A66D-61794992E6E1}" type="datetimeFigureOut">
              <a:rPr lang="nl-NL" smtClean="0"/>
              <a:t>14-2-2018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248362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BE399E7-B1E8-4473-A66D-61794992E6E1}" type="datetimeFigureOut">
              <a:rPr lang="nl-NL" smtClean="0"/>
              <a:t>14-2-2018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364830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BE399E7-B1E8-4473-A66D-61794992E6E1}" type="datetimeFigureOut">
              <a:rPr lang="nl-NL" smtClean="0"/>
              <a:t>14-2-2018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235466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BE399E7-B1E8-4473-A66D-61794992E6E1}" type="datetimeFigureOut">
              <a:rPr lang="nl-NL" smtClean="0"/>
              <a:t>14-2-2018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385318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BE399E7-B1E8-4473-A66D-61794992E6E1}" type="datetimeFigureOut">
              <a:rPr lang="nl-NL" smtClean="0"/>
              <a:t>14-2-2018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DFC8ABA-1857-448F-97A0-96519DA95032}" type="slidenum">
              <a:rPr lang="nl-NL" smtClean="0"/>
              <a:t>‹nr.›</a:t>
            </a:fld>
            <a:endParaRPr lang="nl-NL"/>
          </a:p>
        </p:txBody>
      </p:sp>
    </p:spTree>
    <p:extLst>
      <p:ext uri="{BB962C8B-B14F-4D97-AF65-F5344CB8AC3E}">
        <p14:creationId xmlns:p14="http://schemas.microsoft.com/office/powerpoint/2010/main" val="199390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399E7-B1E8-4473-A66D-61794992E6E1}" type="datetimeFigureOut">
              <a:rPr lang="nl-NL" smtClean="0"/>
              <a:t>14-2-2018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C8ABA-1857-448F-97A0-96519DA95032}" type="slidenum">
              <a:rPr lang="nl-NL" smtClean="0"/>
              <a:t>‹nr.›</a:t>
            </a:fld>
            <a:endParaRPr lang="nl-NL"/>
          </a:p>
        </p:txBody>
      </p:sp>
    </p:spTree>
    <p:extLst>
      <p:ext uri="{BB962C8B-B14F-4D97-AF65-F5344CB8AC3E}">
        <p14:creationId xmlns:p14="http://schemas.microsoft.com/office/powerpoint/2010/main" val="2887482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863546" y="2298306"/>
            <a:ext cx="3105665" cy="1446550"/>
          </a:xfrm>
          <a:prstGeom prst="rect">
            <a:avLst/>
          </a:prstGeom>
          <a:noFill/>
        </p:spPr>
        <p:txBody>
          <a:bodyPr wrap="square" rtlCol="0">
            <a:spAutoFit/>
          </a:bodyPr>
          <a:lstStyle/>
          <a:p>
            <a:r>
              <a:rPr lang="nl-NL" sz="8800" b="1" dirty="0" smtClean="0"/>
              <a:t>Korea</a:t>
            </a:r>
            <a:endParaRPr lang="nl-NL" sz="8800" b="1" dirty="0"/>
          </a:p>
        </p:txBody>
      </p:sp>
      <p:sp>
        <p:nvSpPr>
          <p:cNvPr id="10" name="Tekstvak 9"/>
          <p:cNvSpPr txBox="1"/>
          <p:nvPr/>
        </p:nvSpPr>
        <p:spPr>
          <a:xfrm>
            <a:off x="3162501" y="1052674"/>
            <a:ext cx="955589" cy="369332"/>
          </a:xfrm>
          <a:prstGeom prst="rect">
            <a:avLst/>
          </a:prstGeom>
          <a:noFill/>
        </p:spPr>
        <p:txBody>
          <a:bodyPr wrap="square" rtlCol="0">
            <a:spAutoFit/>
          </a:bodyPr>
          <a:lstStyle/>
          <a:p>
            <a:r>
              <a:rPr lang="nl-NL" dirty="0" smtClean="0"/>
              <a:t> </a:t>
            </a:r>
            <a:endParaRPr lang="nl-NL" dirty="0"/>
          </a:p>
        </p:txBody>
      </p:sp>
      <p:sp>
        <p:nvSpPr>
          <p:cNvPr id="12" name="Tekstvak 11"/>
          <p:cNvSpPr txBox="1"/>
          <p:nvPr/>
        </p:nvSpPr>
        <p:spPr>
          <a:xfrm>
            <a:off x="8658062" y="775674"/>
            <a:ext cx="3402133" cy="1754326"/>
          </a:xfrm>
          <a:prstGeom prst="rect">
            <a:avLst/>
          </a:prstGeom>
          <a:noFill/>
        </p:spPr>
        <p:txBody>
          <a:bodyPr wrap="square" rtlCol="0">
            <a:spAutoFit/>
          </a:bodyPr>
          <a:lstStyle/>
          <a:p>
            <a:r>
              <a:rPr lang="nl-NL" dirty="0" smtClean="0"/>
              <a:t>Opdracht:</a:t>
            </a:r>
          </a:p>
          <a:p>
            <a:r>
              <a:rPr lang="nl-NL" dirty="0" smtClean="0"/>
              <a:t>Bedenk zoveel mogelijk dingen die je weet over Korea.</a:t>
            </a:r>
          </a:p>
          <a:p>
            <a:r>
              <a:rPr lang="nl-NL" dirty="0" smtClean="0"/>
              <a:t>Maak gezamenlijk een </a:t>
            </a:r>
            <a:r>
              <a:rPr lang="nl-NL" dirty="0" err="1" smtClean="0"/>
              <a:t>mindmap</a:t>
            </a:r>
            <a:r>
              <a:rPr lang="nl-NL" dirty="0" smtClean="0"/>
              <a:t> en neem het daarna over in je schrift. </a:t>
            </a:r>
            <a:endParaRPr lang="nl-NL" dirty="0"/>
          </a:p>
        </p:txBody>
      </p:sp>
      <p:sp>
        <p:nvSpPr>
          <p:cNvPr id="15" name="PIJL-OMHOOG 14"/>
          <p:cNvSpPr/>
          <p:nvPr/>
        </p:nvSpPr>
        <p:spPr>
          <a:xfrm rot="16942897">
            <a:off x="2273992" y="1857425"/>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OMHOOG 15"/>
          <p:cNvSpPr/>
          <p:nvPr/>
        </p:nvSpPr>
        <p:spPr>
          <a:xfrm rot="15021768">
            <a:off x="2647042" y="2940576"/>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OMHOOG 16"/>
          <p:cNvSpPr/>
          <p:nvPr/>
        </p:nvSpPr>
        <p:spPr>
          <a:xfrm rot="5087639">
            <a:off x="7584022" y="2416353"/>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OMHOOG 17"/>
          <p:cNvSpPr/>
          <p:nvPr/>
        </p:nvSpPr>
        <p:spPr>
          <a:xfrm rot="8495942">
            <a:off x="6554028" y="3863917"/>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PIJL-OMHOOG 18"/>
          <p:cNvSpPr/>
          <p:nvPr/>
        </p:nvSpPr>
        <p:spPr>
          <a:xfrm rot="6573280">
            <a:off x="7544535" y="3157221"/>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OMHOOG 19"/>
          <p:cNvSpPr/>
          <p:nvPr/>
        </p:nvSpPr>
        <p:spPr>
          <a:xfrm>
            <a:off x="5228609" y="856001"/>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OMHOOG 20"/>
          <p:cNvSpPr/>
          <p:nvPr/>
        </p:nvSpPr>
        <p:spPr>
          <a:xfrm rot="1258247">
            <a:off x="6326839" y="1039325"/>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PIJL-OMHOOG 21"/>
          <p:cNvSpPr/>
          <p:nvPr/>
        </p:nvSpPr>
        <p:spPr>
          <a:xfrm rot="10800000">
            <a:off x="5098066" y="4093775"/>
            <a:ext cx="445965" cy="135419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PIJL-OMHOOG 22"/>
          <p:cNvSpPr/>
          <p:nvPr/>
        </p:nvSpPr>
        <p:spPr>
          <a:xfrm>
            <a:off x="4268833" y="856001"/>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PIJL-OMHOOG 23"/>
          <p:cNvSpPr/>
          <p:nvPr/>
        </p:nvSpPr>
        <p:spPr>
          <a:xfrm rot="10800000">
            <a:off x="4208022" y="4061336"/>
            <a:ext cx="402814" cy="1419067"/>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PIJL-OMHOOG 24"/>
          <p:cNvSpPr/>
          <p:nvPr/>
        </p:nvSpPr>
        <p:spPr>
          <a:xfrm rot="2206563">
            <a:off x="7281848" y="1399063"/>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PIJL-OMHOOG 25"/>
          <p:cNvSpPr/>
          <p:nvPr/>
        </p:nvSpPr>
        <p:spPr>
          <a:xfrm rot="13323344">
            <a:off x="2940497" y="3863917"/>
            <a:ext cx="387556"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PIJL-OMHOOG 26"/>
          <p:cNvSpPr/>
          <p:nvPr/>
        </p:nvSpPr>
        <p:spPr>
          <a:xfrm rot="18861842">
            <a:off x="3005751" y="1164416"/>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p:cNvSpPr txBox="1"/>
          <p:nvPr/>
        </p:nvSpPr>
        <p:spPr>
          <a:xfrm>
            <a:off x="8896865" y="3137505"/>
            <a:ext cx="3163330" cy="2862322"/>
          </a:xfrm>
          <a:prstGeom prst="rect">
            <a:avLst/>
          </a:prstGeom>
          <a:noFill/>
        </p:spPr>
        <p:txBody>
          <a:bodyPr wrap="square" rtlCol="0">
            <a:spAutoFit/>
          </a:bodyPr>
          <a:lstStyle/>
          <a:p>
            <a:r>
              <a:rPr lang="nl-NL" dirty="0" smtClean="0"/>
              <a:t>Wat gaan we de komende 2/3 weken doen:</a:t>
            </a:r>
          </a:p>
          <a:p>
            <a:r>
              <a:rPr lang="nl-NL" dirty="0" smtClean="0"/>
              <a:t>De geschiedenis </a:t>
            </a:r>
          </a:p>
          <a:p>
            <a:r>
              <a:rPr lang="nl-NL" dirty="0" smtClean="0"/>
              <a:t>Koreaans koken</a:t>
            </a:r>
          </a:p>
          <a:p>
            <a:r>
              <a:rPr lang="nl-NL" dirty="0" smtClean="0"/>
              <a:t>Muurkrant maken</a:t>
            </a:r>
          </a:p>
          <a:p>
            <a:r>
              <a:rPr lang="nl-NL" dirty="0" smtClean="0"/>
              <a:t>Films kijken</a:t>
            </a:r>
          </a:p>
          <a:p>
            <a:r>
              <a:rPr lang="nl-NL" dirty="0" smtClean="0"/>
              <a:t>Werkboek werken</a:t>
            </a:r>
          </a:p>
          <a:p>
            <a:r>
              <a:rPr lang="nl-NL" dirty="0" smtClean="0"/>
              <a:t>Quiz</a:t>
            </a:r>
          </a:p>
          <a:p>
            <a:r>
              <a:rPr lang="nl-NL" dirty="0" smtClean="0"/>
              <a:t>Thuis opdracht maken</a:t>
            </a:r>
          </a:p>
          <a:p>
            <a:r>
              <a:rPr lang="nl-NL" dirty="0" smtClean="0"/>
              <a:t>Toets (met het schrift erbij)</a:t>
            </a:r>
            <a:endParaRPr lang="nl-NL" dirty="0"/>
          </a:p>
        </p:txBody>
      </p:sp>
      <p:sp>
        <p:nvSpPr>
          <p:cNvPr id="29" name="Tekstvak 28"/>
          <p:cNvSpPr txBox="1"/>
          <p:nvPr/>
        </p:nvSpPr>
        <p:spPr>
          <a:xfrm>
            <a:off x="3319712" y="5829322"/>
            <a:ext cx="4623421" cy="646331"/>
          </a:xfrm>
          <a:prstGeom prst="rect">
            <a:avLst/>
          </a:prstGeom>
          <a:noFill/>
        </p:spPr>
        <p:txBody>
          <a:bodyPr wrap="square" rtlCol="0">
            <a:spAutoFit/>
          </a:bodyPr>
          <a:lstStyle/>
          <a:p>
            <a:r>
              <a:rPr lang="nl-NL" dirty="0" smtClean="0"/>
              <a:t>Zijn er nog dingen die jullie graag willen doen, weten, vragen over Korea?</a:t>
            </a:r>
            <a:endParaRPr lang="nl-NL" dirty="0"/>
          </a:p>
        </p:txBody>
      </p:sp>
    </p:spTree>
    <p:extLst>
      <p:ext uri="{BB962C8B-B14F-4D97-AF65-F5344CB8AC3E}">
        <p14:creationId xmlns:p14="http://schemas.microsoft.com/office/powerpoint/2010/main" val="38660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98440" y="5482287"/>
            <a:ext cx="4126425" cy="646331"/>
          </a:xfrm>
          <a:prstGeom prst="rect">
            <a:avLst/>
          </a:prstGeom>
        </p:spPr>
        <p:txBody>
          <a:bodyPr wrap="square">
            <a:spAutoFit/>
          </a:bodyPr>
          <a:lstStyle/>
          <a:p>
            <a:r>
              <a:rPr lang="nl-NL" altLang="ko-KR" dirty="0" smtClean="0"/>
              <a:t>Kritiek is verboden en het leger heeft een grote macht in Noord Korea</a:t>
            </a:r>
          </a:p>
        </p:txBody>
      </p:sp>
      <p:sp>
        <p:nvSpPr>
          <p:cNvPr id="5" name="Tekstvak 4"/>
          <p:cNvSpPr txBox="1"/>
          <p:nvPr/>
        </p:nvSpPr>
        <p:spPr>
          <a:xfrm>
            <a:off x="187545" y="1683777"/>
            <a:ext cx="3330012" cy="646331"/>
          </a:xfrm>
          <a:prstGeom prst="rect">
            <a:avLst/>
          </a:prstGeom>
          <a:noFill/>
        </p:spPr>
        <p:txBody>
          <a:bodyPr wrap="square" rtlCol="0">
            <a:spAutoFit/>
          </a:bodyPr>
          <a:lstStyle/>
          <a:p>
            <a:r>
              <a:rPr lang="nl-NL" dirty="0" smtClean="0"/>
              <a:t>In Noord Korea is de macht in handen van één persoon</a:t>
            </a:r>
            <a:endParaRPr lang="nl-NL" dirty="0"/>
          </a:p>
        </p:txBody>
      </p:sp>
      <p:sp>
        <p:nvSpPr>
          <p:cNvPr id="6" name="Tekstvak 5"/>
          <p:cNvSpPr txBox="1"/>
          <p:nvPr/>
        </p:nvSpPr>
        <p:spPr>
          <a:xfrm>
            <a:off x="198441" y="2694307"/>
            <a:ext cx="2997840" cy="646331"/>
          </a:xfrm>
          <a:prstGeom prst="rect">
            <a:avLst/>
          </a:prstGeom>
          <a:noFill/>
        </p:spPr>
        <p:txBody>
          <a:bodyPr wrap="square" rtlCol="0">
            <a:spAutoFit/>
          </a:bodyPr>
          <a:lstStyle/>
          <a:p>
            <a:r>
              <a:rPr lang="nl-NL" dirty="0" smtClean="0"/>
              <a:t>Er is een grote mate van persoonsverheerlijking</a:t>
            </a:r>
            <a:endParaRPr lang="nl-NL" dirty="0"/>
          </a:p>
        </p:txBody>
      </p:sp>
      <p:sp>
        <p:nvSpPr>
          <p:cNvPr id="7" name="Tekstvak 6"/>
          <p:cNvSpPr txBox="1"/>
          <p:nvPr/>
        </p:nvSpPr>
        <p:spPr>
          <a:xfrm>
            <a:off x="9118797" y="1730492"/>
            <a:ext cx="1178011" cy="369332"/>
          </a:xfrm>
          <a:prstGeom prst="rect">
            <a:avLst/>
          </a:prstGeom>
          <a:noFill/>
        </p:spPr>
        <p:txBody>
          <a:bodyPr wrap="square" rtlCol="0">
            <a:spAutoFit/>
          </a:bodyPr>
          <a:lstStyle/>
          <a:p>
            <a:endParaRPr lang="nl-NL" dirty="0"/>
          </a:p>
        </p:txBody>
      </p:sp>
      <p:sp>
        <p:nvSpPr>
          <p:cNvPr id="8" name="Tekstvak 7"/>
          <p:cNvSpPr txBox="1"/>
          <p:nvPr/>
        </p:nvSpPr>
        <p:spPr>
          <a:xfrm>
            <a:off x="8902238" y="2594591"/>
            <a:ext cx="1212370" cy="646331"/>
          </a:xfrm>
          <a:prstGeom prst="rect">
            <a:avLst/>
          </a:prstGeom>
          <a:noFill/>
        </p:spPr>
        <p:txBody>
          <a:bodyPr wrap="square" rtlCol="0">
            <a:spAutoFit/>
          </a:bodyPr>
          <a:lstStyle/>
          <a:p>
            <a:r>
              <a:rPr lang="nl-NL" dirty="0" smtClean="0"/>
              <a:t>Kim Jung </a:t>
            </a:r>
            <a:r>
              <a:rPr lang="nl-NL" dirty="0" err="1" smtClean="0"/>
              <a:t>Il</a:t>
            </a:r>
            <a:endParaRPr lang="nl-NL" dirty="0" smtClean="0"/>
          </a:p>
          <a:p>
            <a:r>
              <a:rPr lang="nl-NL" dirty="0" smtClean="0"/>
              <a:t>1994-2011</a:t>
            </a:r>
            <a:endParaRPr lang="nl-NL" dirty="0"/>
          </a:p>
        </p:txBody>
      </p:sp>
      <p:sp>
        <p:nvSpPr>
          <p:cNvPr id="9" name="Tekstvak 8"/>
          <p:cNvSpPr txBox="1"/>
          <p:nvPr/>
        </p:nvSpPr>
        <p:spPr>
          <a:xfrm>
            <a:off x="198440" y="3704837"/>
            <a:ext cx="2697896" cy="1200329"/>
          </a:xfrm>
          <a:prstGeom prst="rect">
            <a:avLst/>
          </a:prstGeom>
          <a:noFill/>
        </p:spPr>
        <p:txBody>
          <a:bodyPr wrap="square" rtlCol="0">
            <a:spAutoFit/>
          </a:bodyPr>
          <a:lstStyle/>
          <a:p>
            <a:r>
              <a:rPr lang="nl-NL" dirty="0" smtClean="0"/>
              <a:t>We weten weinig van Noord Korea. Er zijn verhalen van hongersnood en armoede</a:t>
            </a:r>
            <a:endParaRPr lang="nl-NL" dirty="0"/>
          </a:p>
        </p:txBody>
      </p:sp>
      <p:sp>
        <p:nvSpPr>
          <p:cNvPr id="13" name="Tekstvak 12"/>
          <p:cNvSpPr txBox="1"/>
          <p:nvPr/>
        </p:nvSpPr>
        <p:spPr>
          <a:xfrm>
            <a:off x="8762141" y="4835956"/>
            <a:ext cx="1534667" cy="646331"/>
          </a:xfrm>
          <a:prstGeom prst="rect">
            <a:avLst/>
          </a:prstGeom>
          <a:noFill/>
        </p:spPr>
        <p:txBody>
          <a:bodyPr wrap="square" rtlCol="0">
            <a:spAutoFit/>
          </a:bodyPr>
          <a:lstStyle/>
          <a:p>
            <a:r>
              <a:rPr lang="nl-NL" dirty="0" smtClean="0"/>
              <a:t>Kim Jung </a:t>
            </a:r>
            <a:r>
              <a:rPr lang="nl-NL" dirty="0" err="1" smtClean="0"/>
              <a:t>Un</a:t>
            </a:r>
            <a:endParaRPr lang="nl-NL" dirty="0" smtClean="0"/>
          </a:p>
          <a:p>
            <a:r>
              <a:rPr lang="nl-NL" dirty="0" smtClean="0"/>
              <a:t>2011 - ….</a:t>
            </a:r>
            <a:endParaRPr lang="nl-NL" dirty="0"/>
          </a:p>
        </p:txBody>
      </p:sp>
      <p:sp>
        <p:nvSpPr>
          <p:cNvPr id="14" name="Tekstvak 13"/>
          <p:cNvSpPr txBox="1"/>
          <p:nvPr/>
        </p:nvSpPr>
        <p:spPr>
          <a:xfrm>
            <a:off x="8826356" y="409270"/>
            <a:ext cx="1406236" cy="646331"/>
          </a:xfrm>
          <a:prstGeom prst="rect">
            <a:avLst/>
          </a:prstGeom>
          <a:noFill/>
        </p:spPr>
        <p:txBody>
          <a:bodyPr wrap="square" rtlCol="0">
            <a:spAutoFit/>
          </a:bodyPr>
          <a:lstStyle/>
          <a:p>
            <a:r>
              <a:rPr lang="nl-NL" dirty="0" smtClean="0"/>
              <a:t>Kim </a:t>
            </a:r>
            <a:r>
              <a:rPr lang="nl-NL" dirty="0" err="1" smtClean="0"/>
              <a:t>Il</a:t>
            </a:r>
            <a:r>
              <a:rPr lang="nl-NL" dirty="0" smtClean="0"/>
              <a:t> </a:t>
            </a:r>
            <a:r>
              <a:rPr lang="nl-NL" dirty="0" err="1" smtClean="0"/>
              <a:t>Sung</a:t>
            </a:r>
            <a:r>
              <a:rPr lang="nl-NL" dirty="0" smtClean="0"/>
              <a:t> </a:t>
            </a:r>
          </a:p>
          <a:p>
            <a:r>
              <a:rPr lang="nl-NL" dirty="0" smtClean="0"/>
              <a:t>1948-1994</a:t>
            </a:r>
            <a:endParaRPr lang="nl-NL" dirty="0"/>
          </a:p>
        </p:txBody>
      </p:sp>
      <p:sp>
        <p:nvSpPr>
          <p:cNvPr id="17" name="Tekstvak 16"/>
          <p:cNvSpPr txBox="1"/>
          <p:nvPr/>
        </p:nvSpPr>
        <p:spPr>
          <a:xfrm>
            <a:off x="2414716" y="103449"/>
            <a:ext cx="2239662" cy="523220"/>
          </a:xfrm>
          <a:prstGeom prst="rect">
            <a:avLst/>
          </a:prstGeom>
          <a:noFill/>
        </p:spPr>
        <p:txBody>
          <a:bodyPr wrap="square" rtlCol="0">
            <a:spAutoFit/>
          </a:bodyPr>
          <a:lstStyle/>
          <a:p>
            <a:r>
              <a:rPr lang="nl-NL" sz="2800" b="1" dirty="0" smtClean="0"/>
              <a:t>Noord Korea</a:t>
            </a:r>
            <a:endParaRPr lang="nl-NL" sz="2800" b="1" dirty="0"/>
          </a:p>
        </p:txBody>
      </p:sp>
      <p:sp>
        <p:nvSpPr>
          <p:cNvPr id="18" name="Tekstvak 17"/>
          <p:cNvSpPr txBox="1"/>
          <p:nvPr/>
        </p:nvSpPr>
        <p:spPr>
          <a:xfrm>
            <a:off x="8902238" y="271848"/>
            <a:ext cx="2237298" cy="523220"/>
          </a:xfrm>
          <a:prstGeom prst="rect">
            <a:avLst/>
          </a:prstGeom>
          <a:noFill/>
        </p:spPr>
        <p:txBody>
          <a:bodyPr wrap="square" rtlCol="0">
            <a:spAutoFit/>
          </a:bodyPr>
          <a:lstStyle/>
          <a:p>
            <a:endParaRPr lang="nl-NL" sz="2800" b="1" dirty="0"/>
          </a:p>
        </p:txBody>
      </p:sp>
      <p:pic>
        <p:nvPicPr>
          <p:cNvPr id="2" name="Afbeelding 1"/>
          <p:cNvPicPr>
            <a:picLocks noChangeAspect="1"/>
          </p:cNvPicPr>
          <p:nvPr/>
        </p:nvPicPr>
        <p:blipFill>
          <a:blip r:embed="rId2"/>
          <a:stretch>
            <a:fillRect/>
          </a:stretch>
        </p:blipFill>
        <p:spPr>
          <a:xfrm>
            <a:off x="10168248" y="126161"/>
            <a:ext cx="1714146" cy="2166057"/>
          </a:xfrm>
          <a:prstGeom prst="rect">
            <a:avLst/>
          </a:prstGeom>
        </p:spPr>
      </p:pic>
      <p:pic>
        <p:nvPicPr>
          <p:cNvPr id="11" name="Afbeelding 10"/>
          <p:cNvPicPr>
            <a:picLocks noChangeAspect="1"/>
          </p:cNvPicPr>
          <p:nvPr/>
        </p:nvPicPr>
        <p:blipFill>
          <a:blip r:embed="rId3"/>
          <a:stretch>
            <a:fillRect/>
          </a:stretch>
        </p:blipFill>
        <p:spPr>
          <a:xfrm>
            <a:off x="10168248" y="2437905"/>
            <a:ext cx="1673815" cy="2154817"/>
          </a:xfrm>
          <a:prstGeom prst="rect">
            <a:avLst/>
          </a:prstGeom>
        </p:spPr>
      </p:pic>
      <p:pic>
        <p:nvPicPr>
          <p:cNvPr id="15" name="Afbeelding 14"/>
          <p:cNvPicPr>
            <a:picLocks noChangeAspect="1"/>
          </p:cNvPicPr>
          <p:nvPr/>
        </p:nvPicPr>
        <p:blipFill>
          <a:blip r:embed="rId4"/>
          <a:stretch>
            <a:fillRect/>
          </a:stretch>
        </p:blipFill>
        <p:spPr>
          <a:xfrm>
            <a:off x="10168248" y="4693307"/>
            <a:ext cx="1915787" cy="1956378"/>
          </a:xfrm>
          <a:prstGeom prst="rect">
            <a:avLst/>
          </a:prstGeom>
        </p:spPr>
      </p:pic>
      <p:pic>
        <p:nvPicPr>
          <p:cNvPr id="16" name="Afbeelding 15"/>
          <p:cNvPicPr>
            <a:picLocks noChangeAspect="1"/>
          </p:cNvPicPr>
          <p:nvPr/>
        </p:nvPicPr>
        <p:blipFill>
          <a:blip r:embed="rId5"/>
          <a:stretch>
            <a:fillRect/>
          </a:stretch>
        </p:blipFill>
        <p:spPr>
          <a:xfrm>
            <a:off x="413960" y="126161"/>
            <a:ext cx="1809576" cy="1174565"/>
          </a:xfrm>
          <a:prstGeom prst="rect">
            <a:avLst/>
          </a:prstGeom>
        </p:spPr>
      </p:pic>
      <p:pic>
        <p:nvPicPr>
          <p:cNvPr id="3" name="Afbeelding 2"/>
          <p:cNvPicPr>
            <a:picLocks noChangeAspect="1"/>
          </p:cNvPicPr>
          <p:nvPr/>
        </p:nvPicPr>
        <p:blipFill>
          <a:blip r:embed="rId6"/>
          <a:stretch>
            <a:fillRect/>
          </a:stretch>
        </p:blipFill>
        <p:spPr>
          <a:xfrm>
            <a:off x="3679647" y="584478"/>
            <a:ext cx="4048364" cy="3002537"/>
          </a:xfrm>
          <a:prstGeom prst="rect">
            <a:avLst/>
          </a:prstGeom>
        </p:spPr>
      </p:pic>
      <p:pic>
        <p:nvPicPr>
          <p:cNvPr id="12" name="Afbeelding 11"/>
          <p:cNvPicPr>
            <a:picLocks noChangeAspect="1"/>
          </p:cNvPicPr>
          <p:nvPr/>
        </p:nvPicPr>
        <p:blipFill>
          <a:blip r:embed="rId7"/>
          <a:stretch>
            <a:fillRect/>
          </a:stretch>
        </p:blipFill>
        <p:spPr>
          <a:xfrm>
            <a:off x="5951495" y="3639314"/>
            <a:ext cx="2810646" cy="2107985"/>
          </a:xfrm>
          <a:prstGeom prst="rect">
            <a:avLst/>
          </a:prstGeom>
        </p:spPr>
      </p:pic>
      <p:pic>
        <p:nvPicPr>
          <p:cNvPr id="19" name="Afbeelding 18"/>
          <p:cNvPicPr>
            <a:picLocks noChangeAspect="1"/>
          </p:cNvPicPr>
          <p:nvPr/>
        </p:nvPicPr>
        <p:blipFill>
          <a:blip r:embed="rId8"/>
          <a:stretch>
            <a:fillRect/>
          </a:stretch>
        </p:blipFill>
        <p:spPr>
          <a:xfrm>
            <a:off x="3144874" y="3734538"/>
            <a:ext cx="2695575" cy="1695450"/>
          </a:xfrm>
          <a:prstGeom prst="rect">
            <a:avLst/>
          </a:prstGeom>
        </p:spPr>
      </p:pic>
    </p:spTree>
    <p:extLst>
      <p:ext uri="{BB962C8B-B14F-4D97-AF65-F5344CB8AC3E}">
        <p14:creationId xmlns:p14="http://schemas.microsoft.com/office/powerpoint/2010/main" val="17271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fbeelding 23"/>
          <p:cNvPicPr>
            <a:picLocks noChangeAspect="1"/>
          </p:cNvPicPr>
          <p:nvPr/>
        </p:nvPicPr>
        <p:blipFill>
          <a:blip r:embed="rId2"/>
          <a:stretch>
            <a:fillRect/>
          </a:stretch>
        </p:blipFill>
        <p:spPr>
          <a:xfrm>
            <a:off x="5684108" y="3361319"/>
            <a:ext cx="5972433" cy="3359494"/>
          </a:xfrm>
          <a:prstGeom prst="rect">
            <a:avLst/>
          </a:prstGeom>
        </p:spPr>
      </p:pic>
      <p:sp>
        <p:nvSpPr>
          <p:cNvPr id="7" name="Tekstvak 6"/>
          <p:cNvSpPr txBox="1"/>
          <p:nvPr/>
        </p:nvSpPr>
        <p:spPr>
          <a:xfrm>
            <a:off x="9118797" y="1730492"/>
            <a:ext cx="1178011" cy="369332"/>
          </a:xfrm>
          <a:prstGeom prst="rect">
            <a:avLst/>
          </a:prstGeom>
          <a:noFill/>
        </p:spPr>
        <p:txBody>
          <a:bodyPr wrap="square" rtlCol="0">
            <a:spAutoFit/>
          </a:bodyPr>
          <a:lstStyle/>
          <a:p>
            <a:endParaRPr lang="nl-NL" dirty="0"/>
          </a:p>
        </p:txBody>
      </p:sp>
      <p:sp>
        <p:nvSpPr>
          <p:cNvPr id="17" name="Tekstvak 16"/>
          <p:cNvSpPr txBox="1"/>
          <p:nvPr/>
        </p:nvSpPr>
        <p:spPr>
          <a:xfrm>
            <a:off x="2562996" y="22800"/>
            <a:ext cx="2470322" cy="523220"/>
          </a:xfrm>
          <a:prstGeom prst="rect">
            <a:avLst/>
          </a:prstGeom>
          <a:noFill/>
        </p:spPr>
        <p:txBody>
          <a:bodyPr wrap="square" rtlCol="0">
            <a:spAutoFit/>
          </a:bodyPr>
          <a:lstStyle/>
          <a:p>
            <a:r>
              <a:rPr lang="nl-NL" sz="2800" b="1" dirty="0" smtClean="0"/>
              <a:t>Noord Korea</a:t>
            </a:r>
            <a:endParaRPr lang="nl-NL" sz="2800" b="1" dirty="0"/>
          </a:p>
        </p:txBody>
      </p:sp>
      <p:pic>
        <p:nvPicPr>
          <p:cNvPr id="16" name="Afbeelding 15"/>
          <p:cNvPicPr>
            <a:picLocks noChangeAspect="1"/>
          </p:cNvPicPr>
          <p:nvPr/>
        </p:nvPicPr>
        <p:blipFill>
          <a:blip r:embed="rId3"/>
          <a:stretch>
            <a:fillRect/>
          </a:stretch>
        </p:blipFill>
        <p:spPr>
          <a:xfrm>
            <a:off x="223313" y="147626"/>
            <a:ext cx="1809576" cy="1174565"/>
          </a:xfrm>
          <a:prstGeom prst="rect">
            <a:avLst/>
          </a:prstGeom>
        </p:spPr>
      </p:pic>
      <p:pic>
        <p:nvPicPr>
          <p:cNvPr id="20" name="Afbeelding 19"/>
          <p:cNvPicPr>
            <a:picLocks noChangeAspect="1"/>
          </p:cNvPicPr>
          <p:nvPr/>
        </p:nvPicPr>
        <p:blipFill>
          <a:blip r:embed="rId4"/>
          <a:stretch>
            <a:fillRect/>
          </a:stretch>
        </p:blipFill>
        <p:spPr>
          <a:xfrm>
            <a:off x="438815" y="3630767"/>
            <a:ext cx="4759260" cy="3147695"/>
          </a:xfrm>
          <a:prstGeom prst="rect">
            <a:avLst/>
          </a:prstGeom>
        </p:spPr>
      </p:pic>
      <p:pic>
        <p:nvPicPr>
          <p:cNvPr id="21" name="Afbeelding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517" y="147626"/>
            <a:ext cx="4811913" cy="3197389"/>
          </a:xfrm>
          <a:prstGeom prst="rect">
            <a:avLst/>
          </a:prstGeom>
        </p:spPr>
      </p:pic>
      <p:pic>
        <p:nvPicPr>
          <p:cNvPr id="23" name="Afbeelding 22"/>
          <p:cNvPicPr>
            <a:picLocks noChangeAspect="1"/>
          </p:cNvPicPr>
          <p:nvPr/>
        </p:nvPicPr>
        <p:blipFill>
          <a:blip r:embed="rId6"/>
          <a:stretch>
            <a:fillRect/>
          </a:stretch>
        </p:blipFill>
        <p:spPr>
          <a:xfrm>
            <a:off x="2132919" y="492619"/>
            <a:ext cx="4556205" cy="3031803"/>
          </a:xfrm>
          <a:prstGeom prst="rect">
            <a:avLst/>
          </a:prstGeom>
        </p:spPr>
      </p:pic>
    </p:spTree>
    <p:extLst>
      <p:ext uri="{BB962C8B-B14F-4D97-AF65-F5344CB8AC3E}">
        <p14:creationId xmlns:p14="http://schemas.microsoft.com/office/powerpoint/2010/main" val="8238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537254" y="455190"/>
            <a:ext cx="6845643" cy="5078313"/>
          </a:xfrm>
          <a:prstGeom prst="rect">
            <a:avLst/>
          </a:prstGeom>
        </p:spPr>
        <p:txBody>
          <a:bodyPr wrap="square">
            <a:spAutoFit/>
          </a:bodyPr>
          <a:lstStyle/>
          <a:p>
            <a:pPr>
              <a:spcAft>
                <a:spcPts val="0"/>
              </a:spcAft>
            </a:pPr>
            <a:r>
              <a:rPr lang="nl-NL" b="1" dirty="0">
                <a:latin typeface="Calibri" panose="020F0502020204030204" pitchFamily="34" charset="0"/>
                <a:ea typeface="Calibri" panose="020F0502020204030204" pitchFamily="34" charset="0"/>
                <a:cs typeface="Times New Roman" panose="02020603050405020304" pitchFamily="18" charset="0"/>
              </a:rPr>
              <a:t>Maak een vlog van minimaal 5 minuten voor leerlingen van 1 VMBO.</a:t>
            </a:r>
            <a:endParaRPr lang="nl-NL"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Je legt in ieder geval uit:</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-hoe de deling van Korea tot stand is gekomen</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-wat Amerika en Rusland ermee te maken hebben.</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-wat de 38</a:t>
            </a:r>
            <a:r>
              <a:rPr lang="nl-NL" baseline="30000" dirty="0">
                <a:latin typeface="Calibri" panose="020F0502020204030204" pitchFamily="34" charset="0"/>
                <a:ea typeface="Calibri" panose="020F0502020204030204" pitchFamily="34" charset="0"/>
                <a:cs typeface="Times New Roman" panose="02020603050405020304" pitchFamily="18" charset="0"/>
              </a:rPr>
              <a:t>e</a:t>
            </a:r>
            <a:r>
              <a:rPr lang="nl-NL" dirty="0">
                <a:latin typeface="Calibri" panose="020F0502020204030204" pitchFamily="34" charset="0"/>
                <a:ea typeface="Calibri" panose="020F0502020204030204" pitchFamily="34" charset="0"/>
                <a:cs typeface="Times New Roman" panose="02020603050405020304" pitchFamily="18" charset="0"/>
              </a:rPr>
              <a:t> breedtegraad is</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-hoe de politiek in Noord en Zuid Korea in elkaar steekt</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-waar het verschil in zit in het leven in Noord of Zuid Korea</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-waarom Noord Korea een kernwapenprogramma heeft</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-bedenk zelf nog minimaal 2 extra onderwerpen</a:t>
            </a:r>
          </a:p>
          <a:p>
            <a:pPr>
              <a:spcAft>
                <a:spcPts val="0"/>
              </a:spcAft>
            </a:pPr>
            <a:endParaRPr lang="nl-NL" u="sng" dirty="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u="sng" dirty="0" smtClean="0">
                <a:latin typeface="Calibri" panose="020F0502020204030204" pitchFamily="34" charset="0"/>
                <a:ea typeface="Calibri" panose="020F0502020204030204" pitchFamily="34" charset="0"/>
                <a:cs typeface="Times New Roman" panose="02020603050405020304" pitchFamily="18" charset="0"/>
              </a:rPr>
              <a:t>Beoordeling</a:t>
            </a:r>
            <a:r>
              <a:rPr lang="nl-NL" u="sng" dirty="0">
                <a:latin typeface="Calibri" panose="020F0502020204030204" pitchFamily="34" charset="0"/>
                <a:ea typeface="Calibri" panose="020F0502020204030204" pitchFamily="34" charset="0"/>
                <a:cs typeface="Times New Roman" panose="02020603050405020304" pitchFamily="18" charset="0"/>
              </a:rPr>
              <a:t>:</a:t>
            </a:r>
            <a:endParaRPr lang="nl-NL"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Duidelijk uitgelegd:	</a:t>
            </a:r>
            <a:r>
              <a:rPr lang="nl-NL" dirty="0" smtClean="0">
                <a:latin typeface="Calibri" panose="020F0502020204030204" pitchFamily="34" charset="0"/>
                <a:ea typeface="Calibri" panose="020F0502020204030204" pitchFamily="34" charset="0"/>
                <a:cs typeface="Times New Roman" panose="02020603050405020304" pitchFamily="18" charset="0"/>
              </a:rPr>
              <a:t>	ja/nee</a:t>
            </a:r>
            <a:endParaRPr lang="nl-NL"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Verstaanbaar:		ja/nee</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Goed gefilmd:		ja/nee</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Lang genoeg:		ja/nee</a:t>
            </a: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Alle onderwerpen:	</a:t>
            </a:r>
            <a:r>
              <a:rPr lang="nl-NL" dirty="0" smtClean="0">
                <a:latin typeface="Calibri" panose="020F0502020204030204" pitchFamily="34" charset="0"/>
                <a:ea typeface="Calibri" panose="020F0502020204030204" pitchFamily="34" charset="0"/>
                <a:cs typeface="Times New Roman" panose="02020603050405020304" pitchFamily="18" charset="0"/>
              </a:rPr>
              <a:t>	ja/nee</a:t>
            </a:r>
            <a:endParaRPr lang="nl-NL"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dirty="0">
                <a:latin typeface="Calibri" panose="020F0502020204030204" pitchFamily="34" charset="0"/>
                <a:ea typeface="Calibri" panose="020F0502020204030204" pitchFamily="34" charset="0"/>
                <a:cs typeface="Times New Roman" panose="02020603050405020304" pitchFamily="18" charset="0"/>
              </a:rPr>
              <a:t>Op tijd ingeleverd:	</a:t>
            </a:r>
            <a:r>
              <a:rPr lang="nl-NL" dirty="0" smtClean="0">
                <a:latin typeface="Calibri" panose="020F0502020204030204" pitchFamily="34" charset="0"/>
                <a:ea typeface="Calibri" panose="020F0502020204030204" pitchFamily="34" charset="0"/>
                <a:cs typeface="Times New Roman" panose="02020603050405020304" pitchFamily="18" charset="0"/>
              </a:rPr>
              <a:t>	ja/nee</a:t>
            </a:r>
          </a:p>
          <a:p>
            <a:pPr>
              <a:spcAft>
                <a:spcPts val="0"/>
              </a:spcAft>
            </a:pPr>
            <a:r>
              <a:rPr lang="nl-NL" dirty="0" smtClean="0">
                <a:effectLst/>
                <a:latin typeface="Calibri" panose="020F0502020204030204" pitchFamily="34" charset="0"/>
                <a:ea typeface="Calibri" panose="020F0502020204030204" pitchFamily="34" charset="0"/>
                <a:cs typeface="Times New Roman" panose="02020603050405020304" pitchFamily="18" charset="0"/>
              </a:rPr>
              <a:t>Samenwerking 		ja/nee</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11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3970318"/>
          </a:xfrm>
          <a:prstGeom prst="rect">
            <a:avLst/>
          </a:prstGeom>
        </p:spPr>
        <p:txBody>
          <a:bodyPr wrap="square">
            <a:spAutoFit/>
          </a:bodyPr>
          <a:lstStyle/>
          <a:p>
            <a:r>
              <a:rPr lang="nl-NL" b="1" dirty="0"/>
              <a:t>Verzamel minimaal 12 verschillende krantenberichten of internetartikelen over Noord of Zuid Korea.</a:t>
            </a:r>
            <a:endParaRPr lang="nl-NL" dirty="0"/>
          </a:p>
          <a:p>
            <a:r>
              <a:rPr lang="nl-NL" dirty="0"/>
              <a:t>Leg voor leerlingen uit </a:t>
            </a:r>
            <a:r>
              <a:rPr lang="nl-NL" b="1" dirty="0"/>
              <a:t>1 VMBO</a:t>
            </a:r>
            <a:r>
              <a:rPr lang="nl-NL" dirty="0"/>
              <a:t> uit wat  in het krantenartikelen staat.</a:t>
            </a:r>
          </a:p>
          <a:p>
            <a:r>
              <a:rPr lang="nl-NL" dirty="0"/>
              <a:t>Plak de artikelen netjes op en leg in je eigen woorden waar het over gaat</a:t>
            </a:r>
          </a:p>
          <a:p>
            <a:r>
              <a:rPr lang="nl-NL" dirty="0"/>
              <a:t>Geef je eigen mening over wat er in de artikelen staat</a:t>
            </a:r>
          </a:p>
          <a:p>
            <a:endParaRPr lang="nl-NL" u="sng" dirty="0" smtClean="0"/>
          </a:p>
          <a:p>
            <a:r>
              <a:rPr lang="nl-NL" u="sng" dirty="0" smtClean="0"/>
              <a:t>Beoordeling</a:t>
            </a:r>
            <a:r>
              <a:rPr lang="nl-NL" u="sng" dirty="0"/>
              <a:t>:</a:t>
            </a:r>
            <a:endParaRPr lang="nl-NL" dirty="0"/>
          </a:p>
          <a:p>
            <a:r>
              <a:rPr lang="nl-NL" dirty="0"/>
              <a:t>12  artikelen:		ja/nee</a:t>
            </a:r>
          </a:p>
          <a:p>
            <a:r>
              <a:rPr lang="nl-NL" dirty="0"/>
              <a:t>Netjes opgeplakt	</a:t>
            </a:r>
            <a:r>
              <a:rPr lang="nl-NL" dirty="0" smtClean="0"/>
              <a:t>	ja/nee</a:t>
            </a:r>
            <a:endParaRPr lang="nl-NL" dirty="0"/>
          </a:p>
          <a:p>
            <a:r>
              <a:rPr lang="nl-NL" dirty="0"/>
              <a:t>Duidelijk uitgelegd:	</a:t>
            </a:r>
            <a:r>
              <a:rPr lang="nl-NL" dirty="0" smtClean="0"/>
              <a:t>	ja/nee</a:t>
            </a:r>
            <a:endParaRPr lang="nl-NL" dirty="0"/>
          </a:p>
          <a:p>
            <a:r>
              <a:rPr lang="nl-NL" dirty="0"/>
              <a:t>Eigen mening:		ja/nee</a:t>
            </a:r>
          </a:p>
          <a:p>
            <a:r>
              <a:rPr lang="nl-NL" dirty="0"/>
              <a:t>Op tijd ingeleverd:	</a:t>
            </a:r>
            <a:r>
              <a:rPr lang="nl-NL" dirty="0" smtClean="0"/>
              <a:t>	ja/nee</a:t>
            </a:r>
            <a:endParaRPr lang="nl-NL" dirty="0"/>
          </a:p>
          <a:p>
            <a:pPr>
              <a:spcAft>
                <a:spcPts val="0"/>
              </a:spcAft>
            </a:pP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9975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5078313"/>
          </a:xfrm>
          <a:prstGeom prst="rect">
            <a:avLst/>
          </a:prstGeom>
        </p:spPr>
        <p:txBody>
          <a:bodyPr wrap="square">
            <a:spAutoFit/>
          </a:bodyPr>
          <a:lstStyle/>
          <a:p>
            <a:r>
              <a:rPr lang="nl-NL" b="1" smtClean="0"/>
              <a:t>Kies </a:t>
            </a:r>
            <a:r>
              <a:rPr lang="nl-NL" b="1" dirty="0" smtClean="0"/>
              <a:t>een </a:t>
            </a:r>
            <a:r>
              <a:rPr lang="nl-NL" b="1"/>
              <a:t>Zuid-Koreaanse </a:t>
            </a:r>
            <a:r>
              <a:rPr lang="nl-NL" b="1" smtClean="0"/>
              <a:t>bedrijf uit.</a:t>
            </a:r>
            <a:endParaRPr lang="nl-NL" dirty="0"/>
          </a:p>
          <a:p>
            <a:r>
              <a:rPr lang="nl-NL" b="1" dirty="0"/>
              <a:t>Maak een presentatie over deze bedrijven voor leerlingen van 1 VMBO</a:t>
            </a:r>
            <a:endParaRPr lang="nl-NL" dirty="0"/>
          </a:p>
          <a:p>
            <a:r>
              <a:rPr lang="nl-NL" dirty="0"/>
              <a:t>Leg in je presentatie uit wat het bedrijf maakt. </a:t>
            </a:r>
          </a:p>
          <a:p>
            <a:r>
              <a:rPr lang="nl-NL" dirty="0"/>
              <a:t>Hoeveel mensen er werken.</a:t>
            </a:r>
          </a:p>
          <a:p>
            <a:r>
              <a:rPr lang="nl-NL" dirty="0"/>
              <a:t>Hoeveel het bedrijf verdient.</a:t>
            </a:r>
          </a:p>
          <a:p>
            <a:r>
              <a:rPr lang="nl-NL" dirty="0"/>
              <a:t>Waar het bedrijf allemaal vestigingen heeft</a:t>
            </a:r>
          </a:p>
          <a:p>
            <a:r>
              <a:rPr lang="nl-NL" dirty="0"/>
              <a:t>De geschiedenis van het bedrijf</a:t>
            </a:r>
          </a:p>
          <a:p>
            <a:r>
              <a:rPr lang="nl-NL" dirty="0"/>
              <a:t>Zorg voor voldoende beeldmateriaal.</a:t>
            </a:r>
          </a:p>
          <a:p>
            <a:r>
              <a:rPr lang="nl-NL" dirty="0"/>
              <a:t>Het mag een </a:t>
            </a:r>
            <a:r>
              <a:rPr lang="nl-NL" dirty="0" err="1"/>
              <a:t>powerpoint</a:t>
            </a:r>
            <a:r>
              <a:rPr lang="nl-NL" dirty="0"/>
              <a:t>, </a:t>
            </a:r>
            <a:r>
              <a:rPr lang="nl-NL" dirty="0" err="1"/>
              <a:t>prezi</a:t>
            </a:r>
            <a:r>
              <a:rPr lang="nl-NL" dirty="0"/>
              <a:t> of op papier </a:t>
            </a:r>
          </a:p>
          <a:p>
            <a:endParaRPr lang="nl-NL" u="sng" dirty="0" smtClean="0"/>
          </a:p>
          <a:p>
            <a:r>
              <a:rPr lang="nl-NL" u="sng" dirty="0" smtClean="0"/>
              <a:t>Beoordeling</a:t>
            </a:r>
            <a:r>
              <a:rPr lang="nl-NL" u="sng" dirty="0"/>
              <a:t>:</a:t>
            </a:r>
            <a:endParaRPr lang="nl-NL" dirty="0"/>
          </a:p>
          <a:p>
            <a:r>
              <a:rPr lang="nl-NL" dirty="0"/>
              <a:t>3 bedrijven:		</a:t>
            </a:r>
            <a:r>
              <a:rPr lang="nl-NL" dirty="0" smtClean="0"/>
              <a:t>ja/nee</a:t>
            </a:r>
            <a:endParaRPr lang="nl-NL" dirty="0"/>
          </a:p>
          <a:p>
            <a:r>
              <a:rPr lang="nl-NL" dirty="0"/>
              <a:t>Duidelijk uitgelegd:		ja/nee</a:t>
            </a:r>
          </a:p>
          <a:p>
            <a:r>
              <a:rPr lang="nl-NL" dirty="0"/>
              <a:t>Voldoende beeldmateriaal:	ja/nee</a:t>
            </a:r>
          </a:p>
          <a:p>
            <a:r>
              <a:rPr lang="nl-NL" dirty="0"/>
              <a:t>Op tijd ingeleverd:		</a:t>
            </a:r>
            <a:r>
              <a:rPr lang="nl-NL" dirty="0" smtClean="0"/>
              <a:t>ja/nee</a:t>
            </a:r>
          </a:p>
          <a:p>
            <a:r>
              <a:rPr lang="nl-NL" dirty="0" smtClean="0"/>
              <a:t>Samenwerking		ja/nee</a:t>
            </a:r>
            <a:endParaRPr lang="nl-NL" dirty="0"/>
          </a:p>
          <a:p>
            <a:pPr>
              <a:spcAft>
                <a:spcPts val="0"/>
              </a:spcAft>
            </a:pPr>
            <a:endParaRPr lang="nl-NL"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055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3416320"/>
          </a:xfrm>
          <a:prstGeom prst="rect">
            <a:avLst/>
          </a:prstGeom>
        </p:spPr>
        <p:txBody>
          <a:bodyPr wrap="square">
            <a:spAutoFit/>
          </a:bodyPr>
          <a:lstStyle/>
          <a:p>
            <a:r>
              <a:rPr lang="nl-NL" b="1" dirty="0"/>
              <a:t>Maak voor leerlingen van 1 VMBO een presentatie over de olympische spelen van 1988 in Seoel.</a:t>
            </a:r>
            <a:endParaRPr lang="nl-NL" dirty="0"/>
          </a:p>
          <a:p>
            <a:r>
              <a:rPr lang="nl-NL" dirty="0"/>
              <a:t>Beschrijf de hoogte- en dieptepunten van deze spelen. </a:t>
            </a:r>
          </a:p>
          <a:p>
            <a:r>
              <a:rPr lang="nl-NL" dirty="0"/>
              <a:t>Maak de presentatie op </a:t>
            </a:r>
            <a:r>
              <a:rPr lang="nl-NL" dirty="0" err="1"/>
              <a:t>Powerpoint</a:t>
            </a:r>
            <a:r>
              <a:rPr lang="nl-NL" dirty="0"/>
              <a:t> of </a:t>
            </a:r>
            <a:r>
              <a:rPr lang="nl-NL" dirty="0" err="1"/>
              <a:t>Prezi</a:t>
            </a:r>
            <a:r>
              <a:rPr lang="nl-NL" dirty="0"/>
              <a:t>. </a:t>
            </a:r>
          </a:p>
          <a:p>
            <a:r>
              <a:rPr lang="nl-NL" dirty="0"/>
              <a:t>Zorg voor voldoende beeldmateriaal</a:t>
            </a:r>
          </a:p>
          <a:p>
            <a:endParaRPr lang="nl-NL" u="sng" dirty="0" smtClean="0"/>
          </a:p>
          <a:p>
            <a:r>
              <a:rPr lang="nl-NL" u="sng" dirty="0" smtClean="0"/>
              <a:t>Beoordeling</a:t>
            </a:r>
            <a:r>
              <a:rPr lang="nl-NL" u="sng" dirty="0"/>
              <a:t>:</a:t>
            </a:r>
            <a:endParaRPr lang="nl-NL" dirty="0"/>
          </a:p>
          <a:p>
            <a:r>
              <a:rPr lang="nl-NL" dirty="0"/>
              <a:t>Duidelijk uitgelegd		ja/nee</a:t>
            </a:r>
          </a:p>
          <a:p>
            <a:r>
              <a:rPr lang="nl-NL" dirty="0"/>
              <a:t>Goede presentatie		ja/nee</a:t>
            </a:r>
          </a:p>
          <a:p>
            <a:r>
              <a:rPr lang="nl-NL" dirty="0"/>
              <a:t>Voldoende beeldmateriaal	ja/nee</a:t>
            </a:r>
          </a:p>
          <a:p>
            <a:r>
              <a:rPr lang="nl-NL" dirty="0"/>
              <a:t>Op tijd ingeleverd		</a:t>
            </a:r>
            <a:r>
              <a:rPr lang="nl-NL" dirty="0" smtClean="0"/>
              <a:t>ja/nee</a:t>
            </a:r>
          </a:p>
          <a:p>
            <a:r>
              <a:rPr lang="nl-NL" dirty="0" smtClean="0"/>
              <a:t>Samenwerking		ja/nee</a:t>
            </a:r>
            <a:endParaRPr lang="nl-NL" dirty="0"/>
          </a:p>
        </p:txBody>
      </p:sp>
    </p:spTree>
    <p:extLst>
      <p:ext uri="{BB962C8B-B14F-4D97-AF65-F5344CB8AC3E}">
        <p14:creationId xmlns:p14="http://schemas.microsoft.com/office/powerpoint/2010/main" val="215568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3970318"/>
          </a:xfrm>
          <a:prstGeom prst="rect">
            <a:avLst/>
          </a:prstGeom>
        </p:spPr>
        <p:txBody>
          <a:bodyPr wrap="square">
            <a:spAutoFit/>
          </a:bodyPr>
          <a:lstStyle/>
          <a:p>
            <a:r>
              <a:rPr lang="nl-NL" b="1" dirty="0"/>
              <a:t>Maak 5 dagen lang een dagelijkse vlog of verslag over de olympische spelen in </a:t>
            </a:r>
            <a:r>
              <a:rPr lang="nl-NL" b="1" dirty="0" err="1"/>
              <a:t>PeyongChang</a:t>
            </a:r>
            <a:endParaRPr lang="nl-NL" dirty="0"/>
          </a:p>
          <a:p>
            <a:r>
              <a:rPr lang="nl-NL" dirty="0"/>
              <a:t>Vertel wat er elke dag gebeurt, hoogte- en dieptepunten. </a:t>
            </a:r>
          </a:p>
          <a:p>
            <a:r>
              <a:rPr lang="nl-NL" dirty="0"/>
              <a:t>Elke vlog moet minimaal 3 minuten duren.</a:t>
            </a:r>
          </a:p>
          <a:p>
            <a:endParaRPr lang="nl-NL" u="sng" dirty="0" smtClean="0"/>
          </a:p>
          <a:p>
            <a:r>
              <a:rPr lang="nl-NL" u="sng" dirty="0" smtClean="0"/>
              <a:t>Beoordeling</a:t>
            </a:r>
            <a:r>
              <a:rPr lang="nl-NL" u="sng" dirty="0"/>
              <a:t>:</a:t>
            </a:r>
            <a:endParaRPr lang="nl-NL" dirty="0"/>
          </a:p>
          <a:p>
            <a:r>
              <a:rPr lang="nl-NL" dirty="0"/>
              <a:t>Duidelijk uitgelegd:		ja/nee</a:t>
            </a:r>
          </a:p>
          <a:p>
            <a:r>
              <a:rPr lang="nl-NL" dirty="0"/>
              <a:t>Verstaanbaar:		</a:t>
            </a:r>
            <a:r>
              <a:rPr lang="nl-NL" dirty="0" smtClean="0"/>
              <a:t>ja/nee</a:t>
            </a:r>
            <a:endParaRPr lang="nl-NL" dirty="0"/>
          </a:p>
          <a:p>
            <a:r>
              <a:rPr lang="nl-NL" dirty="0"/>
              <a:t>Origineel:			ja/nee</a:t>
            </a:r>
          </a:p>
          <a:p>
            <a:r>
              <a:rPr lang="nl-NL" dirty="0"/>
              <a:t>5 vlogs			</a:t>
            </a:r>
            <a:r>
              <a:rPr lang="nl-NL" dirty="0" smtClean="0"/>
              <a:t>ja/nee</a:t>
            </a:r>
            <a:endParaRPr lang="nl-NL" dirty="0"/>
          </a:p>
          <a:p>
            <a:r>
              <a:rPr lang="nl-NL" dirty="0"/>
              <a:t>3 minuten		</a:t>
            </a:r>
            <a:r>
              <a:rPr lang="nl-NL" dirty="0" smtClean="0"/>
              <a:t>ja/nee</a:t>
            </a:r>
            <a:endParaRPr lang="nl-NL" dirty="0"/>
          </a:p>
          <a:p>
            <a:r>
              <a:rPr lang="nl-NL" dirty="0"/>
              <a:t>Op tijd ingeleverd		</a:t>
            </a:r>
            <a:r>
              <a:rPr lang="nl-NL" dirty="0" smtClean="0"/>
              <a:t>ja/nee</a:t>
            </a:r>
          </a:p>
          <a:p>
            <a:r>
              <a:rPr lang="nl-NL" dirty="0" smtClean="0"/>
              <a:t>Samenwerking		ja/nee</a:t>
            </a:r>
            <a:endParaRPr lang="nl-NL" dirty="0"/>
          </a:p>
          <a:p>
            <a:endParaRPr lang="nl-NL" dirty="0"/>
          </a:p>
        </p:txBody>
      </p:sp>
    </p:spTree>
    <p:extLst>
      <p:ext uri="{BB962C8B-B14F-4D97-AF65-F5344CB8AC3E}">
        <p14:creationId xmlns:p14="http://schemas.microsoft.com/office/powerpoint/2010/main" val="3588531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2862322"/>
          </a:xfrm>
          <a:prstGeom prst="rect">
            <a:avLst/>
          </a:prstGeom>
        </p:spPr>
        <p:txBody>
          <a:bodyPr wrap="square">
            <a:spAutoFit/>
          </a:bodyPr>
          <a:lstStyle/>
          <a:p>
            <a:r>
              <a:rPr lang="nl-NL" b="1" dirty="0"/>
              <a:t>Maak een typisch Koreaans gerecht voor de klas (22 personen)</a:t>
            </a:r>
            <a:endParaRPr lang="nl-NL" dirty="0"/>
          </a:p>
          <a:p>
            <a:r>
              <a:rPr lang="nl-NL" dirty="0"/>
              <a:t>Het recept wat je hiervoor gebruikt moet je goed laten keuren. </a:t>
            </a:r>
          </a:p>
          <a:p>
            <a:r>
              <a:rPr lang="nl-NL" dirty="0"/>
              <a:t>Je moet het zelf maken. Je mag de keuken op school gebruiken. </a:t>
            </a:r>
          </a:p>
          <a:p>
            <a:endParaRPr lang="nl-NL" u="sng" dirty="0" smtClean="0"/>
          </a:p>
          <a:p>
            <a:r>
              <a:rPr lang="nl-NL" u="sng" dirty="0" smtClean="0"/>
              <a:t>Beoordeling</a:t>
            </a:r>
            <a:r>
              <a:rPr lang="nl-NL" u="sng" dirty="0"/>
              <a:t>:</a:t>
            </a:r>
          </a:p>
          <a:p>
            <a:r>
              <a:rPr lang="nl-NL" dirty="0"/>
              <a:t>Smaak			</a:t>
            </a:r>
            <a:r>
              <a:rPr lang="nl-NL" dirty="0" smtClean="0"/>
              <a:t>ja/nee</a:t>
            </a:r>
            <a:endParaRPr lang="nl-NL" dirty="0"/>
          </a:p>
          <a:p>
            <a:r>
              <a:rPr lang="nl-NL" dirty="0"/>
              <a:t>Koreaans			ja/nee</a:t>
            </a:r>
          </a:p>
          <a:p>
            <a:r>
              <a:rPr lang="nl-NL" dirty="0"/>
              <a:t>Zelf gemaakt		</a:t>
            </a:r>
            <a:r>
              <a:rPr lang="nl-NL" dirty="0" smtClean="0"/>
              <a:t>ja/nee</a:t>
            </a:r>
          </a:p>
          <a:p>
            <a:r>
              <a:rPr lang="nl-NL" dirty="0" smtClean="0"/>
              <a:t>Samenwerking		ja/nee</a:t>
            </a:r>
            <a:endParaRPr lang="nl-NL" dirty="0"/>
          </a:p>
          <a:p>
            <a:endParaRPr lang="nl-NL" dirty="0"/>
          </a:p>
        </p:txBody>
      </p:sp>
    </p:spTree>
    <p:extLst>
      <p:ext uri="{BB962C8B-B14F-4D97-AF65-F5344CB8AC3E}">
        <p14:creationId xmlns:p14="http://schemas.microsoft.com/office/powerpoint/2010/main" val="3465700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44346" y="455190"/>
            <a:ext cx="6763265" cy="2862322"/>
          </a:xfrm>
          <a:prstGeom prst="rect">
            <a:avLst/>
          </a:prstGeom>
        </p:spPr>
        <p:txBody>
          <a:bodyPr wrap="square">
            <a:spAutoFit/>
          </a:bodyPr>
          <a:lstStyle/>
          <a:p>
            <a:r>
              <a:rPr lang="nl-NL" b="1" dirty="0"/>
              <a:t>Schrijf een artikel van minimaal 1 A4 waarin je een dag uit leven van een Noord of Zuid Koreaan</a:t>
            </a:r>
            <a:r>
              <a:rPr lang="nl-NL" dirty="0"/>
              <a:t> beschrijft. Gebruik je fantasie en zorg er voor dat het beeld dat je beschrijft klopt met de feiten die je weet.</a:t>
            </a:r>
          </a:p>
          <a:p>
            <a:endParaRPr lang="nl-NL" u="sng" dirty="0" smtClean="0"/>
          </a:p>
          <a:p>
            <a:r>
              <a:rPr lang="nl-NL" u="sng" dirty="0" smtClean="0"/>
              <a:t>Beoordeling:</a:t>
            </a:r>
          </a:p>
          <a:p>
            <a:r>
              <a:rPr lang="nl-NL" dirty="0" smtClean="0"/>
              <a:t>Getypt </a:t>
            </a:r>
            <a:r>
              <a:rPr lang="nl-NL" dirty="0"/>
              <a:t>inleveren:		ja/nee</a:t>
            </a:r>
          </a:p>
          <a:p>
            <a:r>
              <a:rPr lang="nl-NL" dirty="0"/>
              <a:t>Taalgebruik voldoende:	</a:t>
            </a:r>
            <a:r>
              <a:rPr lang="nl-NL" dirty="0" smtClean="0"/>
              <a:t>ja/nee</a:t>
            </a:r>
            <a:endParaRPr lang="nl-NL" dirty="0"/>
          </a:p>
          <a:p>
            <a:r>
              <a:rPr lang="nl-NL" dirty="0"/>
              <a:t>Originaliteit:		</a:t>
            </a:r>
            <a:r>
              <a:rPr lang="nl-NL" dirty="0" smtClean="0"/>
              <a:t>ja/nee</a:t>
            </a:r>
            <a:endParaRPr lang="nl-NL" dirty="0"/>
          </a:p>
          <a:p>
            <a:r>
              <a:rPr lang="nl-NL" dirty="0"/>
              <a:t>Op tijd ingeleverd:		ja/nee</a:t>
            </a:r>
          </a:p>
          <a:p>
            <a:endParaRPr lang="nl-NL" dirty="0"/>
          </a:p>
        </p:txBody>
      </p:sp>
    </p:spTree>
    <p:extLst>
      <p:ext uri="{BB962C8B-B14F-4D97-AF65-F5344CB8AC3E}">
        <p14:creationId xmlns:p14="http://schemas.microsoft.com/office/powerpoint/2010/main" val="501952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19632" y="455190"/>
            <a:ext cx="6763265" cy="1200329"/>
          </a:xfrm>
          <a:prstGeom prst="rect">
            <a:avLst/>
          </a:prstGeom>
        </p:spPr>
        <p:txBody>
          <a:bodyPr wrap="square">
            <a:spAutoFit/>
          </a:bodyPr>
          <a:lstStyle/>
          <a:p>
            <a:r>
              <a:rPr lang="nl-NL" dirty="0"/>
              <a:t> </a:t>
            </a:r>
          </a:p>
          <a:p>
            <a:r>
              <a:rPr lang="nl-NL" b="1" dirty="0"/>
              <a:t>Bedenk zelf een opdracht waarbij je kan laten zien wat je geleerd hebt over Noord en Zuid Korea.</a:t>
            </a:r>
            <a:endParaRPr lang="nl-NL" dirty="0"/>
          </a:p>
          <a:p>
            <a:endParaRPr lang="nl-NL" dirty="0"/>
          </a:p>
        </p:txBody>
      </p:sp>
    </p:spTree>
    <p:extLst>
      <p:ext uri="{BB962C8B-B14F-4D97-AF65-F5344CB8AC3E}">
        <p14:creationId xmlns:p14="http://schemas.microsoft.com/office/powerpoint/2010/main" val="2132683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85868" y="891696"/>
            <a:ext cx="2955295" cy="1975072"/>
          </a:xfrm>
          <a:prstGeom prst="rect">
            <a:avLst/>
          </a:prstGeom>
        </p:spPr>
      </p:pic>
      <p:pic>
        <p:nvPicPr>
          <p:cNvPr id="3" name="Afbeelding 2"/>
          <p:cNvPicPr>
            <a:picLocks noChangeAspect="1"/>
          </p:cNvPicPr>
          <p:nvPr/>
        </p:nvPicPr>
        <p:blipFill>
          <a:blip r:embed="rId3"/>
          <a:stretch>
            <a:fillRect/>
          </a:stretch>
        </p:blipFill>
        <p:spPr>
          <a:xfrm>
            <a:off x="8218827" y="891696"/>
            <a:ext cx="2869303" cy="1872454"/>
          </a:xfrm>
          <a:prstGeom prst="rect">
            <a:avLst/>
          </a:prstGeom>
        </p:spPr>
      </p:pic>
      <p:sp>
        <p:nvSpPr>
          <p:cNvPr id="4" name="Tekstvak 3"/>
          <p:cNvSpPr txBox="1"/>
          <p:nvPr/>
        </p:nvSpPr>
        <p:spPr>
          <a:xfrm>
            <a:off x="1076081" y="245365"/>
            <a:ext cx="2487827" cy="646331"/>
          </a:xfrm>
          <a:prstGeom prst="rect">
            <a:avLst/>
          </a:prstGeom>
          <a:noFill/>
        </p:spPr>
        <p:txBody>
          <a:bodyPr wrap="square" rtlCol="0">
            <a:spAutoFit/>
          </a:bodyPr>
          <a:lstStyle/>
          <a:p>
            <a:r>
              <a:rPr lang="nl-NL" sz="3600" b="1" dirty="0" smtClean="0"/>
              <a:t>Zuid Korea</a:t>
            </a:r>
            <a:endParaRPr lang="nl-NL" sz="3600" b="1" dirty="0"/>
          </a:p>
        </p:txBody>
      </p:sp>
      <p:sp>
        <p:nvSpPr>
          <p:cNvPr id="5" name="Tekstvak 4"/>
          <p:cNvSpPr txBox="1"/>
          <p:nvPr/>
        </p:nvSpPr>
        <p:spPr>
          <a:xfrm>
            <a:off x="8481168" y="245365"/>
            <a:ext cx="2606962" cy="646331"/>
          </a:xfrm>
          <a:prstGeom prst="rect">
            <a:avLst/>
          </a:prstGeom>
          <a:noFill/>
        </p:spPr>
        <p:txBody>
          <a:bodyPr wrap="square" rtlCol="0">
            <a:spAutoFit/>
          </a:bodyPr>
          <a:lstStyle/>
          <a:p>
            <a:r>
              <a:rPr lang="nl-NL" sz="3600" b="1" dirty="0" smtClean="0"/>
              <a:t>Noord Korea</a:t>
            </a:r>
            <a:endParaRPr lang="nl-NL" sz="3600" b="1" dirty="0"/>
          </a:p>
        </p:txBody>
      </p:sp>
      <p:pic>
        <p:nvPicPr>
          <p:cNvPr id="6" name="Afbeelding 5"/>
          <p:cNvPicPr>
            <a:picLocks noChangeAspect="1"/>
          </p:cNvPicPr>
          <p:nvPr/>
        </p:nvPicPr>
        <p:blipFill>
          <a:blip r:embed="rId4"/>
          <a:stretch>
            <a:fillRect/>
          </a:stretch>
        </p:blipFill>
        <p:spPr>
          <a:xfrm>
            <a:off x="1301216" y="4111375"/>
            <a:ext cx="1524598" cy="1517822"/>
          </a:xfrm>
          <a:prstGeom prst="rect">
            <a:avLst/>
          </a:prstGeom>
        </p:spPr>
      </p:pic>
      <p:pic>
        <p:nvPicPr>
          <p:cNvPr id="7" name="Afbeelding 6"/>
          <p:cNvPicPr>
            <a:picLocks noChangeAspect="1"/>
          </p:cNvPicPr>
          <p:nvPr/>
        </p:nvPicPr>
        <p:blipFill>
          <a:blip r:embed="rId5"/>
          <a:stretch>
            <a:fillRect/>
          </a:stretch>
        </p:blipFill>
        <p:spPr>
          <a:xfrm>
            <a:off x="3922863" y="414981"/>
            <a:ext cx="3874188" cy="5623354"/>
          </a:xfrm>
          <a:prstGeom prst="rect">
            <a:avLst/>
          </a:prstGeom>
        </p:spPr>
      </p:pic>
      <p:sp>
        <p:nvSpPr>
          <p:cNvPr id="8" name="Tekstvak 7"/>
          <p:cNvSpPr txBox="1"/>
          <p:nvPr/>
        </p:nvSpPr>
        <p:spPr>
          <a:xfrm>
            <a:off x="247136" y="1052674"/>
            <a:ext cx="1318212" cy="369332"/>
          </a:xfrm>
          <a:prstGeom prst="rect">
            <a:avLst/>
          </a:prstGeom>
          <a:noFill/>
        </p:spPr>
        <p:txBody>
          <a:bodyPr wrap="square" rtlCol="0">
            <a:spAutoFit/>
          </a:bodyPr>
          <a:lstStyle/>
          <a:p>
            <a:r>
              <a:rPr lang="nl-NL" dirty="0" smtClean="0"/>
              <a:t>Hemel</a:t>
            </a:r>
            <a:endParaRPr lang="nl-NL" dirty="0"/>
          </a:p>
        </p:txBody>
      </p:sp>
      <p:sp>
        <p:nvSpPr>
          <p:cNvPr id="9" name="Tekstvak 8"/>
          <p:cNvSpPr txBox="1"/>
          <p:nvPr/>
        </p:nvSpPr>
        <p:spPr>
          <a:xfrm>
            <a:off x="194474" y="2764150"/>
            <a:ext cx="1226160" cy="369332"/>
          </a:xfrm>
          <a:prstGeom prst="rect">
            <a:avLst/>
          </a:prstGeom>
          <a:noFill/>
        </p:spPr>
        <p:txBody>
          <a:bodyPr wrap="square" rtlCol="0">
            <a:spAutoFit/>
          </a:bodyPr>
          <a:lstStyle/>
          <a:p>
            <a:r>
              <a:rPr lang="nl-NL" dirty="0" smtClean="0"/>
              <a:t>Zon - Vuur</a:t>
            </a:r>
            <a:endParaRPr lang="nl-NL" dirty="0"/>
          </a:p>
        </p:txBody>
      </p:sp>
      <p:sp>
        <p:nvSpPr>
          <p:cNvPr id="10" name="Tekstvak 9"/>
          <p:cNvSpPr txBox="1"/>
          <p:nvPr/>
        </p:nvSpPr>
        <p:spPr>
          <a:xfrm>
            <a:off x="3162501" y="1052674"/>
            <a:ext cx="955589" cy="369332"/>
          </a:xfrm>
          <a:prstGeom prst="rect">
            <a:avLst/>
          </a:prstGeom>
          <a:noFill/>
        </p:spPr>
        <p:txBody>
          <a:bodyPr wrap="square" rtlCol="0">
            <a:spAutoFit/>
          </a:bodyPr>
          <a:lstStyle/>
          <a:p>
            <a:r>
              <a:rPr lang="nl-NL" dirty="0" smtClean="0"/>
              <a:t>Water </a:t>
            </a:r>
            <a:endParaRPr lang="nl-NL" dirty="0"/>
          </a:p>
        </p:txBody>
      </p:sp>
      <p:sp>
        <p:nvSpPr>
          <p:cNvPr id="11" name="Tekstvak 10"/>
          <p:cNvSpPr txBox="1"/>
          <p:nvPr/>
        </p:nvSpPr>
        <p:spPr>
          <a:xfrm>
            <a:off x="2927840" y="2764150"/>
            <a:ext cx="815546" cy="369332"/>
          </a:xfrm>
          <a:prstGeom prst="rect">
            <a:avLst/>
          </a:prstGeom>
          <a:noFill/>
        </p:spPr>
        <p:txBody>
          <a:bodyPr wrap="square" rtlCol="0">
            <a:spAutoFit/>
          </a:bodyPr>
          <a:lstStyle/>
          <a:p>
            <a:r>
              <a:rPr lang="nl-NL" dirty="0" smtClean="0"/>
              <a:t>Aarde</a:t>
            </a:r>
            <a:endParaRPr lang="nl-NL" dirty="0"/>
          </a:p>
        </p:txBody>
      </p:sp>
      <p:sp>
        <p:nvSpPr>
          <p:cNvPr id="12" name="Tekstvak 11"/>
          <p:cNvSpPr txBox="1"/>
          <p:nvPr/>
        </p:nvSpPr>
        <p:spPr>
          <a:xfrm>
            <a:off x="8361405" y="2929931"/>
            <a:ext cx="2726725" cy="369332"/>
          </a:xfrm>
          <a:prstGeom prst="rect">
            <a:avLst/>
          </a:prstGeom>
          <a:noFill/>
        </p:spPr>
        <p:txBody>
          <a:bodyPr wrap="square" rtlCol="0">
            <a:spAutoFit/>
          </a:bodyPr>
          <a:lstStyle/>
          <a:p>
            <a:r>
              <a:rPr lang="nl-NL" dirty="0" smtClean="0"/>
              <a:t>De ster = communisme</a:t>
            </a:r>
            <a:endParaRPr lang="nl-NL" dirty="0"/>
          </a:p>
        </p:txBody>
      </p:sp>
      <p:sp>
        <p:nvSpPr>
          <p:cNvPr id="13" name="Tekstvak 12"/>
          <p:cNvSpPr txBox="1"/>
          <p:nvPr/>
        </p:nvSpPr>
        <p:spPr>
          <a:xfrm>
            <a:off x="8361405" y="3465044"/>
            <a:ext cx="2153881" cy="646331"/>
          </a:xfrm>
          <a:prstGeom prst="rect">
            <a:avLst/>
          </a:prstGeom>
          <a:noFill/>
        </p:spPr>
        <p:txBody>
          <a:bodyPr wrap="square" rtlCol="0">
            <a:spAutoFit/>
          </a:bodyPr>
          <a:lstStyle/>
          <a:p>
            <a:r>
              <a:rPr lang="nl-NL" dirty="0" smtClean="0"/>
              <a:t>De rode kleur = liefde voor het land</a:t>
            </a:r>
            <a:endParaRPr lang="nl-NL" dirty="0"/>
          </a:p>
        </p:txBody>
      </p:sp>
      <p:sp>
        <p:nvSpPr>
          <p:cNvPr id="14" name="Tekstvak 13"/>
          <p:cNvSpPr txBox="1"/>
          <p:nvPr/>
        </p:nvSpPr>
        <p:spPr>
          <a:xfrm>
            <a:off x="8361406" y="4277156"/>
            <a:ext cx="3056238" cy="369332"/>
          </a:xfrm>
          <a:prstGeom prst="rect">
            <a:avLst/>
          </a:prstGeom>
          <a:noFill/>
        </p:spPr>
        <p:txBody>
          <a:bodyPr wrap="square" rtlCol="0">
            <a:spAutoFit/>
          </a:bodyPr>
          <a:lstStyle/>
          <a:p>
            <a:r>
              <a:rPr lang="nl-NL" dirty="0" smtClean="0"/>
              <a:t>Blauw = vrede en vriendschap</a:t>
            </a:r>
            <a:endParaRPr lang="nl-NL" dirty="0"/>
          </a:p>
        </p:txBody>
      </p:sp>
      <p:sp>
        <p:nvSpPr>
          <p:cNvPr id="15" name="Tekstvak 14"/>
          <p:cNvSpPr txBox="1"/>
          <p:nvPr/>
        </p:nvSpPr>
        <p:spPr>
          <a:xfrm>
            <a:off x="736862" y="6038335"/>
            <a:ext cx="1619160" cy="369332"/>
          </a:xfrm>
          <a:prstGeom prst="rect">
            <a:avLst/>
          </a:prstGeom>
          <a:noFill/>
        </p:spPr>
        <p:txBody>
          <a:bodyPr wrap="square" rtlCol="0">
            <a:spAutoFit/>
          </a:bodyPr>
          <a:lstStyle/>
          <a:p>
            <a:r>
              <a:rPr lang="nl-NL" dirty="0" smtClean="0"/>
              <a:t>Yin en Yang</a:t>
            </a:r>
            <a:endParaRPr lang="nl-NL" dirty="0"/>
          </a:p>
        </p:txBody>
      </p:sp>
    </p:spTree>
    <p:extLst>
      <p:ext uri="{BB962C8B-B14F-4D97-AF65-F5344CB8AC3E}">
        <p14:creationId xmlns:p14="http://schemas.microsoft.com/office/powerpoint/2010/main" val="23163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randombar(horizont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85868" y="891696"/>
            <a:ext cx="2955295" cy="1975072"/>
          </a:xfrm>
          <a:prstGeom prst="rect">
            <a:avLst/>
          </a:prstGeom>
        </p:spPr>
      </p:pic>
      <p:pic>
        <p:nvPicPr>
          <p:cNvPr id="3" name="Afbeelding 2"/>
          <p:cNvPicPr>
            <a:picLocks noChangeAspect="1"/>
          </p:cNvPicPr>
          <p:nvPr/>
        </p:nvPicPr>
        <p:blipFill>
          <a:blip r:embed="rId3"/>
          <a:stretch>
            <a:fillRect/>
          </a:stretch>
        </p:blipFill>
        <p:spPr>
          <a:xfrm>
            <a:off x="8218827" y="891696"/>
            <a:ext cx="2869303" cy="1872454"/>
          </a:xfrm>
          <a:prstGeom prst="rect">
            <a:avLst/>
          </a:prstGeom>
        </p:spPr>
      </p:pic>
      <p:sp>
        <p:nvSpPr>
          <p:cNvPr id="4" name="Tekstvak 3"/>
          <p:cNvSpPr txBox="1"/>
          <p:nvPr/>
        </p:nvSpPr>
        <p:spPr>
          <a:xfrm>
            <a:off x="1076081" y="245365"/>
            <a:ext cx="2487827" cy="646331"/>
          </a:xfrm>
          <a:prstGeom prst="rect">
            <a:avLst/>
          </a:prstGeom>
          <a:noFill/>
        </p:spPr>
        <p:txBody>
          <a:bodyPr wrap="square" rtlCol="0">
            <a:spAutoFit/>
          </a:bodyPr>
          <a:lstStyle/>
          <a:p>
            <a:r>
              <a:rPr lang="nl-NL" sz="3600" b="1" dirty="0" smtClean="0"/>
              <a:t>Zuid Korea</a:t>
            </a:r>
            <a:endParaRPr lang="nl-NL" sz="3600" b="1" dirty="0"/>
          </a:p>
        </p:txBody>
      </p:sp>
      <p:sp>
        <p:nvSpPr>
          <p:cNvPr id="5" name="Tekstvak 4"/>
          <p:cNvSpPr txBox="1"/>
          <p:nvPr/>
        </p:nvSpPr>
        <p:spPr>
          <a:xfrm>
            <a:off x="8481168" y="245365"/>
            <a:ext cx="2606962" cy="646331"/>
          </a:xfrm>
          <a:prstGeom prst="rect">
            <a:avLst/>
          </a:prstGeom>
          <a:noFill/>
        </p:spPr>
        <p:txBody>
          <a:bodyPr wrap="square" rtlCol="0">
            <a:spAutoFit/>
          </a:bodyPr>
          <a:lstStyle/>
          <a:p>
            <a:r>
              <a:rPr lang="nl-NL" sz="3600" b="1" dirty="0" smtClean="0"/>
              <a:t>Noord Korea</a:t>
            </a:r>
            <a:endParaRPr lang="nl-NL" sz="3600" b="1" dirty="0"/>
          </a:p>
        </p:txBody>
      </p:sp>
      <p:pic>
        <p:nvPicPr>
          <p:cNvPr id="7" name="Afbeelding 6"/>
          <p:cNvPicPr>
            <a:picLocks noChangeAspect="1"/>
          </p:cNvPicPr>
          <p:nvPr/>
        </p:nvPicPr>
        <p:blipFill>
          <a:blip r:embed="rId4"/>
          <a:stretch>
            <a:fillRect/>
          </a:stretch>
        </p:blipFill>
        <p:spPr>
          <a:xfrm>
            <a:off x="4799685" y="339824"/>
            <a:ext cx="2217678" cy="3218943"/>
          </a:xfrm>
          <a:prstGeom prst="rect">
            <a:avLst/>
          </a:prstGeom>
        </p:spPr>
      </p:pic>
      <p:sp>
        <p:nvSpPr>
          <p:cNvPr id="10" name="Tekstvak 9"/>
          <p:cNvSpPr txBox="1"/>
          <p:nvPr/>
        </p:nvSpPr>
        <p:spPr>
          <a:xfrm>
            <a:off x="3162501" y="1052674"/>
            <a:ext cx="955589" cy="369332"/>
          </a:xfrm>
          <a:prstGeom prst="rect">
            <a:avLst/>
          </a:prstGeom>
          <a:noFill/>
        </p:spPr>
        <p:txBody>
          <a:bodyPr wrap="square" rtlCol="0">
            <a:spAutoFit/>
          </a:bodyPr>
          <a:lstStyle/>
          <a:p>
            <a:r>
              <a:rPr lang="nl-NL" dirty="0" smtClean="0"/>
              <a:t> </a:t>
            </a:r>
            <a:endParaRPr lang="nl-NL" dirty="0"/>
          </a:p>
        </p:txBody>
      </p:sp>
      <p:sp>
        <p:nvSpPr>
          <p:cNvPr id="13" name="Tekstvak 12"/>
          <p:cNvSpPr txBox="1"/>
          <p:nvPr/>
        </p:nvSpPr>
        <p:spPr>
          <a:xfrm>
            <a:off x="1260210" y="3719745"/>
            <a:ext cx="9296627" cy="2308324"/>
          </a:xfrm>
          <a:prstGeom prst="rect">
            <a:avLst/>
          </a:prstGeom>
          <a:noFill/>
        </p:spPr>
        <p:txBody>
          <a:bodyPr wrap="square" rtlCol="0">
            <a:spAutoFit/>
          </a:bodyPr>
          <a:lstStyle/>
          <a:p>
            <a:r>
              <a:rPr lang="nl-NL" sz="2400" b="1" dirty="0"/>
              <a:t>Beeldvorming is erg belangrijk in Noord en Zuid Korea.</a:t>
            </a:r>
          </a:p>
          <a:p>
            <a:r>
              <a:rPr lang="nl-NL" sz="2400" b="1" dirty="0"/>
              <a:t>Beid landen doen hun best om zichzelf zo goed mogelijk te presenteren en maken het andere land het liefst zo zwart </a:t>
            </a:r>
            <a:r>
              <a:rPr lang="nl-NL" sz="2400" b="1" dirty="0" smtClean="0"/>
              <a:t>mogelijk. Ieder </a:t>
            </a:r>
            <a:r>
              <a:rPr lang="nl-NL" sz="2400" b="1" dirty="0"/>
              <a:t>land gaat zijn eigen muur ontwerpen waarin het eigen land zo goed mogelijk wordt gepresenteerd</a:t>
            </a:r>
          </a:p>
          <a:p>
            <a:r>
              <a:rPr lang="nl-NL" sz="2400" b="1" dirty="0"/>
              <a:t>Ga op zoek naar beeldmateriaal en schrijf er korte, duidelijke teksten bij</a:t>
            </a:r>
          </a:p>
        </p:txBody>
      </p:sp>
      <p:sp>
        <p:nvSpPr>
          <p:cNvPr id="14" name="Tekstvak 13"/>
          <p:cNvSpPr txBox="1"/>
          <p:nvPr/>
        </p:nvSpPr>
        <p:spPr>
          <a:xfrm>
            <a:off x="8687082" y="5834807"/>
            <a:ext cx="3056238" cy="369332"/>
          </a:xfrm>
          <a:prstGeom prst="rect">
            <a:avLst/>
          </a:prstGeom>
          <a:noFill/>
        </p:spPr>
        <p:txBody>
          <a:bodyPr wrap="square" rtlCol="0">
            <a:spAutoFit/>
          </a:bodyPr>
          <a:lstStyle/>
          <a:p>
            <a:r>
              <a:rPr lang="nl-NL" dirty="0" smtClean="0"/>
              <a:t>Blauw = vrede en vriendschap</a:t>
            </a:r>
            <a:endParaRPr lang="nl-NL" dirty="0"/>
          </a:p>
        </p:txBody>
      </p:sp>
    </p:spTree>
    <p:extLst>
      <p:ext uri="{BB962C8B-B14F-4D97-AF65-F5344CB8AC3E}">
        <p14:creationId xmlns:p14="http://schemas.microsoft.com/office/powerpoint/2010/main" val="21076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585868" y="891696"/>
            <a:ext cx="2955295" cy="1975072"/>
          </a:xfrm>
          <a:prstGeom prst="rect">
            <a:avLst/>
          </a:prstGeom>
        </p:spPr>
      </p:pic>
      <p:pic>
        <p:nvPicPr>
          <p:cNvPr id="3" name="Afbeelding 2"/>
          <p:cNvPicPr>
            <a:picLocks noChangeAspect="1"/>
          </p:cNvPicPr>
          <p:nvPr/>
        </p:nvPicPr>
        <p:blipFill>
          <a:blip r:embed="rId3"/>
          <a:stretch>
            <a:fillRect/>
          </a:stretch>
        </p:blipFill>
        <p:spPr>
          <a:xfrm>
            <a:off x="8218827" y="891696"/>
            <a:ext cx="2869303" cy="1872454"/>
          </a:xfrm>
          <a:prstGeom prst="rect">
            <a:avLst/>
          </a:prstGeom>
        </p:spPr>
      </p:pic>
      <p:sp>
        <p:nvSpPr>
          <p:cNvPr id="4" name="Tekstvak 3"/>
          <p:cNvSpPr txBox="1"/>
          <p:nvPr/>
        </p:nvSpPr>
        <p:spPr>
          <a:xfrm>
            <a:off x="1076081" y="245365"/>
            <a:ext cx="2487827" cy="646331"/>
          </a:xfrm>
          <a:prstGeom prst="rect">
            <a:avLst/>
          </a:prstGeom>
          <a:noFill/>
        </p:spPr>
        <p:txBody>
          <a:bodyPr wrap="square" rtlCol="0">
            <a:spAutoFit/>
          </a:bodyPr>
          <a:lstStyle/>
          <a:p>
            <a:r>
              <a:rPr lang="nl-NL" sz="3600" b="1" dirty="0" smtClean="0"/>
              <a:t>Zuid Korea</a:t>
            </a:r>
            <a:endParaRPr lang="nl-NL" sz="3600" b="1" dirty="0"/>
          </a:p>
        </p:txBody>
      </p:sp>
      <p:sp>
        <p:nvSpPr>
          <p:cNvPr id="5" name="Tekstvak 4"/>
          <p:cNvSpPr txBox="1"/>
          <p:nvPr/>
        </p:nvSpPr>
        <p:spPr>
          <a:xfrm>
            <a:off x="8481168" y="245365"/>
            <a:ext cx="2606962" cy="646331"/>
          </a:xfrm>
          <a:prstGeom prst="rect">
            <a:avLst/>
          </a:prstGeom>
          <a:noFill/>
        </p:spPr>
        <p:txBody>
          <a:bodyPr wrap="square" rtlCol="0">
            <a:spAutoFit/>
          </a:bodyPr>
          <a:lstStyle/>
          <a:p>
            <a:r>
              <a:rPr lang="nl-NL" sz="3600" b="1" dirty="0" smtClean="0"/>
              <a:t>Noord Korea</a:t>
            </a:r>
            <a:endParaRPr lang="nl-NL" sz="3600" b="1" dirty="0"/>
          </a:p>
        </p:txBody>
      </p:sp>
      <p:pic>
        <p:nvPicPr>
          <p:cNvPr id="7" name="Afbeelding 6"/>
          <p:cNvPicPr>
            <a:picLocks noChangeAspect="1"/>
          </p:cNvPicPr>
          <p:nvPr/>
        </p:nvPicPr>
        <p:blipFill>
          <a:blip r:embed="rId4"/>
          <a:stretch>
            <a:fillRect/>
          </a:stretch>
        </p:blipFill>
        <p:spPr>
          <a:xfrm>
            <a:off x="4799685" y="339824"/>
            <a:ext cx="2217678" cy="3218943"/>
          </a:xfrm>
          <a:prstGeom prst="rect">
            <a:avLst/>
          </a:prstGeom>
        </p:spPr>
      </p:pic>
      <p:sp>
        <p:nvSpPr>
          <p:cNvPr id="10" name="Tekstvak 9"/>
          <p:cNvSpPr txBox="1"/>
          <p:nvPr/>
        </p:nvSpPr>
        <p:spPr>
          <a:xfrm>
            <a:off x="3162501" y="1052674"/>
            <a:ext cx="955589" cy="369332"/>
          </a:xfrm>
          <a:prstGeom prst="rect">
            <a:avLst/>
          </a:prstGeom>
          <a:noFill/>
        </p:spPr>
        <p:txBody>
          <a:bodyPr wrap="square" rtlCol="0">
            <a:spAutoFit/>
          </a:bodyPr>
          <a:lstStyle/>
          <a:p>
            <a:r>
              <a:rPr lang="nl-NL" dirty="0" smtClean="0"/>
              <a:t> </a:t>
            </a:r>
            <a:endParaRPr lang="nl-NL" dirty="0"/>
          </a:p>
        </p:txBody>
      </p:sp>
      <p:sp>
        <p:nvSpPr>
          <p:cNvPr id="13" name="Tekstvak 12"/>
          <p:cNvSpPr txBox="1"/>
          <p:nvPr/>
        </p:nvSpPr>
        <p:spPr>
          <a:xfrm>
            <a:off x="1260210" y="3719745"/>
            <a:ext cx="9296627" cy="2677656"/>
          </a:xfrm>
          <a:prstGeom prst="rect">
            <a:avLst/>
          </a:prstGeom>
          <a:noFill/>
        </p:spPr>
        <p:txBody>
          <a:bodyPr wrap="square" rtlCol="0">
            <a:spAutoFit/>
          </a:bodyPr>
          <a:lstStyle/>
          <a:p>
            <a:r>
              <a:rPr lang="nl-NL" sz="2400" b="1" dirty="0" smtClean="0"/>
              <a:t>Natuur				Eten</a:t>
            </a:r>
          </a:p>
          <a:p>
            <a:r>
              <a:rPr lang="nl-NL" sz="2400" b="1" dirty="0" smtClean="0"/>
              <a:t>Sport				Muziek</a:t>
            </a:r>
          </a:p>
          <a:p>
            <a:r>
              <a:rPr lang="nl-NL" sz="2400" b="1" dirty="0" smtClean="0"/>
              <a:t>Bekende Koreanen		Bedrijven</a:t>
            </a:r>
          </a:p>
          <a:p>
            <a:r>
              <a:rPr lang="nl-NL" sz="2400" b="1" dirty="0" smtClean="0"/>
              <a:t>Politiek			Olympische spelen			</a:t>
            </a:r>
          </a:p>
          <a:p>
            <a:r>
              <a:rPr lang="nl-NL" sz="2400" b="1" dirty="0" smtClean="0"/>
              <a:t>De oorlog			</a:t>
            </a:r>
            <a:r>
              <a:rPr lang="nl-NL" sz="2400" b="1" dirty="0" err="1" smtClean="0"/>
              <a:t>enz</a:t>
            </a:r>
            <a:r>
              <a:rPr lang="nl-NL" sz="2400" b="1" dirty="0" smtClean="0"/>
              <a:t> </a:t>
            </a:r>
            <a:r>
              <a:rPr lang="nl-NL" sz="2400" b="1" dirty="0" err="1" smtClean="0"/>
              <a:t>enz</a:t>
            </a:r>
            <a:endParaRPr lang="nl-NL" sz="2400" b="1" dirty="0" smtClean="0"/>
          </a:p>
          <a:p>
            <a:r>
              <a:rPr lang="nl-NL" sz="2400" b="1" dirty="0" smtClean="0"/>
              <a:t>De grens</a:t>
            </a:r>
          </a:p>
          <a:p>
            <a:r>
              <a:rPr lang="nl-NL" sz="2400" b="1" dirty="0" smtClean="0"/>
              <a:t>Geschiedenis			</a:t>
            </a:r>
            <a:r>
              <a:rPr lang="nl-NL" sz="2400" b="1" smtClean="0"/>
              <a:t>A3 formaat!!!!</a:t>
            </a:r>
            <a:endParaRPr lang="nl-NL" sz="2400" b="1" dirty="0"/>
          </a:p>
        </p:txBody>
      </p:sp>
    </p:spTree>
    <p:extLst>
      <p:ext uri="{BB962C8B-B14F-4D97-AF65-F5344CB8AC3E}">
        <p14:creationId xmlns:p14="http://schemas.microsoft.com/office/powerpoint/2010/main" val="11538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a:blip r:embed="rId2"/>
          <a:stretch>
            <a:fillRect/>
          </a:stretch>
        </p:blipFill>
        <p:spPr>
          <a:xfrm>
            <a:off x="10178670" y="2314439"/>
            <a:ext cx="1894837" cy="1894837"/>
          </a:xfrm>
          <a:prstGeom prst="rect">
            <a:avLst/>
          </a:prstGeom>
        </p:spPr>
      </p:pic>
      <p:sp>
        <p:nvSpPr>
          <p:cNvPr id="6" name="Tekstvak 5"/>
          <p:cNvSpPr txBox="1"/>
          <p:nvPr/>
        </p:nvSpPr>
        <p:spPr>
          <a:xfrm>
            <a:off x="113162" y="5067457"/>
            <a:ext cx="2815682" cy="646331"/>
          </a:xfrm>
          <a:prstGeom prst="rect">
            <a:avLst/>
          </a:prstGeom>
          <a:noFill/>
        </p:spPr>
        <p:txBody>
          <a:bodyPr wrap="square" rtlCol="0">
            <a:spAutoFit/>
          </a:bodyPr>
          <a:lstStyle/>
          <a:p>
            <a:r>
              <a:rPr lang="nl-NL" sz="3600" b="1" dirty="0" smtClean="0"/>
              <a:t>Koude Oorlog</a:t>
            </a:r>
            <a:endParaRPr lang="nl-NL" sz="3600" b="1" dirty="0"/>
          </a:p>
        </p:txBody>
      </p:sp>
      <p:sp>
        <p:nvSpPr>
          <p:cNvPr id="9" name="Tekstvak 8"/>
          <p:cNvSpPr txBox="1"/>
          <p:nvPr/>
        </p:nvSpPr>
        <p:spPr>
          <a:xfrm>
            <a:off x="113162" y="4151331"/>
            <a:ext cx="3005397" cy="646331"/>
          </a:xfrm>
          <a:prstGeom prst="rect">
            <a:avLst/>
          </a:prstGeom>
          <a:noFill/>
        </p:spPr>
        <p:txBody>
          <a:bodyPr wrap="square" rtlCol="0">
            <a:spAutoFit/>
          </a:bodyPr>
          <a:lstStyle/>
          <a:p>
            <a:r>
              <a:rPr lang="nl-NL" dirty="0" smtClean="0"/>
              <a:t>Ze wilden allebei het gebied niet kwijt raken aan de ander</a:t>
            </a:r>
            <a:endParaRPr lang="nl-NL" dirty="0"/>
          </a:p>
        </p:txBody>
      </p:sp>
      <p:sp>
        <p:nvSpPr>
          <p:cNvPr id="10" name="Tekstvak 9"/>
          <p:cNvSpPr txBox="1"/>
          <p:nvPr/>
        </p:nvSpPr>
        <p:spPr>
          <a:xfrm>
            <a:off x="104598" y="2492701"/>
            <a:ext cx="2684828" cy="1477328"/>
          </a:xfrm>
          <a:prstGeom prst="rect">
            <a:avLst/>
          </a:prstGeom>
          <a:noFill/>
        </p:spPr>
        <p:txBody>
          <a:bodyPr wrap="square" rtlCol="0">
            <a:spAutoFit/>
          </a:bodyPr>
          <a:lstStyle/>
          <a:p>
            <a:r>
              <a:rPr lang="nl-NL" dirty="0" smtClean="0"/>
              <a:t>Na de Tweede Wereldoorlog besluiten Amerika en de Sovjet Unie om Korea in twee landen op te delen. </a:t>
            </a:r>
            <a:endParaRPr lang="nl-NL" dirty="0"/>
          </a:p>
        </p:txBody>
      </p:sp>
      <p:sp>
        <p:nvSpPr>
          <p:cNvPr id="14" name="Tekstvak 13"/>
          <p:cNvSpPr txBox="1"/>
          <p:nvPr/>
        </p:nvSpPr>
        <p:spPr>
          <a:xfrm>
            <a:off x="4843849" y="6303661"/>
            <a:ext cx="7081219" cy="369332"/>
          </a:xfrm>
          <a:prstGeom prst="rect">
            <a:avLst/>
          </a:prstGeom>
          <a:noFill/>
        </p:spPr>
        <p:txBody>
          <a:bodyPr wrap="square" rtlCol="0">
            <a:spAutoFit/>
          </a:bodyPr>
          <a:lstStyle/>
          <a:p>
            <a:r>
              <a:rPr lang="nl-NL" dirty="0" smtClean="0"/>
              <a:t>Tijdens de Tweede Wereldoorlog werd Korea door Japan bezet</a:t>
            </a:r>
            <a:endParaRPr lang="nl-NL" dirty="0"/>
          </a:p>
        </p:txBody>
      </p:sp>
      <p:pic>
        <p:nvPicPr>
          <p:cNvPr id="15" name="Afbeelding 14"/>
          <p:cNvPicPr>
            <a:picLocks noChangeAspect="1"/>
          </p:cNvPicPr>
          <p:nvPr/>
        </p:nvPicPr>
        <p:blipFill>
          <a:blip r:embed="rId3"/>
          <a:stretch>
            <a:fillRect/>
          </a:stretch>
        </p:blipFill>
        <p:spPr>
          <a:xfrm>
            <a:off x="3055538" y="292994"/>
            <a:ext cx="6283444" cy="5937725"/>
          </a:xfrm>
          <a:prstGeom prst="rect">
            <a:avLst/>
          </a:prstGeom>
        </p:spPr>
      </p:pic>
      <p:sp>
        <p:nvSpPr>
          <p:cNvPr id="17" name="Tekstvak 16"/>
          <p:cNvSpPr txBox="1"/>
          <p:nvPr/>
        </p:nvSpPr>
        <p:spPr>
          <a:xfrm>
            <a:off x="360537" y="200507"/>
            <a:ext cx="2197054" cy="523220"/>
          </a:xfrm>
          <a:prstGeom prst="rect">
            <a:avLst/>
          </a:prstGeom>
          <a:noFill/>
        </p:spPr>
        <p:txBody>
          <a:bodyPr wrap="square" rtlCol="0">
            <a:spAutoFit/>
          </a:bodyPr>
          <a:lstStyle/>
          <a:p>
            <a:r>
              <a:rPr lang="nl-NL" sz="2800" b="1" dirty="0" smtClean="0"/>
              <a:t>Amerika</a:t>
            </a:r>
            <a:endParaRPr lang="nl-NL" sz="2800" b="1" dirty="0"/>
          </a:p>
        </p:txBody>
      </p:sp>
      <p:sp>
        <p:nvSpPr>
          <p:cNvPr id="18" name="Tekstvak 17"/>
          <p:cNvSpPr txBox="1"/>
          <p:nvPr/>
        </p:nvSpPr>
        <p:spPr>
          <a:xfrm>
            <a:off x="9538699" y="227961"/>
            <a:ext cx="2653301" cy="523220"/>
          </a:xfrm>
          <a:prstGeom prst="rect">
            <a:avLst/>
          </a:prstGeom>
          <a:noFill/>
        </p:spPr>
        <p:txBody>
          <a:bodyPr wrap="square" rtlCol="0">
            <a:spAutoFit/>
          </a:bodyPr>
          <a:lstStyle/>
          <a:p>
            <a:r>
              <a:rPr lang="nl-NL" sz="2800" b="1" dirty="0" smtClean="0"/>
              <a:t>De Sovjet Unie</a:t>
            </a:r>
            <a:endParaRPr lang="nl-NL" sz="2800" b="1" dirty="0"/>
          </a:p>
        </p:txBody>
      </p:sp>
      <p:pic>
        <p:nvPicPr>
          <p:cNvPr id="12" name="Afbeelding 11"/>
          <p:cNvPicPr>
            <a:picLocks noChangeAspect="1"/>
          </p:cNvPicPr>
          <p:nvPr/>
        </p:nvPicPr>
        <p:blipFill>
          <a:blip r:embed="rId4"/>
          <a:stretch>
            <a:fillRect/>
          </a:stretch>
        </p:blipFill>
        <p:spPr>
          <a:xfrm>
            <a:off x="9649582" y="864801"/>
            <a:ext cx="2281657" cy="1250092"/>
          </a:xfrm>
          <a:prstGeom prst="rect">
            <a:avLst/>
          </a:prstGeom>
        </p:spPr>
      </p:pic>
      <p:pic>
        <p:nvPicPr>
          <p:cNvPr id="19" name="Afbeelding 18"/>
          <p:cNvPicPr>
            <a:picLocks noChangeAspect="1"/>
          </p:cNvPicPr>
          <p:nvPr/>
        </p:nvPicPr>
        <p:blipFill>
          <a:blip r:embed="rId5"/>
          <a:stretch>
            <a:fillRect/>
          </a:stretch>
        </p:blipFill>
        <p:spPr>
          <a:xfrm>
            <a:off x="173189" y="866564"/>
            <a:ext cx="2571750" cy="1352550"/>
          </a:xfrm>
          <a:prstGeom prst="rect">
            <a:avLst/>
          </a:prstGeom>
        </p:spPr>
      </p:pic>
      <p:sp>
        <p:nvSpPr>
          <p:cNvPr id="21" name="PIJL-OMHOOG 20"/>
          <p:cNvSpPr/>
          <p:nvPr/>
        </p:nvSpPr>
        <p:spPr>
          <a:xfrm rot="16200000">
            <a:off x="9256110" y="2463569"/>
            <a:ext cx="402814" cy="144230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139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750" fill="hold"/>
                                        <p:tgtEl>
                                          <p:spTgt spid="20"/>
                                        </p:tgtEl>
                                        <p:attrNameLst>
                                          <p:attrName>ppt_x</p:attrName>
                                        </p:attrNameLst>
                                      </p:cBhvr>
                                      <p:tavLst>
                                        <p:tav tm="0">
                                          <p:val>
                                            <p:strVal val="0-#ppt_w/2"/>
                                          </p:val>
                                        </p:tav>
                                        <p:tav tm="100000">
                                          <p:val>
                                            <p:strVal val="#ppt_x"/>
                                          </p:val>
                                        </p:tav>
                                      </p:tavLst>
                                    </p:anim>
                                    <p:anim calcmode="lin" valueType="num">
                                      <p:cBhvr additive="base">
                                        <p:cTn id="21" dur="175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4"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a:picLocks noChangeAspect="1"/>
          </p:cNvPicPr>
          <p:nvPr/>
        </p:nvPicPr>
        <p:blipFill rotWithShape="1">
          <a:blip r:embed="rId2"/>
          <a:srcRect l="1" r="2584" b="3091"/>
          <a:stretch/>
        </p:blipFill>
        <p:spPr>
          <a:xfrm>
            <a:off x="4245078" y="23576"/>
            <a:ext cx="3478397" cy="4207796"/>
          </a:xfrm>
          <a:prstGeom prst="rect">
            <a:avLst/>
          </a:prstGeom>
        </p:spPr>
      </p:pic>
      <p:sp>
        <p:nvSpPr>
          <p:cNvPr id="5" name="Tekstvak 4"/>
          <p:cNvSpPr txBox="1"/>
          <p:nvPr/>
        </p:nvSpPr>
        <p:spPr>
          <a:xfrm>
            <a:off x="3387291" y="3291842"/>
            <a:ext cx="1715573" cy="369332"/>
          </a:xfrm>
          <a:prstGeom prst="rect">
            <a:avLst/>
          </a:prstGeom>
          <a:noFill/>
        </p:spPr>
        <p:txBody>
          <a:bodyPr wrap="square" rtlCol="0">
            <a:spAutoFit/>
          </a:bodyPr>
          <a:lstStyle/>
          <a:p>
            <a:r>
              <a:rPr lang="nl-NL" dirty="0" smtClean="0"/>
              <a:t>West Duitsland </a:t>
            </a:r>
            <a:endParaRPr lang="nl-NL" dirty="0"/>
          </a:p>
        </p:txBody>
      </p:sp>
      <p:sp>
        <p:nvSpPr>
          <p:cNvPr id="6" name="Tekstvak 5"/>
          <p:cNvSpPr txBox="1"/>
          <p:nvPr/>
        </p:nvSpPr>
        <p:spPr>
          <a:xfrm>
            <a:off x="7463704" y="842233"/>
            <a:ext cx="1644242" cy="369332"/>
          </a:xfrm>
          <a:prstGeom prst="rect">
            <a:avLst/>
          </a:prstGeom>
          <a:noFill/>
        </p:spPr>
        <p:txBody>
          <a:bodyPr wrap="square" rtlCol="0">
            <a:spAutoFit/>
          </a:bodyPr>
          <a:lstStyle/>
          <a:p>
            <a:r>
              <a:rPr lang="nl-NL" dirty="0" smtClean="0"/>
              <a:t>Oost Duitsland</a:t>
            </a:r>
            <a:endParaRPr lang="nl-NL" dirty="0"/>
          </a:p>
        </p:txBody>
      </p:sp>
      <p:sp>
        <p:nvSpPr>
          <p:cNvPr id="8" name="Tekstvak 7"/>
          <p:cNvSpPr txBox="1"/>
          <p:nvPr/>
        </p:nvSpPr>
        <p:spPr>
          <a:xfrm>
            <a:off x="4032849" y="5582660"/>
            <a:ext cx="1797499" cy="369332"/>
          </a:xfrm>
          <a:prstGeom prst="rect">
            <a:avLst/>
          </a:prstGeom>
          <a:noFill/>
        </p:spPr>
        <p:txBody>
          <a:bodyPr wrap="square" rtlCol="0">
            <a:spAutoFit/>
          </a:bodyPr>
          <a:lstStyle/>
          <a:p>
            <a:r>
              <a:rPr lang="nl-NL" dirty="0" err="1" smtClean="0"/>
              <a:t>Ijzeren</a:t>
            </a:r>
            <a:r>
              <a:rPr lang="nl-NL" dirty="0" smtClean="0"/>
              <a:t> Gordijn</a:t>
            </a:r>
            <a:endParaRPr lang="nl-NL" dirty="0"/>
          </a:p>
        </p:txBody>
      </p:sp>
      <p:sp>
        <p:nvSpPr>
          <p:cNvPr id="9" name="Tekstvak 8"/>
          <p:cNvSpPr txBox="1"/>
          <p:nvPr/>
        </p:nvSpPr>
        <p:spPr>
          <a:xfrm>
            <a:off x="8616195" y="3454807"/>
            <a:ext cx="2314832" cy="369332"/>
          </a:xfrm>
          <a:prstGeom prst="rect">
            <a:avLst/>
          </a:prstGeom>
          <a:noFill/>
        </p:spPr>
        <p:txBody>
          <a:bodyPr wrap="square" rtlCol="0">
            <a:spAutoFit/>
          </a:bodyPr>
          <a:lstStyle/>
          <a:p>
            <a:r>
              <a:rPr lang="nl-NL" dirty="0" smtClean="0"/>
              <a:t>Berlijnse Muur</a:t>
            </a:r>
            <a:endParaRPr lang="nl-NL" dirty="0"/>
          </a:p>
        </p:txBody>
      </p:sp>
      <p:sp>
        <p:nvSpPr>
          <p:cNvPr id="10" name="Tekstvak 9"/>
          <p:cNvSpPr txBox="1"/>
          <p:nvPr/>
        </p:nvSpPr>
        <p:spPr>
          <a:xfrm>
            <a:off x="885052" y="639882"/>
            <a:ext cx="2797676" cy="1754326"/>
          </a:xfrm>
          <a:prstGeom prst="rect">
            <a:avLst/>
          </a:prstGeom>
          <a:noFill/>
        </p:spPr>
        <p:txBody>
          <a:bodyPr wrap="square" rtlCol="0">
            <a:spAutoFit/>
          </a:bodyPr>
          <a:lstStyle/>
          <a:p>
            <a:r>
              <a:rPr lang="nl-NL" dirty="0" smtClean="0"/>
              <a:t>Vraagje tussendoor:</a:t>
            </a:r>
          </a:p>
          <a:p>
            <a:r>
              <a:rPr lang="nl-NL" dirty="0" smtClean="0"/>
              <a:t>Waar hebben we ook gezien dat een land na de Tweede Wereldoorlog werd opgedeeld tussen Amerika en de Sovjet Unie</a:t>
            </a:r>
            <a:endParaRPr lang="nl-NL" dirty="0"/>
          </a:p>
        </p:txBody>
      </p:sp>
      <p:sp>
        <p:nvSpPr>
          <p:cNvPr id="17" name="Tekstvak 16"/>
          <p:cNvSpPr txBox="1"/>
          <p:nvPr/>
        </p:nvSpPr>
        <p:spPr>
          <a:xfrm>
            <a:off x="1348078" y="2388217"/>
            <a:ext cx="1781973" cy="523220"/>
          </a:xfrm>
          <a:prstGeom prst="rect">
            <a:avLst/>
          </a:prstGeom>
          <a:noFill/>
        </p:spPr>
        <p:txBody>
          <a:bodyPr wrap="square" rtlCol="0">
            <a:spAutoFit/>
          </a:bodyPr>
          <a:lstStyle/>
          <a:p>
            <a:r>
              <a:rPr lang="nl-NL" sz="2800" b="1" dirty="0" smtClean="0"/>
              <a:t>Duistland</a:t>
            </a:r>
            <a:endParaRPr lang="nl-NL" sz="2800" b="1" dirty="0"/>
          </a:p>
        </p:txBody>
      </p:sp>
      <p:pic>
        <p:nvPicPr>
          <p:cNvPr id="19" name="Afbeelding 18"/>
          <p:cNvPicPr>
            <a:picLocks noChangeAspect="1"/>
          </p:cNvPicPr>
          <p:nvPr/>
        </p:nvPicPr>
        <p:blipFill>
          <a:blip r:embed="rId3"/>
          <a:stretch>
            <a:fillRect/>
          </a:stretch>
        </p:blipFill>
        <p:spPr>
          <a:xfrm>
            <a:off x="8109716" y="3899398"/>
            <a:ext cx="3790950" cy="2790825"/>
          </a:xfrm>
          <a:prstGeom prst="rect">
            <a:avLst/>
          </a:prstGeom>
        </p:spPr>
      </p:pic>
      <p:pic>
        <p:nvPicPr>
          <p:cNvPr id="21" name="Afbeelding 20"/>
          <p:cNvPicPr>
            <a:picLocks noChangeAspect="1"/>
          </p:cNvPicPr>
          <p:nvPr/>
        </p:nvPicPr>
        <p:blipFill>
          <a:blip r:embed="rId4"/>
          <a:stretch>
            <a:fillRect/>
          </a:stretch>
        </p:blipFill>
        <p:spPr>
          <a:xfrm>
            <a:off x="8109716" y="1278358"/>
            <a:ext cx="3327791" cy="2000250"/>
          </a:xfrm>
          <a:prstGeom prst="rect">
            <a:avLst/>
          </a:prstGeom>
        </p:spPr>
      </p:pic>
      <p:pic>
        <p:nvPicPr>
          <p:cNvPr id="22" name="Afbeelding 21"/>
          <p:cNvPicPr>
            <a:picLocks noChangeAspect="1"/>
          </p:cNvPicPr>
          <p:nvPr/>
        </p:nvPicPr>
        <p:blipFill>
          <a:blip r:embed="rId5"/>
          <a:stretch>
            <a:fillRect/>
          </a:stretch>
        </p:blipFill>
        <p:spPr>
          <a:xfrm>
            <a:off x="833488" y="4178211"/>
            <a:ext cx="3130415" cy="2357718"/>
          </a:xfrm>
          <a:prstGeom prst="rect">
            <a:avLst/>
          </a:prstGeom>
        </p:spPr>
      </p:pic>
    </p:spTree>
    <p:extLst>
      <p:ext uri="{BB962C8B-B14F-4D97-AF65-F5344CB8AC3E}">
        <p14:creationId xmlns:p14="http://schemas.microsoft.com/office/powerpoint/2010/main" val="187007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2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4536626" y="3434138"/>
            <a:ext cx="2501737" cy="646331"/>
          </a:xfrm>
          <a:prstGeom prst="rect">
            <a:avLst/>
          </a:prstGeom>
          <a:noFill/>
        </p:spPr>
        <p:txBody>
          <a:bodyPr wrap="square" rtlCol="0">
            <a:spAutoFit/>
          </a:bodyPr>
          <a:lstStyle/>
          <a:p>
            <a:r>
              <a:rPr lang="nl-NL" dirty="0" smtClean="0"/>
              <a:t>Het ijzeren gordijn van Korea heet………….</a:t>
            </a:r>
            <a:endParaRPr lang="nl-NL" dirty="0"/>
          </a:p>
        </p:txBody>
      </p:sp>
      <p:sp>
        <p:nvSpPr>
          <p:cNvPr id="13" name="Tekstvak 12"/>
          <p:cNvSpPr txBox="1"/>
          <p:nvPr/>
        </p:nvSpPr>
        <p:spPr>
          <a:xfrm>
            <a:off x="7660473" y="1785774"/>
            <a:ext cx="2553730" cy="369332"/>
          </a:xfrm>
          <a:prstGeom prst="rect">
            <a:avLst/>
          </a:prstGeom>
          <a:noFill/>
        </p:spPr>
        <p:txBody>
          <a:bodyPr wrap="square" rtlCol="0">
            <a:spAutoFit/>
          </a:bodyPr>
          <a:lstStyle/>
          <a:p>
            <a:r>
              <a:rPr lang="nl-NL" dirty="0" smtClean="0"/>
              <a:t>De 38</a:t>
            </a:r>
            <a:r>
              <a:rPr lang="nl-NL" baseline="30000" dirty="0" smtClean="0"/>
              <a:t>e</a:t>
            </a:r>
            <a:r>
              <a:rPr lang="nl-NL" dirty="0" smtClean="0"/>
              <a:t> breedtegraad</a:t>
            </a:r>
            <a:endParaRPr lang="nl-NL" dirty="0"/>
          </a:p>
        </p:txBody>
      </p:sp>
      <p:pic>
        <p:nvPicPr>
          <p:cNvPr id="12" name="Afbeelding 11"/>
          <p:cNvPicPr>
            <a:picLocks noChangeAspect="1"/>
          </p:cNvPicPr>
          <p:nvPr/>
        </p:nvPicPr>
        <p:blipFill>
          <a:blip r:embed="rId2"/>
          <a:stretch>
            <a:fillRect/>
          </a:stretch>
        </p:blipFill>
        <p:spPr>
          <a:xfrm>
            <a:off x="4375744" y="238844"/>
            <a:ext cx="3178780" cy="3126067"/>
          </a:xfrm>
          <a:prstGeom prst="rect">
            <a:avLst/>
          </a:prstGeom>
        </p:spPr>
      </p:pic>
      <p:pic>
        <p:nvPicPr>
          <p:cNvPr id="19" name="Afbeelding 18"/>
          <p:cNvPicPr>
            <a:picLocks noChangeAspect="1"/>
          </p:cNvPicPr>
          <p:nvPr/>
        </p:nvPicPr>
        <p:blipFill>
          <a:blip r:embed="rId3"/>
          <a:stretch>
            <a:fillRect/>
          </a:stretch>
        </p:blipFill>
        <p:spPr>
          <a:xfrm>
            <a:off x="123004" y="1019208"/>
            <a:ext cx="3863187" cy="2833004"/>
          </a:xfrm>
          <a:prstGeom prst="rect">
            <a:avLst/>
          </a:prstGeom>
        </p:spPr>
      </p:pic>
      <p:pic>
        <p:nvPicPr>
          <p:cNvPr id="20" name="Afbeelding 19"/>
          <p:cNvPicPr>
            <a:picLocks noChangeAspect="1"/>
          </p:cNvPicPr>
          <p:nvPr/>
        </p:nvPicPr>
        <p:blipFill>
          <a:blip r:embed="rId4"/>
          <a:stretch>
            <a:fillRect/>
          </a:stretch>
        </p:blipFill>
        <p:spPr>
          <a:xfrm>
            <a:off x="613588" y="4080469"/>
            <a:ext cx="3923038" cy="2501704"/>
          </a:xfrm>
          <a:prstGeom prst="rect">
            <a:avLst/>
          </a:prstGeom>
        </p:spPr>
      </p:pic>
      <p:pic>
        <p:nvPicPr>
          <p:cNvPr id="21" name="Afbeelding 20"/>
          <p:cNvPicPr>
            <a:picLocks noChangeAspect="1"/>
          </p:cNvPicPr>
          <p:nvPr/>
        </p:nvPicPr>
        <p:blipFill>
          <a:blip r:embed="rId5"/>
          <a:stretch>
            <a:fillRect/>
          </a:stretch>
        </p:blipFill>
        <p:spPr>
          <a:xfrm>
            <a:off x="7298943" y="3423845"/>
            <a:ext cx="4743575" cy="3333750"/>
          </a:xfrm>
          <a:prstGeom prst="rect">
            <a:avLst/>
          </a:prstGeom>
        </p:spPr>
      </p:pic>
    </p:spTree>
    <p:extLst>
      <p:ext uri="{BB962C8B-B14F-4D97-AF65-F5344CB8AC3E}">
        <p14:creationId xmlns:p14="http://schemas.microsoft.com/office/powerpoint/2010/main" val="27188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2"/>
          <a:stretch>
            <a:fillRect/>
          </a:stretch>
        </p:blipFill>
        <p:spPr>
          <a:xfrm>
            <a:off x="10702801" y="1372206"/>
            <a:ext cx="1233663" cy="822442"/>
          </a:xfrm>
          <a:prstGeom prst="rect">
            <a:avLst/>
          </a:prstGeom>
        </p:spPr>
      </p:pic>
      <p:pic>
        <p:nvPicPr>
          <p:cNvPr id="2" name="Afbeelding 1"/>
          <p:cNvPicPr>
            <a:picLocks noChangeAspect="1"/>
          </p:cNvPicPr>
          <p:nvPr/>
        </p:nvPicPr>
        <p:blipFill>
          <a:blip r:embed="rId3"/>
          <a:stretch>
            <a:fillRect/>
          </a:stretch>
        </p:blipFill>
        <p:spPr>
          <a:xfrm>
            <a:off x="260958" y="2916088"/>
            <a:ext cx="1301611" cy="844414"/>
          </a:xfrm>
          <a:prstGeom prst="rect">
            <a:avLst/>
          </a:prstGeom>
        </p:spPr>
      </p:pic>
      <p:sp>
        <p:nvSpPr>
          <p:cNvPr id="5" name="Tekstvak 4"/>
          <p:cNvSpPr txBox="1"/>
          <p:nvPr/>
        </p:nvSpPr>
        <p:spPr>
          <a:xfrm>
            <a:off x="548915" y="791656"/>
            <a:ext cx="2741231" cy="923330"/>
          </a:xfrm>
          <a:prstGeom prst="rect">
            <a:avLst/>
          </a:prstGeom>
          <a:noFill/>
        </p:spPr>
        <p:txBody>
          <a:bodyPr wrap="square" rtlCol="0">
            <a:spAutoFit/>
          </a:bodyPr>
          <a:lstStyle/>
          <a:p>
            <a:r>
              <a:rPr lang="nl-NL" dirty="0" smtClean="0"/>
              <a:t>In 1950 valt Noord Korea Zuid Korea aan en gaat de 38</a:t>
            </a:r>
            <a:r>
              <a:rPr lang="nl-NL" baseline="30000" dirty="0" smtClean="0"/>
              <a:t>e</a:t>
            </a:r>
            <a:r>
              <a:rPr lang="nl-NL" dirty="0" smtClean="0"/>
              <a:t> breedtegraad over</a:t>
            </a:r>
            <a:endParaRPr lang="nl-NL" dirty="0"/>
          </a:p>
        </p:txBody>
      </p:sp>
      <p:sp>
        <p:nvSpPr>
          <p:cNvPr id="6" name="Tekstvak 5"/>
          <p:cNvSpPr txBox="1"/>
          <p:nvPr/>
        </p:nvSpPr>
        <p:spPr>
          <a:xfrm>
            <a:off x="543330" y="1834143"/>
            <a:ext cx="3723502" cy="923330"/>
          </a:xfrm>
          <a:prstGeom prst="rect">
            <a:avLst/>
          </a:prstGeom>
          <a:noFill/>
        </p:spPr>
        <p:txBody>
          <a:bodyPr wrap="square" rtlCol="0">
            <a:spAutoFit/>
          </a:bodyPr>
          <a:lstStyle/>
          <a:p>
            <a:r>
              <a:rPr lang="nl-NL" dirty="0" smtClean="0"/>
              <a:t>Noord Korea wordt gesteund door de Sovjet Unie en China dat inmiddels ook communistisch is geworden</a:t>
            </a:r>
            <a:endParaRPr lang="nl-NL" dirty="0"/>
          </a:p>
        </p:txBody>
      </p:sp>
      <p:sp>
        <p:nvSpPr>
          <p:cNvPr id="7" name="Tekstvak 6"/>
          <p:cNvSpPr txBox="1"/>
          <p:nvPr/>
        </p:nvSpPr>
        <p:spPr>
          <a:xfrm>
            <a:off x="5379361" y="4336882"/>
            <a:ext cx="1235900" cy="369332"/>
          </a:xfrm>
          <a:prstGeom prst="rect">
            <a:avLst/>
          </a:prstGeom>
          <a:noFill/>
        </p:spPr>
        <p:txBody>
          <a:bodyPr wrap="square" rtlCol="0">
            <a:spAutoFit/>
          </a:bodyPr>
          <a:lstStyle/>
          <a:p>
            <a:r>
              <a:rPr lang="nl-NL" dirty="0" smtClean="0"/>
              <a:t>Kim </a:t>
            </a:r>
            <a:r>
              <a:rPr lang="nl-NL" dirty="0" err="1" smtClean="0"/>
              <a:t>il</a:t>
            </a:r>
            <a:r>
              <a:rPr lang="nl-NL" dirty="0" smtClean="0"/>
              <a:t> </a:t>
            </a:r>
            <a:r>
              <a:rPr lang="nl-NL" dirty="0" err="1" smtClean="0"/>
              <a:t>Sung</a:t>
            </a:r>
            <a:endParaRPr lang="nl-NL" dirty="0"/>
          </a:p>
        </p:txBody>
      </p:sp>
      <p:sp>
        <p:nvSpPr>
          <p:cNvPr id="8" name="Tekstvak 7"/>
          <p:cNvSpPr txBox="1"/>
          <p:nvPr/>
        </p:nvSpPr>
        <p:spPr>
          <a:xfrm>
            <a:off x="8405516" y="4842174"/>
            <a:ext cx="3012127" cy="923330"/>
          </a:xfrm>
          <a:prstGeom prst="rect">
            <a:avLst/>
          </a:prstGeom>
          <a:noFill/>
        </p:spPr>
        <p:txBody>
          <a:bodyPr wrap="square" rtlCol="0">
            <a:spAutoFit/>
          </a:bodyPr>
          <a:lstStyle/>
          <a:p>
            <a:r>
              <a:rPr lang="nl-NL" dirty="0" smtClean="0"/>
              <a:t>Officieel zijn Noord en Zuid Korea nog steeds in oorlog met elkaar</a:t>
            </a:r>
            <a:endParaRPr lang="nl-NL" dirty="0"/>
          </a:p>
        </p:txBody>
      </p:sp>
      <p:sp>
        <p:nvSpPr>
          <p:cNvPr id="9" name="Tekstvak 8"/>
          <p:cNvSpPr txBox="1"/>
          <p:nvPr/>
        </p:nvSpPr>
        <p:spPr>
          <a:xfrm>
            <a:off x="8405516" y="4059883"/>
            <a:ext cx="2314832" cy="646331"/>
          </a:xfrm>
          <a:prstGeom prst="rect">
            <a:avLst/>
          </a:prstGeom>
          <a:noFill/>
        </p:spPr>
        <p:txBody>
          <a:bodyPr wrap="square" rtlCol="0">
            <a:spAutoFit/>
          </a:bodyPr>
          <a:lstStyle/>
          <a:p>
            <a:r>
              <a:rPr lang="nl-NL" dirty="0" smtClean="0"/>
              <a:t>Een wapenstilstand is géén vrede.</a:t>
            </a:r>
            <a:endParaRPr lang="nl-NL" dirty="0"/>
          </a:p>
        </p:txBody>
      </p:sp>
      <p:sp>
        <p:nvSpPr>
          <p:cNvPr id="10" name="Tekstvak 9"/>
          <p:cNvSpPr txBox="1"/>
          <p:nvPr/>
        </p:nvSpPr>
        <p:spPr>
          <a:xfrm>
            <a:off x="8379731" y="1874509"/>
            <a:ext cx="2281881" cy="1200329"/>
          </a:xfrm>
          <a:prstGeom prst="rect">
            <a:avLst/>
          </a:prstGeom>
          <a:noFill/>
        </p:spPr>
        <p:txBody>
          <a:bodyPr wrap="square" rtlCol="0">
            <a:spAutoFit/>
          </a:bodyPr>
          <a:lstStyle/>
          <a:p>
            <a:r>
              <a:rPr lang="nl-NL" dirty="0" smtClean="0"/>
              <a:t>Hierdoor vechten er ook Nederlandse soldaten mee in de Koreaanse oorlog</a:t>
            </a:r>
            <a:endParaRPr lang="nl-NL" dirty="0"/>
          </a:p>
        </p:txBody>
      </p:sp>
      <p:sp>
        <p:nvSpPr>
          <p:cNvPr id="13" name="Tekstvak 12"/>
          <p:cNvSpPr txBox="1"/>
          <p:nvPr/>
        </p:nvSpPr>
        <p:spPr>
          <a:xfrm>
            <a:off x="8379731" y="824933"/>
            <a:ext cx="3152171" cy="923330"/>
          </a:xfrm>
          <a:prstGeom prst="rect">
            <a:avLst/>
          </a:prstGeom>
          <a:noFill/>
        </p:spPr>
        <p:txBody>
          <a:bodyPr wrap="square" rtlCol="0">
            <a:spAutoFit/>
          </a:bodyPr>
          <a:lstStyle/>
          <a:p>
            <a:r>
              <a:rPr lang="nl-NL" dirty="0" smtClean="0"/>
              <a:t>Zuid Korea wordt gesteund door de Amerikanen en de Verenigde Naties</a:t>
            </a:r>
            <a:endParaRPr lang="nl-NL" dirty="0"/>
          </a:p>
        </p:txBody>
      </p:sp>
      <p:sp>
        <p:nvSpPr>
          <p:cNvPr id="14" name="Tekstvak 13"/>
          <p:cNvSpPr txBox="1"/>
          <p:nvPr/>
        </p:nvSpPr>
        <p:spPr>
          <a:xfrm>
            <a:off x="8379731" y="3277592"/>
            <a:ext cx="3501080" cy="646331"/>
          </a:xfrm>
          <a:prstGeom prst="rect">
            <a:avLst/>
          </a:prstGeom>
          <a:noFill/>
        </p:spPr>
        <p:txBody>
          <a:bodyPr wrap="square" rtlCol="0">
            <a:spAutoFit/>
          </a:bodyPr>
          <a:lstStyle/>
          <a:p>
            <a:r>
              <a:rPr lang="nl-NL" dirty="0" smtClean="0"/>
              <a:t>Na drie jaar vechten wordt er een wapenstilstand gesloten</a:t>
            </a:r>
            <a:endParaRPr lang="nl-NL" dirty="0"/>
          </a:p>
        </p:txBody>
      </p:sp>
      <p:pic>
        <p:nvPicPr>
          <p:cNvPr id="16" name="Afbeelding 15"/>
          <p:cNvPicPr>
            <a:picLocks noChangeAspect="1"/>
          </p:cNvPicPr>
          <p:nvPr/>
        </p:nvPicPr>
        <p:blipFill>
          <a:blip r:embed="rId4"/>
          <a:stretch>
            <a:fillRect/>
          </a:stretch>
        </p:blipFill>
        <p:spPr>
          <a:xfrm>
            <a:off x="1247203" y="3919118"/>
            <a:ext cx="1807822" cy="2624041"/>
          </a:xfrm>
          <a:prstGeom prst="rect">
            <a:avLst/>
          </a:prstGeom>
        </p:spPr>
      </p:pic>
      <p:sp>
        <p:nvSpPr>
          <p:cNvPr id="17" name="Tekstvak 16"/>
          <p:cNvSpPr txBox="1"/>
          <p:nvPr/>
        </p:nvSpPr>
        <p:spPr>
          <a:xfrm>
            <a:off x="1646412" y="343344"/>
            <a:ext cx="2197054" cy="523220"/>
          </a:xfrm>
          <a:prstGeom prst="rect">
            <a:avLst/>
          </a:prstGeom>
          <a:noFill/>
        </p:spPr>
        <p:txBody>
          <a:bodyPr wrap="square" rtlCol="0">
            <a:spAutoFit/>
          </a:bodyPr>
          <a:lstStyle/>
          <a:p>
            <a:endParaRPr lang="nl-NL" sz="2800" b="1" dirty="0"/>
          </a:p>
        </p:txBody>
      </p:sp>
      <p:sp>
        <p:nvSpPr>
          <p:cNvPr id="18" name="Tekstvak 17"/>
          <p:cNvSpPr txBox="1"/>
          <p:nvPr/>
        </p:nvSpPr>
        <p:spPr>
          <a:xfrm>
            <a:off x="4098918" y="148131"/>
            <a:ext cx="3537477" cy="954107"/>
          </a:xfrm>
          <a:prstGeom prst="rect">
            <a:avLst/>
          </a:prstGeom>
          <a:noFill/>
        </p:spPr>
        <p:txBody>
          <a:bodyPr wrap="square" rtlCol="0">
            <a:spAutoFit/>
          </a:bodyPr>
          <a:lstStyle/>
          <a:p>
            <a:r>
              <a:rPr lang="nl-NL" sz="2800" b="1" dirty="0" smtClean="0"/>
              <a:t>De Koreaanse oorlog 1950-1953</a:t>
            </a:r>
            <a:endParaRPr lang="nl-NL" sz="2800" b="1" dirty="0"/>
          </a:p>
        </p:txBody>
      </p:sp>
      <p:pic>
        <p:nvPicPr>
          <p:cNvPr id="12" name="Afbeelding 11"/>
          <p:cNvPicPr>
            <a:picLocks noChangeAspect="1"/>
          </p:cNvPicPr>
          <p:nvPr/>
        </p:nvPicPr>
        <p:blipFill>
          <a:blip r:embed="rId5"/>
          <a:stretch>
            <a:fillRect/>
          </a:stretch>
        </p:blipFill>
        <p:spPr>
          <a:xfrm>
            <a:off x="4754438" y="1002539"/>
            <a:ext cx="2421889" cy="3276998"/>
          </a:xfrm>
          <a:prstGeom prst="rect">
            <a:avLst/>
          </a:prstGeom>
        </p:spPr>
      </p:pic>
      <p:pic>
        <p:nvPicPr>
          <p:cNvPr id="19" name="Afbeelding 18"/>
          <p:cNvPicPr>
            <a:picLocks noChangeAspect="1"/>
          </p:cNvPicPr>
          <p:nvPr/>
        </p:nvPicPr>
        <p:blipFill>
          <a:blip r:embed="rId6"/>
          <a:stretch>
            <a:fillRect/>
          </a:stretch>
        </p:blipFill>
        <p:spPr>
          <a:xfrm>
            <a:off x="10720348" y="2354080"/>
            <a:ext cx="1265548" cy="665585"/>
          </a:xfrm>
          <a:prstGeom prst="rect">
            <a:avLst/>
          </a:prstGeom>
        </p:spPr>
      </p:pic>
      <p:pic>
        <p:nvPicPr>
          <p:cNvPr id="20" name="Afbeelding 19"/>
          <p:cNvPicPr>
            <a:picLocks noChangeAspect="1"/>
          </p:cNvPicPr>
          <p:nvPr/>
        </p:nvPicPr>
        <p:blipFill>
          <a:blip r:embed="rId7"/>
          <a:stretch>
            <a:fillRect/>
          </a:stretch>
        </p:blipFill>
        <p:spPr>
          <a:xfrm>
            <a:off x="3233800" y="2957926"/>
            <a:ext cx="1199460" cy="801239"/>
          </a:xfrm>
          <a:prstGeom prst="rect">
            <a:avLst/>
          </a:prstGeom>
        </p:spPr>
      </p:pic>
      <p:pic>
        <p:nvPicPr>
          <p:cNvPr id="22" name="Afbeelding 21"/>
          <p:cNvPicPr>
            <a:picLocks noChangeAspect="1"/>
          </p:cNvPicPr>
          <p:nvPr/>
        </p:nvPicPr>
        <p:blipFill>
          <a:blip r:embed="rId8"/>
          <a:stretch>
            <a:fillRect/>
          </a:stretch>
        </p:blipFill>
        <p:spPr>
          <a:xfrm>
            <a:off x="10756837" y="3780535"/>
            <a:ext cx="1321612" cy="925679"/>
          </a:xfrm>
          <a:prstGeom prst="rect">
            <a:avLst/>
          </a:prstGeom>
        </p:spPr>
      </p:pic>
      <p:pic>
        <p:nvPicPr>
          <p:cNvPr id="23" name="Afbeelding 22"/>
          <p:cNvPicPr>
            <a:picLocks noChangeAspect="1"/>
          </p:cNvPicPr>
          <p:nvPr/>
        </p:nvPicPr>
        <p:blipFill>
          <a:blip r:embed="rId9"/>
          <a:stretch>
            <a:fillRect/>
          </a:stretch>
        </p:blipFill>
        <p:spPr>
          <a:xfrm>
            <a:off x="10791522" y="5624465"/>
            <a:ext cx="1194374" cy="796249"/>
          </a:xfrm>
          <a:prstGeom prst="rect">
            <a:avLst/>
          </a:prstGeom>
        </p:spPr>
      </p:pic>
      <p:pic>
        <p:nvPicPr>
          <p:cNvPr id="24" name="Afbeelding 23"/>
          <p:cNvPicPr>
            <a:picLocks noChangeAspect="1"/>
          </p:cNvPicPr>
          <p:nvPr/>
        </p:nvPicPr>
        <p:blipFill>
          <a:blip r:embed="rId10"/>
          <a:stretch>
            <a:fillRect/>
          </a:stretch>
        </p:blipFill>
        <p:spPr>
          <a:xfrm>
            <a:off x="1720535" y="2963905"/>
            <a:ext cx="1416360" cy="776347"/>
          </a:xfrm>
          <a:prstGeom prst="rect">
            <a:avLst/>
          </a:prstGeom>
        </p:spPr>
      </p:pic>
      <p:pic>
        <p:nvPicPr>
          <p:cNvPr id="26" name="Afbeelding 25"/>
          <p:cNvPicPr>
            <a:picLocks noChangeAspect="1"/>
          </p:cNvPicPr>
          <p:nvPr/>
        </p:nvPicPr>
        <p:blipFill>
          <a:blip r:embed="rId11"/>
          <a:stretch>
            <a:fillRect/>
          </a:stretch>
        </p:blipFill>
        <p:spPr>
          <a:xfrm>
            <a:off x="4970155" y="4738348"/>
            <a:ext cx="2054311" cy="2054311"/>
          </a:xfrm>
          <a:prstGeom prst="rect">
            <a:avLst/>
          </a:prstGeom>
        </p:spPr>
      </p:pic>
      <p:sp>
        <p:nvSpPr>
          <p:cNvPr id="27" name="Tekstvak 26"/>
          <p:cNvSpPr txBox="1"/>
          <p:nvPr/>
        </p:nvSpPr>
        <p:spPr>
          <a:xfrm>
            <a:off x="7176327" y="5906530"/>
            <a:ext cx="1737014" cy="646331"/>
          </a:xfrm>
          <a:prstGeom prst="rect">
            <a:avLst/>
          </a:prstGeom>
          <a:noFill/>
        </p:spPr>
        <p:txBody>
          <a:bodyPr wrap="square" rtlCol="0">
            <a:spAutoFit/>
          </a:bodyPr>
          <a:lstStyle/>
          <a:p>
            <a:r>
              <a:rPr lang="nl-NL" dirty="0" smtClean="0"/>
              <a:t>De opa van Kim Jong </a:t>
            </a:r>
            <a:r>
              <a:rPr lang="nl-NL" dirty="0" err="1" smtClean="0"/>
              <a:t>Un</a:t>
            </a:r>
            <a:endParaRPr lang="nl-NL" dirty="0"/>
          </a:p>
        </p:txBody>
      </p:sp>
    </p:spTree>
    <p:extLst>
      <p:ext uri="{BB962C8B-B14F-4D97-AF65-F5344CB8AC3E}">
        <p14:creationId xmlns:p14="http://schemas.microsoft.com/office/powerpoint/2010/main" val="403563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anim calcmode="lin" valueType="num">
                                      <p:cBhvr>
                                        <p:cTn id="64" dur="1000" fill="hold"/>
                                        <p:tgtEl>
                                          <p:spTgt spid="24"/>
                                        </p:tgtEl>
                                        <p:attrNameLst>
                                          <p:attrName>ppt_x</p:attrName>
                                        </p:attrNameLst>
                                      </p:cBhvr>
                                      <p:tavLst>
                                        <p:tav tm="0">
                                          <p:val>
                                            <p:strVal val="#ppt_x"/>
                                          </p:val>
                                        </p:tav>
                                        <p:tav tm="100000">
                                          <p:val>
                                            <p:strVal val="#ppt_x"/>
                                          </p:val>
                                        </p:tav>
                                      </p:tavLst>
                                    </p:anim>
                                    <p:anim calcmode="lin" valueType="num">
                                      <p:cBhvr>
                                        <p:cTn id="6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1000"/>
                                        <p:tgtEl>
                                          <p:spTgt spid="20"/>
                                        </p:tgtEl>
                                      </p:cBhvr>
                                    </p:animEffect>
                                    <p:anim calcmode="lin" valueType="num">
                                      <p:cBhvr>
                                        <p:cTn id="71" dur="1000" fill="hold"/>
                                        <p:tgtEl>
                                          <p:spTgt spid="20"/>
                                        </p:tgtEl>
                                        <p:attrNameLst>
                                          <p:attrName>ppt_x</p:attrName>
                                        </p:attrNameLst>
                                      </p:cBhvr>
                                      <p:tavLst>
                                        <p:tav tm="0">
                                          <p:val>
                                            <p:strVal val="#ppt_x"/>
                                          </p:val>
                                        </p:tav>
                                        <p:tav tm="100000">
                                          <p:val>
                                            <p:strVal val="#ppt_x"/>
                                          </p:val>
                                        </p:tav>
                                      </p:tavLst>
                                    </p:anim>
                                    <p:anim calcmode="lin" valueType="num">
                                      <p:cBhvr>
                                        <p:cTn id="7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anim calcmode="lin" valueType="num">
                                      <p:cBhvr>
                                        <p:cTn id="99" dur="1000" fill="hold"/>
                                        <p:tgtEl>
                                          <p:spTgt spid="22"/>
                                        </p:tgtEl>
                                        <p:attrNameLst>
                                          <p:attrName>ppt_x</p:attrName>
                                        </p:attrNameLst>
                                      </p:cBhvr>
                                      <p:tavLst>
                                        <p:tav tm="0">
                                          <p:val>
                                            <p:strVal val="#ppt_x"/>
                                          </p:val>
                                        </p:tav>
                                        <p:tav tm="100000">
                                          <p:val>
                                            <p:strVal val="#ppt_x"/>
                                          </p:val>
                                        </p:tav>
                                      </p:tavLst>
                                    </p:anim>
                                    <p:anim calcmode="lin" valueType="num">
                                      <p:cBhvr>
                                        <p:cTn id="10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1000"/>
                                        <p:tgtEl>
                                          <p:spTgt spid="23"/>
                                        </p:tgtEl>
                                      </p:cBhvr>
                                    </p:animEffect>
                                    <p:anim calcmode="lin" valueType="num">
                                      <p:cBhvr>
                                        <p:cTn id="113" dur="1000" fill="hold"/>
                                        <p:tgtEl>
                                          <p:spTgt spid="23"/>
                                        </p:tgtEl>
                                        <p:attrNameLst>
                                          <p:attrName>ppt_x</p:attrName>
                                        </p:attrNameLst>
                                      </p:cBhvr>
                                      <p:tavLst>
                                        <p:tav tm="0">
                                          <p:val>
                                            <p:strVal val="#ppt_x"/>
                                          </p:val>
                                        </p:tav>
                                        <p:tav tm="100000">
                                          <p:val>
                                            <p:strVal val="#ppt_x"/>
                                          </p:val>
                                        </p:tav>
                                      </p:tavLst>
                                    </p:anim>
                                    <p:anim calcmode="lin" valueType="num">
                                      <p:cBhvr>
                                        <p:cTn id="1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14"/>
                                        </p:tgtEl>
                                        <p:attrNameLst>
                                          <p:attrName>style.visibility</p:attrName>
                                        </p:attrNameLst>
                                      </p:cBhvr>
                                      <p:to>
                                        <p:strVal val="visible"/>
                                      </p:to>
                                    </p:set>
                                    <p:animEffect transition="in" filter="fade">
                                      <p:cBhvr>
                                        <p:cTn id="119" dur="1000"/>
                                        <p:tgtEl>
                                          <p:spTgt spid="14"/>
                                        </p:tgtEl>
                                      </p:cBhvr>
                                    </p:animEffect>
                                    <p:anim calcmode="lin" valueType="num">
                                      <p:cBhvr>
                                        <p:cTn id="120" dur="1000" fill="hold"/>
                                        <p:tgtEl>
                                          <p:spTgt spid="14"/>
                                        </p:tgtEl>
                                        <p:attrNameLst>
                                          <p:attrName>ppt_x</p:attrName>
                                        </p:attrNameLst>
                                      </p:cBhvr>
                                      <p:tavLst>
                                        <p:tav tm="0">
                                          <p:val>
                                            <p:strVal val="#ppt_x"/>
                                          </p:val>
                                        </p:tav>
                                        <p:tav tm="100000">
                                          <p:val>
                                            <p:strVal val="#ppt_x"/>
                                          </p:val>
                                        </p:tav>
                                      </p:tavLst>
                                    </p:anim>
                                    <p:anim calcmode="lin" valueType="num">
                                      <p:cBhvr>
                                        <p:cTn id="1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fade">
                                      <p:cBhvr>
                                        <p:cTn id="126" dur="1000"/>
                                        <p:tgtEl>
                                          <p:spTgt spid="9"/>
                                        </p:tgtEl>
                                      </p:cBhvr>
                                    </p:animEffect>
                                    <p:anim calcmode="lin" valueType="num">
                                      <p:cBhvr>
                                        <p:cTn id="127" dur="1000" fill="hold"/>
                                        <p:tgtEl>
                                          <p:spTgt spid="9"/>
                                        </p:tgtEl>
                                        <p:attrNameLst>
                                          <p:attrName>ppt_x</p:attrName>
                                        </p:attrNameLst>
                                      </p:cBhvr>
                                      <p:tavLst>
                                        <p:tav tm="0">
                                          <p:val>
                                            <p:strVal val="#ppt_x"/>
                                          </p:val>
                                        </p:tav>
                                        <p:tav tm="100000">
                                          <p:val>
                                            <p:strVal val="#ppt_x"/>
                                          </p:val>
                                        </p:tav>
                                      </p:tavLst>
                                    </p:anim>
                                    <p:anim calcmode="lin" valueType="num">
                                      <p:cBhvr>
                                        <p:cTn id="1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8"/>
                                        </p:tgtEl>
                                        <p:attrNameLst>
                                          <p:attrName>style.visibility</p:attrName>
                                        </p:attrNameLst>
                                      </p:cBhvr>
                                      <p:to>
                                        <p:strVal val="visible"/>
                                      </p:to>
                                    </p:set>
                                    <p:animEffect transition="in" filter="fade">
                                      <p:cBhvr>
                                        <p:cTn id="133" dur="1000"/>
                                        <p:tgtEl>
                                          <p:spTgt spid="8"/>
                                        </p:tgtEl>
                                      </p:cBhvr>
                                    </p:animEffect>
                                    <p:anim calcmode="lin" valueType="num">
                                      <p:cBhvr>
                                        <p:cTn id="134" dur="1000" fill="hold"/>
                                        <p:tgtEl>
                                          <p:spTgt spid="8"/>
                                        </p:tgtEl>
                                        <p:attrNameLst>
                                          <p:attrName>ppt_x</p:attrName>
                                        </p:attrNameLst>
                                      </p:cBhvr>
                                      <p:tavLst>
                                        <p:tav tm="0">
                                          <p:val>
                                            <p:strVal val="#ppt_x"/>
                                          </p:val>
                                        </p:tav>
                                        <p:tav tm="100000">
                                          <p:val>
                                            <p:strVal val="#ppt_x"/>
                                          </p:val>
                                        </p:tav>
                                      </p:tavLst>
                                    </p:anim>
                                    <p:anim calcmode="lin" valueType="num">
                                      <p:cBhvr>
                                        <p:cTn id="1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p:bldP spid="1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2"/>
          <a:stretch>
            <a:fillRect/>
          </a:stretch>
        </p:blipFill>
        <p:spPr>
          <a:xfrm>
            <a:off x="6985718" y="3470230"/>
            <a:ext cx="1916520" cy="2977978"/>
          </a:xfrm>
          <a:prstGeom prst="rect">
            <a:avLst/>
          </a:prstGeom>
        </p:spPr>
      </p:pic>
      <p:pic>
        <p:nvPicPr>
          <p:cNvPr id="22" name="Afbeelding 21"/>
          <p:cNvPicPr>
            <a:picLocks noChangeAspect="1"/>
          </p:cNvPicPr>
          <p:nvPr/>
        </p:nvPicPr>
        <p:blipFill>
          <a:blip r:embed="rId3"/>
          <a:stretch>
            <a:fillRect/>
          </a:stretch>
        </p:blipFill>
        <p:spPr>
          <a:xfrm>
            <a:off x="7196338" y="1856334"/>
            <a:ext cx="3209925" cy="1428750"/>
          </a:xfrm>
          <a:prstGeom prst="rect">
            <a:avLst/>
          </a:prstGeom>
        </p:spPr>
      </p:pic>
      <p:pic>
        <p:nvPicPr>
          <p:cNvPr id="3" name="Afbeelding 2"/>
          <p:cNvPicPr>
            <a:picLocks noChangeAspect="1"/>
          </p:cNvPicPr>
          <p:nvPr/>
        </p:nvPicPr>
        <p:blipFill>
          <a:blip r:embed="rId4"/>
          <a:stretch>
            <a:fillRect/>
          </a:stretch>
        </p:blipFill>
        <p:spPr>
          <a:xfrm>
            <a:off x="481734" y="132056"/>
            <a:ext cx="1599687" cy="1066458"/>
          </a:xfrm>
          <a:prstGeom prst="rect">
            <a:avLst/>
          </a:prstGeom>
        </p:spPr>
      </p:pic>
      <p:sp>
        <p:nvSpPr>
          <p:cNvPr id="4" name="Rechthoek 3"/>
          <p:cNvSpPr/>
          <p:nvPr/>
        </p:nvSpPr>
        <p:spPr>
          <a:xfrm>
            <a:off x="10156034" y="2427685"/>
            <a:ext cx="1822975" cy="369332"/>
          </a:xfrm>
          <a:prstGeom prst="rect">
            <a:avLst/>
          </a:prstGeom>
        </p:spPr>
        <p:txBody>
          <a:bodyPr wrap="square">
            <a:spAutoFit/>
          </a:bodyPr>
          <a:lstStyle/>
          <a:p>
            <a:r>
              <a:rPr lang="nl-NL" altLang="ko-KR" dirty="0" smtClean="0"/>
              <a:t>Nederland is 7e</a:t>
            </a:r>
          </a:p>
        </p:txBody>
      </p:sp>
      <p:sp>
        <p:nvSpPr>
          <p:cNvPr id="5" name="Tekstvak 4"/>
          <p:cNvSpPr txBox="1"/>
          <p:nvPr/>
        </p:nvSpPr>
        <p:spPr>
          <a:xfrm>
            <a:off x="187545" y="1683777"/>
            <a:ext cx="3061502" cy="1200329"/>
          </a:xfrm>
          <a:prstGeom prst="rect">
            <a:avLst/>
          </a:prstGeom>
          <a:noFill/>
        </p:spPr>
        <p:txBody>
          <a:bodyPr wrap="square" rtlCol="0">
            <a:spAutoFit/>
          </a:bodyPr>
          <a:lstStyle/>
          <a:p>
            <a:r>
              <a:rPr lang="nl-NL" dirty="0" smtClean="0"/>
              <a:t>Zuid Korea veranderde vanaf 1953 van een landbouwsamenleving in een industriële samenleving</a:t>
            </a:r>
            <a:endParaRPr lang="nl-NL" dirty="0"/>
          </a:p>
        </p:txBody>
      </p:sp>
      <p:sp>
        <p:nvSpPr>
          <p:cNvPr id="6" name="Tekstvak 5"/>
          <p:cNvSpPr txBox="1"/>
          <p:nvPr/>
        </p:nvSpPr>
        <p:spPr>
          <a:xfrm>
            <a:off x="198441" y="3041799"/>
            <a:ext cx="2025095" cy="646331"/>
          </a:xfrm>
          <a:prstGeom prst="rect">
            <a:avLst/>
          </a:prstGeom>
          <a:noFill/>
        </p:spPr>
        <p:txBody>
          <a:bodyPr wrap="square" rtlCol="0">
            <a:spAutoFit/>
          </a:bodyPr>
          <a:lstStyle/>
          <a:p>
            <a:r>
              <a:rPr lang="nl-NL" dirty="0" smtClean="0"/>
              <a:t>Zuid Korea is een democratie</a:t>
            </a:r>
            <a:endParaRPr lang="nl-NL" dirty="0"/>
          </a:p>
        </p:txBody>
      </p:sp>
      <p:sp>
        <p:nvSpPr>
          <p:cNvPr id="7" name="Tekstvak 6"/>
          <p:cNvSpPr txBox="1"/>
          <p:nvPr/>
        </p:nvSpPr>
        <p:spPr>
          <a:xfrm>
            <a:off x="9118797" y="1730492"/>
            <a:ext cx="1178011" cy="369332"/>
          </a:xfrm>
          <a:prstGeom prst="rect">
            <a:avLst/>
          </a:prstGeom>
          <a:noFill/>
        </p:spPr>
        <p:txBody>
          <a:bodyPr wrap="square" rtlCol="0">
            <a:spAutoFit/>
          </a:bodyPr>
          <a:lstStyle/>
          <a:p>
            <a:endParaRPr lang="nl-NL" dirty="0"/>
          </a:p>
        </p:txBody>
      </p:sp>
      <p:sp>
        <p:nvSpPr>
          <p:cNvPr id="8" name="Tekstvak 7"/>
          <p:cNvSpPr txBox="1"/>
          <p:nvPr/>
        </p:nvSpPr>
        <p:spPr>
          <a:xfrm>
            <a:off x="9256129" y="753597"/>
            <a:ext cx="2846044" cy="923330"/>
          </a:xfrm>
          <a:prstGeom prst="rect">
            <a:avLst/>
          </a:prstGeom>
          <a:noFill/>
        </p:spPr>
        <p:txBody>
          <a:bodyPr wrap="square" rtlCol="0">
            <a:spAutoFit/>
          </a:bodyPr>
          <a:lstStyle/>
          <a:p>
            <a:r>
              <a:rPr lang="nl-NL" dirty="0" smtClean="0"/>
              <a:t>Al het geld wat een land verdient gedeeld door het aantal inwoners</a:t>
            </a:r>
            <a:endParaRPr lang="nl-NL" dirty="0"/>
          </a:p>
        </p:txBody>
      </p:sp>
      <p:sp>
        <p:nvSpPr>
          <p:cNvPr id="9" name="Tekstvak 8"/>
          <p:cNvSpPr txBox="1"/>
          <p:nvPr/>
        </p:nvSpPr>
        <p:spPr>
          <a:xfrm>
            <a:off x="233818" y="5149393"/>
            <a:ext cx="2314832" cy="646331"/>
          </a:xfrm>
          <a:prstGeom prst="rect">
            <a:avLst/>
          </a:prstGeom>
          <a:noFill/>
        </p:spPr>
        <p:txBody>
          <a:bodyPr wrap="square" rtlCol="0">
            <a:spAutoFit/>
          </a:bodyPr>
          <a:lstStyle/>
          <a:p>
            <a:r>
              <a:rPr lang="nl-NL" dirty="0" smtClean="0"/>
              <a:t>Zuid Korea is 3x zo groot als Nederland</a:t>
            </a:r>
            <a:endParaRPr lang="nl-NL" dirty="0"/>
          </a:p>
        </p:txBody>
      </p:sp>
      <p:sp>
        <p:nvSpPr>
          <p:cNvPr id="10" name="Tekstvak 9"/>
          <p:cNvSpPr txBox="1"/>
          <p:nvPr/>
        </p:nvSpPr>
        <p:spPr>
          <a:xfrm>
            <a:off x="198441" y="3758890"/>
            <a:ext cx="3236764" cy="1200329"/>
          </a:xfrm>
          <a:prstGeom prst="rect">
            <a:avLst/>
          </a:prstGeom>
          <a:noFill/>
        </p:spPr>
        <p:txBody>
          <a:bodyPr wrap="square" rtlCol="0">
            <a:spAutoFit/>
          </a:bodyPr>
          <a:lstStyle/>
          <a:p>
            <a:r>
              <a:rPr lang="nl-NL" dirty="0" smtClean="0"/>
              <a:t>De hoofdstad is Seoel (10 miljoen inwoners) en er wonen ongeveer 50 miljoen mensen in Zuid Korea.</a:t>
            </a:r>
            <a:endParaRPr lang="nl-NL" dirty="0"/>
          </a:p>
        </p:txBody>
      </p:sp>
      <p:sp>
        <p:nvSpPr>
          <p:cNvPr id="13" name="Tekstvak 12"/>
          <p:cNvSpPr txBox="1"/>
          <p:nvPr/>
        </p:nvSpPr>
        <p:spPr>
          <a:xfrm>
            <a:off x="9548443" y="1738358"/>
            <a:ext cx="2553730" cy="646331"/>
          </a:xfrm>
          <a:prstGeom prst="rect">
            <a:avLst/>
          </a:prstGeom>
          <a:noFill/>
        </p:spPr>
        <p:txBody>
          <a:bodyPr wrap="square" rtlCol="0">
            <a:spAutoFit/>
          </a:bodyPr>
          <a:lstStyle/>
          <a:p>
            <a:r>
              <a:rPr lang="nl-NL" dirty="0" smtClean="0"/>
              <a:t>Zuid Korea staat op de 37</a:t>
            </a:r>
            <a:r>
              <a:rPr lang="nl-NL" baseline="30000" dirty="0" smtClean="0"/>
              <a:t>e</a:t>
            </a:r>
            <a:r>
              <a:rPr lang="nl-NL" dirty="0" smtClean="0"/>
              <a:t> plaats</a:t>
            </a:r>
            <a:endParaRPr lang="nl-NL" dirty="0"/>
          </a:p>
        </p:txBody>
      </p:sp>
      <p:sp>
        <p:nvSpPr>
          <p:cNvPr id="14" name="Tekstvak 13"/>
          <p:cNvSpPr txBox="1"/>
          <p:nvPr/>
        </p:nvSpPr>
        <p:spPr>
          <a:xfrm>
            <a:off x="7768173" y="143490"/>
            <a:ext cx="2726724" cy="646331"/>
          </a:xfrm>
          <a:prstGeom prst="rect">
            <a:avLst/>
          </a:prstGeom>
          <a:noFill/>
        </p:spPr>
        <p:txBody>
          <a:bodyPr wrap="square" rtlCol="0">
            <a:spAutoFit/>
          </a:bodyPr>
          <a:lstStyle/>
          <a:p>
            <a:r>
              <a:rPr lang="nl-NL" dirty="0" smtClean="0"/>
              <a:t>Bruto Binnenlands product per hoofd van de bevolking</a:t>
            </a:r>
            <a:endParaRPr lang="nl-NL" dirty="0"/>
          </a:p>
        </p:txBody>
      </p:sp>
      <p:sp>
        <p:nvSpPr>
          <p:cNvPr id="17" name="Tekstvak 16"/>
          <p:cNvSpPr txBox="1"/>
          <p:nvPr/>
        </p:nvSpPr>
        <p:spPr>
          <a:xfrm>
            <a:off x="2414716" y="103449"/>
            <a:ext cx="1778343" cy="523220"/>
          </a:xfrm>
          <a:prstGeom prst="rect">
            <a:avLst/>
          </a:prstGeom>
          <a:noFill/>
        </p:spPr>
        <p:txBody>
          <a:bodyPr wrap="square" rtlCol="0">
            <a:spAutoFit/>
          </a:bodyPr>
          <a:lstStyle/>
          <a:p>
            <a:r>
              <a:rPr lang="nl-NL" sz="2800" b="1" dirty="0" smtClean="0"/>
              <a:t>Zuid Korea</a:t>
            </a:r>
            <a:endParaRPr lang="nl-NL" sz="2800" b="1" dirty="0"/>
          </a:p>
        </p:txBody>
      </p:sp>
      <p:sp>
        <p:nvSpPr>
          <p:cNvPr id="18" name="Tekstvak 17"/>
          <p:cNvSpPr txBox="1"/>
          <p:nvPr/>
        </p:nvSpPr>
        <p:spPr>
          <a:xfrm>
            <a:off x="8902238" y="271848"/>
            <a:ext cx="2237298" cy="523220"/>
          </a:xfrm>
          <a:prstGeom prst="rect">
            <a:avLst/>
          </a:prstGeom>
          <a:noFill/>
        </p:spPr>
        <p:txBody>
          <a:bodyPr wrap="square" rtlCol="0">
            <a:spAutoFit/>
          </a:bodyPr>
          <a:lstStyle/>
          <a:p>
            <a:endParaRPr lang="nl-NL" sz="2800" b="1" dirty="0"/>
          </a:p>
        </p:txBody>
      </p:sp>
      <p:pic>
        <p:nvPicPr>
          <p:cNvPr id="12" name="Afbeelding 11"/>
          <p:cNvPicPr>
            <a:picLocks noChangeAspect="1"/>
          </p:cNvPicPr>
          <p:nvPr/>
        </p:nvPicPr>
        <p:blipFill>
          <a:blip r:embed="rId5"/>
          <a:stretch>
            <a:fillRect/>
          </a:stretch>
        </p:blipFill>
        <p:spPr>
          <a:xfrm>
            <a:off x="4371974" y="137034"/>
            <a:ext cx="2381250" cy="2409825"/>
          </a:xfrm>
          <a:prstGeom prst="rect">
            <a:avLst/>
          </a:prstGeom>
        </p:spPr>
      </p:pic>
      <p:pic>
        <p:nvPicPr>
          <p:cNvPr id="19" name="Afbeelding 18"/>
          <p:cNvPicPr>
            <a:picLocks noChangeAspect="1"/>
          </p:cNvPicPr>
          <p:nvPr/>
        </p:nvPicPr>
        <p:blipFill rotWithShape="1">
          <a:blip r:embed="rId6"/>
          <a:srcRect r="104" b="13660"/>
          <a:stretch/>
        </p:blipFill>
        <p:spPr>
          <a:xfrm>
            <a:off x="3399470" y="2740308"/>
            <a:ext cx="3795824" cy="2460549"/>
          </a:xfrm>
          <a:prstGeom prst="rect">
            <a:avLst/>
          </a:prstGeom>
        </p:spPr>
      </p:pic>
      <p:pic>
        <p:nvPicPr>
          <p:cNvPr id="23" name="Afbeelding 22"/>
          <p:cNvPicPr>
            <a:picLocks noChangeAspect="1"/>
          </p:cNvPicPr>
          <p:nvPr/>
        </p:nvPicPr>
        <p:blipFill>
          <a:blip r:embed="rId7"/>
          <a:stretch>
            <a:fillRect/>
          </a:stretch>
        </p:blipFill>
        <p:spPr>
          <a:xfrm>
            <a:off x="9084471" y="4656081"/>
            <a:ext cx="2143125" cy="2143125"/>
          </a:xfrm>
          <a:prstGeom prst="rect">
            <a:avLst/>
          </a:prstGeom>
        </p:spPr>
      </p:pic>
      <p:pic>
        <p:nvPicPr>
          <p:cNvPr id="24" name="Afbeelding 23"/>
          <p:cNvPicPr>
            <a:picLocks noChangeAspect="1"/>
          </p:cNvPicPr>
          <p:nvPr/>
        </p:nvPicPr>
        <p:blipFill>
          <a:blip r:embed="rId8"/>
          <a:stretch>
            <a:fillRect/>
          </a:stretch>
        </p:blipFill>
        <p:spPr>
          <a:xfrm>
            <a:off x="9244673" y="3113634"/>
            <a:ext cx="2857500" cy="1600200"/>
          </a:xfrm>
          <a:prstGeom prst="rect">
            <a:avLst/>
          </a:prstGeom>
        </p:spPr>
      </p:pic>
    </p:spTree>
    <p:extLst>
      <p:ext uri="{BB962C8B-B14F-4D97-AF65-F5344CB8AC3E}">
        <p14:creationId xmlns:p14="http://schemas.microsoft.com/office/powerpoint/2010/main" val="26300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heel(1)">
                                      <p:cBhvr>
                                        <p:cTn id="68" dur="20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heel(1)">
                                      <p:cBhvr>
                                        <p:cTn id="73" dur="20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heel(1)">
                                      <p:cBhvr>
                                        <p:cTn id="8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rotWithShape="1">
          <a:blip r:embed="rId2"/>
          <a:srcRect t="1060" r="52726" b="-1"/>
          <a:stretch/>
        </p:blipFill>
        <p:spPr>
          <a:xfrm>
            <a:off x="3679606" y="445950"/>
            <a:ext cx="3711649" cy="5308565"/>
          </a:xfrm>
          <a:prstGeom prst="rect">
            <a:avLst/>
          </a:prstGeom>
        </p:spPr>
      </p:pic>
      <p:pic>
        <p:nvPicPr>
          <p:cNvPr id="3" name="Afbeelding 2"/>
          <p:cNvPicPr>
            <a:picLocks noChangeAspect="1"/>
          </p:cNvPicPr>
          <p:nvPr/>
        </p:nvPicPr>
        <p:blipFill>
          <a:blip r:embed="rId3"/>
          <a:stretch>
            <a:fillRect/>
          </a:stretch>
        </p:blipFill>
        <p:spPr>
          <a:xfrm>
            <a:off x="481734" y="132056"/>
            <a:ext cx="1599687" cy="1066458"/>
          </a:xfrm>
          <a:prstGeom prst="rect">
            <a:avLst/>
          </a:prstGeom>
        </p:spPr>
      </p:pic>
      <p:sp>
        <p:nvSpPr>
          <p:cNvPr id="5" name="Tekstvak 4"/>
          <p:cNvSpPr txBox="1"/>
          <p:nvPr/>
        </p:nvSpPr>
        <p:spPr>
          <a:xfrm>
            <a:off x="761544" y="5307957"/>
            <a:ext cx="3061502" cy="1200329"/>
          </a:xfrm>
          <a:prstGeom prst="rect">
            <a:avLst/>
          </a:prstGeom>
          <a:noFill/>
        </p:spPr>
        <p:txBody>
          <a:bodyPr wrap="square" rtlCol="0">
            <a:spAutoFit/>
          </a:bodyPr>
          <a:lstStyle/>
          <a:p>
            <a:r>
              <a:rPr lang="nl-NL" dirty="0" smtClean="0"/>
              <a:t>Maar Zuid Korea heeft ook al een keer de Olympische zomerspelen georganiseerd, in Seoel in 1988</a:t>
            </a:r>
            <a:endParaRPr lang="nl-NL" dirty="0"/>
          </a:p>
        </p:txBody>
      </p:sp>
      <p:sp>
        <p:nvSpPr>
          <p:cNvPr id="6" name="Tekstvak 5"/>
          <p:cNvSpPr txBox="1"/>
          <p:nvPr/>
        </p:nvSpPr>
        <p:spPr>
          <a:xfrm>
            <a:off x="4754829" y="4753959"/>
            <a:ext cx="2025095" cy="1477328"/>
          </a:xfrm>
          <a:prstGeom prst="rect">
            <a:avLst/>
          </a:prstGeom>
          <a:noFill/>
        </p:spPr>
        <p:txBody>
          <a:bodyPr wrap="square" rtlCol="0">
            <a:spAutoFit/>
          </a:bodyPr>
          <a:lstStyle/>
          <a:p>
            <a:r>
              <a:rPr lang="nl-NL" dirty="0" smtClean="0"/>
              <a:t>In 2018 is </a:t>
            </a:r>
            <a:r>
              <a:rPr lang="nl-NL" dirty="0" err="1" smtClean="0"/>
              <a:t>PeyongChang</a:t>
            </a:r>
            <a:r>
              <a:rPr lang="nl-NL" dirty="0" smtClean="0"/>
              <a:t> de stad waar de winterspelen worden gehouden</a:t>
            </a:r>
            <a:endParaRPr lang="nl-NL" dirty="0"/>
          </a:p>
        </p:txBody>
      </p:sp>
      <p:sp>
        <p:nvSpPr>
          <p:cNvPr id="7" name="Tekstvak 6"/>
          <p:cNvSpPr txBox="1"/>
          <p:nvPr/>
        </p:nvSpPr>
        <p:spPr>
          <a:xfrm>
            <a:off x="9118797" y="1730492"/>
            <a:ext cx="1178011" cy="369332"/>
          </a:xfrm>
          <a:prstGeom prst="rect">
            <a:avLst/>
          </a:prstGeom>
          <a:noFill/>
        </p:spPr>
        <p:txBody>
          <a:bodyPr wrap="square" rtlCol="0">
            <a:spAutoFit/>
          </a:bodyPr>
          <a:lstStyle/>
          <a:p>
            <a:endParaRPr lang="nl-NL" dirty="0"/>
          </a:p>
        </p:txBody>
      </p:sp>
      <p:sp>
        <p:nvSpPr>
          <p:cNvPr id="10" name="Tekstvak 9"/>
          <p:cNvSpPr txBox="1"/>
          <p:nvPr/>
        </p:nvSpPr>
        <p:spPr>
          <a:xfrm>
            <a:off x="7213788" y="5159137"/>
            <a:ext cx="4709329" cy="1477328"/>
          </a:xfrm>
          <a:prstGeom prst="rect">
            <a:avLst/>
          </a:prstGeom>
          <a:noFill/>
        </p:spPr>
        <p:txBody>
          <a:bodyPr wrap="square" rtlCol="0">
            <a:spAutoFit/>
          </a:bodyPr>
          <a:lstStyle/>
          <a:p>
            <a:r>
              <a:rPr lang="nl-NL" dirty="0" smtClean="0"/>
              <a:t>Een van de beroemdste mensen in Zuid Korea is Guus Hiddink. Hij was coach van het Zuid Koreaanse voetbalelftal dat in 2002 als 4e eindigde op het WK voetbal. Sindsdien is Guus Hiddink heilig in Zuid Korea</a:t>
            </a:r>
            <a:endParaRPr lang="nl-NL" dirty="0"/>
          </a:p>
        </p:txBody>
      </p:sp>
      <p:sp>
        <p:nvSpPr>
          <p:cNvPr id="17" name="Tekstvak 16"/>
          <p:cNvSpPr txBox="1"/>
          <p:nvPr/>
        </p:nvSpPr>
        <p:spPr>
          <a:xfrm>
            <a:off x="2414716" y="103449"/>
            <a:ext cx="1778343" cy="523220"/>
          </a:xfrm>
          <a:prstGeom prst="rect">
            <a:avLst/>
          </a:prstGeom>
          <a:noFill/>
        </p:spPr>
        <p:txBody>
          <a:bodyPr wrap="square" rtlCol="0">
            <a:spAutoFit/>
          </a:bodyPr>
          <a:lstStyle/>
          <a:p>
            <a:r>
              <a:rPr lang="nl-NL" sz="2800" b="1" dirty="0" smtClean="0"/>
              <a:t>Zuid Korea</a:t>
            </a:r>
            <a:endParaRPr lang="nl-NL" sz="2800" b="1" dirty="0"/>
          </a:p>
        </p:txBody>
      </p:sp>
      <p:sp>
        <p:nvSpPr>
          <p:cNvPr id="18" name="Tekstvak 17"/>
          <p:cNvSpPr txBox="1"/>
          <p:nvPr/>
        </p:nvSpPr>
        <p:spPr>
          <a:xfrm>
            <a:off x="7738133" y="126883"/>
            <a:ext cx="2237298" cy="523220"/>
          </a:xfrm>
          <a:prstGeom prst="rect">
            <a:avLst/>
          </a:prstGeom>
          <a:noFill/>
        </p:spPr>
        <p:txBody>
          <a:bodyPr wrap="square" rtlCol="0">
            <a:spAutoFit/>
          </a:bodyPr>
          <a:lstStyle/>
          <a:p>
            <a:endParaRPr lang="nl-NL" sz="2800" b="1" dirty="0"/>
          </a:p>
        </p:txBody>
      </p:sp>
      <p:pic>
        <p:nvPicPr>
          <p:cNvPr id="11" name="Afbeelding 10"/>
          <p:cNvPicPr>
            <a:picLocks noChangeAspect="1"/>
          </p:cNvPicPr>
          <p:nvPr/>
        </p:nvPicPr>
        <p:blipFill>
          <a:blip r:embed="rId4"/>
          <a:stretch>
            <a:fillRect/>
          </a:stretch>
        </p:blipFill>
        <p:spPr>
          <a:xfrm>
            <a:off x="546927" y="1407225"/>
            <a:ext cx="2614197" cy="3793690"/>
          </a:xfrm>
          <a:prstGeom prst="rect">
            <a:avLst/>
          </a:prstGeom>
        </p:spPr>
      </p:pic>
      <p:pic>
        <p:nvPicPr>
          <p:cNvPr id="16" name="Afbeelding 15"/>
          <p:cNvPicPr>
            <a:picLocks noChangeAspect="1"/>
          </p:cNvPicPr>
          <p:nvPr/>
        </p:nvPicPr>
        <p:blipFill>
          <a:blip r:embed="rId5"/>
          <a:stretch>
            <a:fillRect/>
          </a:stretch>
        </p:blipFill>
        <p:spPr>
          <a:xfrm>
            <a:off x="7776425" y="132364"/>
            <a:ext cx="4146692" cy="2333288"/>
          </a:xfrm>
          <a:prstGeom prst="rect">
            <a:avLst/>
          </a:prstGeom>
        </p:spPr>
      </p:pic>
      <p:pic>
        <p:nvPicPr>
          <p:cNvPr id="20" name="Afbeelding 19"/>
          <p:cNvPicPr>
            <a:picLocks noChangeAspect="1"/>
          </p:cNvPicPr>
          <p:nvPr/>
        </p:nvPicPr>
        <p:blipFill>
          <a:blip r:embed="rId6"/>
          <a:stretch>
            <a:fillRect/>
          </a:stretch>
        </p:blipFill>
        <p:spPr>
          <a:xfrm>
            <a:off x="7776425" y="2521204"/>
            <a:ext cx="4146692" cy="2582381"/>
          </a:xfrm>
          <a:prstGeom prst="rect">
            <a:avLst/>
          </a:prstGeom>
        </p:spPr>
      </p:pic>
    </p:spTree>
    <p:extLst>
      <p:ext uri="{BB962C8B-B14F-4D97-AF65-F5344CB8AC3E}">
        <p14:creationId xmlns:p14="http://schemas.microsoft.com/office/powerpoint/2010/main" val="68798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heel(1)">
                                      <p:cBhvr>
                                        <p:cTn id="35" dur="2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fbeelding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4865" y="4216792"/>
            <a:ext cx="3793998" cy="2530990"/>
          </a:xfrm>
          <a:prstGeom prst="rect">
            <a:avLst/>
          </a:prstGeom>
        </p:spPr>
      </p:pic>
      <p:pic>
        <p:nvPicPr>
          <p:cNvPr id="26" name="Afbeelding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987" y="1800591"/>
            <a:ext cx="5065351" cy="2596296"/>
          </a:xfrm>
          <a:prstGeom prst="rect">
            <a:avLst/>
          </a:prstGeom>
        </p:spPr>
      </p:pic>
      <p:sp>
        <p:nvSpPr>
          <p:cNvPr id="4" name="Rechthoek 3"/>
          <p:cNvSpPr/>
          <p:nvPr/>
        </p:nvSpPr>
        <p:spPr>
          <a:xfrm>
            <a:off x="198440" y="5482287"/>
            <a:ext cx="4126425" cy="1200329"/>
          </a:xfrm>
          <a:prstGeom prst="rect">
            <a:avLst/>
          </a:prstGeom>
        </p:spPr>
        <p:txBody>
          <a:bodyPr wrap="square">
            <a:spAutoFit/>
          </a:bodyPr>
          <a:lstStyle/>
          <a:p>
            <a:r>
              <a:rPr lang="nl-NL" altLang="ko-KR" dirty="0" smtClean="0"/>
              <a:t>Noord Korea is een streng gesloten land. Er is weinig contact met andere landen. Internet is verboden. De staat controleert alles en iedereen</a:t>
            </a:r>
          </a:p>
        </p:txBody>
      </p:sp>
      <p:sp>
        <p:nvSpPr>
          <p:cNvPr id="5" name="Tekstvak 4"/>
          <p:cNvSpPr txBox="1"/>
          <p:nvPr/>
        </p:nvSpPr>
        <p:spPr>
          <a:xfrm>
            <a:off x="187545" y="1683777"/>
            <a:ext cx="3061502" cy="923330"/>
          </a:xfrm>
          <a:prstGeom prst="rect">
            <a:avLst/>
          </a:prstGeom>
          <a:noFill/>
        </p:spPr>
        <p:txBody>
          <a:bodyPr wrap="square" rtlCol="0">
            <a:spAutoFit/>
          </a:bodyPr>
          <a:lstStyle/>
          <a:p>
            <a:r>
              <a:rPr lang="nl-NL" dirty="0" smtClean="0"/>
              <a:t>Noord Korea veranderde vanaf 1953 in een streng communistische samenleving</a:t>
            </a:r>
            <a:endParaRPr lang="nl-NL" dirty="0"/>
          </a:p>
        </p:txBody>
      </p:sp>
      <p:sp>
        <p:nvSpPr>
          <p:cNvPr id="6" name="Tekstvak 5"/>
          <p:cNvSpPr txBox="1"/>
          <p:nvPr/>
        </p:nvSpPr>
        <p:spPr>
          <a:xfrm>
            <a:off x="198441" y="2694307"/>
            <a:ext cx="2025095" cy="646331"/>
          </a:xfrm>
          <a:prstGeom prst="rect">
            <a:avLst/>
          </a:prstGeom>
          <a:noFill/>
        </p:spPr>
        <p:txBody>
          <a:bodyPr wrap="square" rtlCol="0">
            <a:spAutoFit/>
          </a:bodyPr>
          <a:lstStyle/>
          <a:p>
            <a:r>
              <a:rPr lang="nl-NL" dirty="0" smtClean="0"/>
              <a:t>Noord Korea is een dictatuur</a:t>
            </a:r>
            <a:endParaRPr lang="nl-NL" dirty="0"/>
          </a:p>
        </p:txBody>
      </p:sp>
      <p:sp>
        <p:nvSpPr>
          <p:cNvPr id="7" name="Tekstvak 6"/>
          <p:cNvSpPr txBox="1"/>
          <p:nvPr/>
        </p:nvSpPr>
        <p:spPr>
          <a:xfrm>
            <a:off x="9118797" y="1730492"/>
            <a:ext cx="1178011" cy="369332"/>
          </a:xfrm>
          <a:prstGeom prst="rect">
            <a:avLst/>
          </a:prstGeom>
          <a:noFill/>
        </p:spPr>
        <p:txBody>
          <a:bodyPr wrap="square" rtlCol="0">
            <a:spAutoFit/>
          </a:bodyPr>
          <a:lstStyle/>
          <a:p>
            <a:endParaRPr lang="nl-NL" dirty="0"/>
          </a:p>
        </p:txBody>
      </p:sp>
      <p:sp>
        <p:nvSpPr>
          <p:cNvPr id="8" name="Tekstvak 7"/>
          <p:cNvSpPr txBox="1"/>
          <p:nvPr/>
        </p:nvSpPr>
        <p:spPr>
          <a:xfrm>
            <a:off x="8902238" y="2594591"/>
            <a:ext cx="1212370" cy="646331"/>
          </a:xfrm>
          <a:prstGeom prst="rect">
            <a:avLst/>
          </a:prstGeom>
          <a:noFill/>
        </p:spPr>
        <p:txBody>
          <a:bodyPr wrap="square" rtlCol="0">
            <a:spAutoFit/>
          </a:bodyPr>
          <a:lstStyle/>
          <a:p>
            <a:r>
              <a:rPr lang="nl-NL" dirty="0" smtClean="0"/>
              <a:t>Kim Jung </a:t>
            </a:r>
            <a:r>
              <a:rPr lang="nl-NL" dirty="0" err="1" smtClean="0"/>
              <a:t>Il</a:t>
            </a:r>
            <a:endParaRPr lang="nl-NL" dirty="0" smtClean="0"/>
          </a:p>
          <a:p>
            <a:r>
              <a:rPr lang="nl-NL" dirty="0" smtClean="0"/>
              <a:t>1994-2011</a:t>
            </a:r>
            <a:endParaRPr lang="nl-NL" dirty="0"/>
          </a:p>
        </p:txBody>
      </p:sp>
      <p:sp>
        <p:nvSpPr>
          <p:cNvPr id="9" name="Tekstvak 8"/>
          <p:cNvSpPr txBox="1"/>
          <p:nvPr/>
        </p:nvSpPr>
        <p:spPr>
          <a:xfrm>
            <a:off x="198441" y="4693307"/>
            <a:ext cx="2697896" cy="646331"/>
          </a:xfrm>
          <a:prstGeom prst="rect">
            <a:avLst/>
          </a:prstGeom>
          <a:noFill/>
        </p:spPr>
        <p:txBody>
          <a:bodyPr wrap="square" rtlCol="0">
            <a:spAutoFit/>
          </a:bodyPr>
          <a:lstStyle/>
          <a:p>
            <a:r>
              <a:rPr lang="nl-NL" dirty="0" smtClean="0"/>
              <a:t>Noord Korea is bijna 4x zo groot als Nederland</a:t>
            </a:r>
            <a:endParaRPr lang="nl-NL" dirty="0"/>
          </a:p>
        </p:txBody>
      </p:sp>
      <p:sp>
        <p:nvSpPr>
          <p:cNvPr id="10" name="Tekstvak 9"/>
          <p:cNvSpPr txBox="1"/>
          <p:nvPr/>
        </p:nvSpPr>
        <p:spPr>
          <a:xfrm>
            <a:off x="187545" y="3373208"/>
            <a:ext cx="3132304" cy="1200329"/>
          </a:xfrm>
          <a:prstGeom prst="rect">
            <a:avLst/>
          </a:prstGeom>
          <a:noFill/>
        </p:spPr>
        <p:txBody>
          <a:bodyPr wrap="square" rtlCol="0">
            <a:spAutoFit/>
          </a:bodyPr>
          <a:lstStyle/>
          <a:p>
            <a:r>
              <a:rPr lang="nl-NL" dirty="0" smtClean="0"/>
              <a:t>De hoofdstad is Pyongyang (3 miljoen inwoners en er wonen ongeveer 25 miljoen mensen in Noord Korea.</a:t>
            </a:r>
            <a:endParaRPr lang="nl-NL" dirty="0"/>
          </a:p>
        </p:txBody>
      </p:sp>
      <p:sp>
        <p:nvSpPr>
          <p:cNvPr id="13" name="Tekstvak 12"/>
          <p:cNvSpPr txBox="1"/>
          <p:nvPr/>
        </p:nvSpPr>
        <p:spPr>
          <a:xfrm>
            <a:off x="8762141" y="4835956"/>
            <a:ext cx="1534667" cy="646331"/>
          </a:xfrm>
          <a:prstGeom prst="rect">
            <a:avLst/>
          </a:prstGeom>
          <a:noFill/>
        </p:spPr>
        <p:txBody>
          <a:bodyPr wrap="square" rtlCol="0">
            <a:spAutoFit/>
          </a:bodyPr>
          <a:lstStyle/>
          <a:p>
            <a:r>
              <a:rPr lang="nl-NL" dirty="0" smtClean="0"/>
              <a:t>Kim Jung </a:t>
            </a:r>
            <a:r>
              <a:rPr lang="nl-NL" dirty="0" err="1" smtClean="0"/>
              <a:t>Un</a:t>
            </a:r>
            <a:endParaRPr lang="nl-NL" dirty="0" smtClean="0"/>
          </a:p>
          <a:p>
            <a:r>
              <a:rPr lang="nl-NL" dirty="0" smtClean="0"/>
              <a:t>2011 - ….</a:t>
            </a:r>
            <a:endParaRPr lang="nl-NL" dirty="0"/>
          </a:p>
        </p:txBody>
      </p:sp>
      <p:sp>
        <p:nvSpPr>
          <p:cNvPr id="14" name="Tekstvak 13"/>
          <p:cNvSpPr txBox="1"/>
          <p:nvPr/>
        </p:nvSpPr>
        <p:spPr>
          <a:xfrm>
            <a:off x="8826356" y="409270"/>
            <a:ext cx="1406236" cy="646331"/>
          </a:xfrm>
          <a:prstGeom prst="rect">
            <a:avLst/>
          </a:prstGeom>
          <a:noFill/>
        </p:spPr>
        <p:txBody>
          <a:bodyPr wrap="square" rtlCol="0">
            <a:spAutoFit/>
          </a:bodyPr>
          <a:lstStyle/>
          <a:p>
            <a:r>
              <a:rPr lang="nl-NL" dirty="0" smtClean="0"/>
              <a:t>Kim </a:t>
            </a:r>
            <a:r>
              <a:rPr lang="nl-NL" dirty="0" err="1" smtClean="0"/>
              <a:t>Il</a:t>
            </a:r>
            <a:r>
              <a:rPr lang="nl-NL" dirty="0" smtClean="0"/>
              <a:t> </a:t>
            </a:r>
            <a:r>
              <a:rPr lang="nl-NL" dirty="0" err="1" smtClean="0"/>
              <a:t>Sung</a:t>
            </a:r>
            <a:r>
              <a:rPr lang="nl-NL" dirty="0" smtClean="0"/>
              <a:t> </a:t>
            </a:r>
          </a:p>
          <a:p>
            <a:r>
              <a:rPr lang="nl-NL" dirty="0" smtClean="0"/>
              <a:t>1948-1994</a:t>
            </a:r>
            <a:endParaRPr lang="nl-NL" dirty="0"/>
          </a:p>
        </p:txBody>
      </p:sp>
      <p:sp>
        <p:nvSpPr>
          <p:cNvPr id="17" name="Tekstvak 16"/>
          <p:cNvSpPr txBox="1"/>
          <p:nvPr/>
        </p:nvSpPr>
        <p:spPr>
          <a:xfrm>
            <a:off x="2414716" y="103449"/>
            <a:ext cx="2239662" cy="523220"/>
          </a:xfrm>
          <a:prstGeom prst="rect">
            <a:avLst/>
          </a:prstGeom>
          <a:noFill/>
        </p:spPr>
        <p:txBody>
          <a:bodyPr wrap="square" rtlCol="0">
            <a:spAutoFit/>
          </a:bodyPr>
          <a:lstStyle/>
          <a:p>
            <a:r>
              <a:rPr lang="nl-NL" sz="2800" b="1" dirty="0" smtClean="0"/>
              <a:t>Noord Korea</a:t>
            </a:r>
            <a:endParaRPr lang="nl-NL" sz="2800" b="1" dirty="0"/>
          </a:p>
        </p:txBody>
      </p:sp>
      <p:sp>
        <p:nvSpPr>
          <p:cNvPr id="18" name="Tekstvak 17"/>
          <p:cNvSpPr txBox="1"/>
          <p:nvPr/>
        </p:nvSpPr>
        <p:spPr>
          <a:xfrm>
            <a:off x="8902238" y="271848"/>
            <a:ext cx="2237298" cy="523220"/>
          </a:xfrm>
          <a:prstGeom prst="rect">
            <a:avLst/>
          </a:prstGeom>
          <a:noFill/>
        </p:spPr>
        <p:txBody>
          <a:bodyPr wrap="square" rtlCol="0">
            <a:spAutoFit/>
          </a:bodyPr>
          <a:lstStyle/>
          <a:p>
            <a:endParaRPr lang="nl-NL" sz="2800" b="1" dirty="0"/>
          </a:p>
        </p:txBody>
      </p:sp>
      <p:pic>
        <p:nvPicPr>
          <p:cNvPr id="2" name="Afbeelding 1"/>
          <p:cNvPicPr>
            <a:picLocks noChangeAspect="1"/>
          </p:cNvPicPr>
          <p:nvPr/>
        </p:nvPicPr>
        <p:blipFill>
          <a:blip r:embed="rId4"/>
          <a:stretch>
            <a:fillRect/>
          </a:stretch>
        </p:blipFill>
        <p:spPr>
          <a:xfrm>
            <a:off x="10168248" y="126161"/>
            <a:ext cx="1714146" cy="2166057"/>
          </a:xfrm>
          <a:prstGeom prst="rect">
            <a:avLst/>
          </a:prstGeom>
        </p:spPr>
      </p:pic>
      <p:pic>
        <p:nvPicPr>
          <p:cNvPr id="11" name="Afbeelding 10"/>
          <p:cNvPicPr>
            <a:picLocks noChangeAspect="1"/>
          </p:cNvPicPr>
          <p:nvPr/>
        </p:nvPicPr>
        <p:blipFill>
          <a:blip r:embed="rId5"/>
          <a:stretch>
            <a:fillRect/>
          </a:stretch>
        </p:blipFill>
        <p:spPr>
          <a:xfrm>
            <a:off x="10168248" y="2437905"/>
            <a:ext cx="1673815" cy="2154817"/>
          </a:xfrm>
          <a:prstGeom prst="rect">
            <a:avLst/>
          </a:prstGeom>
        </p:spPr>
      </p:pic>
      <p:pic>
        <p:nvPicPr>
          <p:cNvPr id="15" name="Afbeelding 14"/>
          <p:cNvPicPr>
            <a:picLocks noChangeAspect="1"/>
          </p:cNvPicPr>
          <p:nvPr/>
        </p:nvPicPr>
        <p:blipFill>
          <a:blip r:embed="rId6"/>
          <a:stretch>
            <a:fillRect/>
          </a:stretch>
        </p:blipFill>
        <p:spPr>
          <a:xfrm>
            <a:off x="10168248" y="4693307"/>
            <a:ext cx="1915787" cy="1956378"/>
          </a:xfrm>
          <a:prstGeom prst="rect">
            <a:avLst/>
          </a:prstGeom>
        </p:spPr>
      </p:pic>
      <p:pic>
        <p:nvPicPr>
          <p:cNvPr id="16" name="Afbeelding 15"/>
          <p:cNvPicPr>
            <a:picLocks noChangeAspect="1"/>
          </p:cNvPicPr>
          <p:nvPr/>
        </p:nvPicPr>
        <p:blipFill>
          <a:blip r:embed="rId7"/>
          <a:stretch>
            <a:fillRect/>
          </a:stretch>
        </p:blipFill>
        <p:spPr>
          <a:xfrm>
            <a:off x="413960" y="126161"/>
            <a:ext cx="1809576" cy="1174565"/>
          </a:xfrm>
          <a:prstGeom prst="rect">
            <a:avLst/>
          </a:prstGeom>
        </p:spPr>
      </p:pic>
      <p:pic>
        <p:nvPicPr>
          <p:cNvPr id="25" name="Afbeelding 24"/>
          <p:cNvPicPr>
            <a:picLocks noChangeAspect="1"/>
          </p:cNvPicPr>
          <p:nvPr/>
        </p:nvPicPr>
        <p:blipFill>
          <a:blip r:embed="rId8"/>
          <a:stretch>
            <a:fillRect/>
          </a:stretch>
        </p:blipFill>
        <p:spPr>
          <a:xfrm>
            <a:off x="4607425" y="126161"/>
            <a:ext cx="3272786" cy="1840943"/>
          </a:xfrm>
          <a:prstGeom prst="rect">
            <a:avLst/>
          </a:prstGeom>
        </p:spPr>
      </p:pic>
    </p:spTree>
    <p:extLst>
      <p:ext uri="{BB962C8B-B14F-4D97-AF65-F5344CB8AC3E}">
        <p14:creationId xmlns:p14="http://schemas.microsoft.com/office/powerpoint/2010/main" val="42283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heel(1)">
                                      <p:cBhvr>
                                        <p:cTn id="82" dur="20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heel(1)">
                                      <p:cBhvr>
                                        <p:cTn id="87" dur="20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heel(1)">
                                      <p:cBhvr>
                                        <p:cTn id="9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3" grpId="0"/>
      <p:bldP spid="14" grpId="0"/>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3900</TotalTime>
  <Words>1039</Words>
  <Application>Microsoft Office PowerPoint</Application>
  <PresentationFormat>Breedbeeld</PresentationFormat>
  <Paragraphs>190</Paragraphs>
  <Slides>21</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맑은 고딕</vt:lpstr>
      <vt:lpstr>Arial</vt:lpstr>
      <vt:lpstr>Calibri</vt:lpstr>
      <vt:lpstr>Calibri Light</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Helm</dc:creator>
  <cp:lastModifiedBy>Maarten van der Helm</cp:lastModifiedBy>
  <cp:revision>36</cp:revision>
  <dcterms:created xsi:type="dcterms:W3CDTF">2018-02-04T08:12:09Z</dcterms:created>
  <dcterms:modified xsi:type="dcterms:W3CDTF">2018-02-14T07:06:13Z</dcterms:modified>
</cp:coreProperties>
</file>