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6" r:id="rId2"/>
    <p:sldId id="300" r:id="rId3"/>
    <p:sldId id="280" r:id="rId4"/>
    <p:sldId id="257" r:id="rId5"/>
    <p:sldId id="258" r:id="rId6"/>
    <p:sldId id="271" r:id="rId7"/>
    <p:sldId id="259" r:id="rId8"/>
    <p:sldId id="260" r:id="rId9"/>
    <p:sldId id="261" r:id="rId10"/>
    <p:sldId id="296" r:id="rId11"/>
    <p:sldId id="295" r:id="rId12"/>
    <p:sldId id="297" r:id="rId13"/>
    <p:sldId id="262" r:id="rId14"/>
    <p:sldId id="281" r:id="rId15"/>
    <p:sldId id="294" r:id="rId16"/>
    <p:sldId id="268" r:id="rId17"/>
    <p:sldId id="298" r:id="rId18"/>
    <p:sldId id="299"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77" autoAdjust="0"/>
  </p:normalViewPr>
  <p:slideViewPr>
    <p:cSldViewPr>
      <p:cViewPr varScale="1">
        <p:scale>
          <a:sx n="56" d="100"/>
          <a:sy n="56"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4A6BF-96DD-4B51-9AC1-40378D9A4F45}" type="datetimeFigureOut">
              <a:rPr lang="de-DE" smtClean="0"/>
              <a:pPr/>
              <a:t>28.11.2017</a:t>
            </a:fld>
            <a:endParaRPr lang="de-D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85642-CF8B-478C-8E69-730C8CDC22DF}" type="slidenum">
              <a:rPr lang="de-DE" smtClean="0"/>
              <a:pPr/>
              <a:t>‹nr.›</a:t>
            </a:fld>
            <a:endParaRPr lang="de-DE"/>
          </a:p>
        </p:txBody>
      </p:sp>
    </p:spTree>
    <p:extLst>
      <p:ext uri="{BB962C8B-B14F-4D97-AF65-F5344CB8AC3E}">
        <p14:creationId xmlns:p14="http://schemas.microsoft.com/office/powerpoint/2010/main" val="337522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nl.wikipedia.org/wiki/Bijnier" TargetMode="External"/><Relationship Id="rId13" Type="http://schemas.openxmlformats.org/officeDocument/2006/relationships/hyperlink" Target="http://nl.wikipedia.org/wiki/Toeschietreflex" TargetMode="External"/><Relationship Id="rId18" Type="http://schemas.openxmlformats.org/officeDocument/2006/relationships/hyperlink" Target="http://www.brabbels.com/progesteron-tijdens-de-zwangerschap.html" TargetMode="External"/><Relationship Id="rId26" Type="http://schemas.openxmlformats.org/officeDocument/2006/relationships/hyperlink" Target="http://nl.wikipedia.org/wiki/Welbevinden" TargetMode="External"/><Relationship Id="rId3" Type="http://schemas.openxmlformats.org/officeDocument/2006/relationships/hyperlink" Target="http://nl.wikipedia.org/wiki/Ductus_Botalli" TargetMode="External"/><Relationship Id="rId21" Type="http://schemas.openxmlformats.org/officeDocument/2006/relationships/hyperlink" Target="http://nl.wikipedia.org/wiki/Pijn" TargetMode="External"/><Relationship Id="rId7" Type="http://schemas.openxmlformats.org/officeDocument/2006/relationships/hyperlink" Target="http://nl.wikipedia.org/wiki/Hormoon" TargetMode="External"/><Relationship Id="rId12" Type="http://schemas.openxmlformats.org/officeDocument/2006/relationships/hyperlink" Target="http://nl.wikipedia.org/wiki/Glad_spierweefsel" TargetMode="External"/><Relationship Id="rId17" Type="http://schemas.openxmlformats.org/officeDocument/2006/relationships/hyperlink" Target="http://www.brabbels.com/striae.html" TargetMode="External"/><Relationship Id="rId25" Type="http://schemas.openxmlformats.org/officeDocument/2006/relationships/hyperlink" Target="http://nl.wikipedia.org/wiki/Pijnstiller" TargetMode="External"/><Relationship Id="rId2" Type="http://schemas.openxmlformats.org/officeDocument/2006/relationships/slide" Target="../slides/slide5.xml"/><Relationship Id="rId16" Type="http://schemas.openxmlformats.org/officeDocument/2006/relationships/hyperlink" Target="http://www.brabbels.com/zwangerschapsmasker.html" TargetMode="External"/><Relationship Id="rId20" Type="http://schemas.openxmlformats.org/officeDocument/2006/relationships/hyperlink" Target="http://nl.wikipedia.org/w/index.php?title=Opwinding&amp;action=edit&amp;redlink=1" TargetMode="External"/><Relationship Id="rId29" Type="http://schemas.openxmlformats.org/officeDocument/2006/relationships/hyperlink" Target="http://nl.wikipedia.org/wiki/Zenuwcel" TargetMode="External"/><Relationship Id="rId1" Type="http://schemas.openxmlformats.org/officeDocument/2006/relationships/notesMaster" Target="../notesMasters/notesMaster1.xml"/><Relationship Id="rId6" Type="http://schemas.openxmlformats.org/officeDocument/2006/relationships/hyperlink" Target="http://nl.wikipedia.org/wiki/Corticostero%C3%AFde" TargetMode="External"/><Relationship Id="rId11" Type="http://schemas.openxmlformats.org/officeDocument/2006/relationships/hyperlink" Target="http://nl.wikipedia.org/wiki/Hypothalamus" TargetMode="External"/><Relationship Id="rId24" Type="http://schemas.openxmlformats.org/officeDocument/2006/relationships/hyperlink" Target="http://nl.wikipedia.org/wiki/Orgasme" TargetMode="External"/><Relationship Id="rId5" Type="http://schemas.openxmlformats.org/officeDocument/2006/relationships/hyperlink" Target="http://nl.wikipedia.org/wiki/Foetale_bloedsomloop" TargetMode="External"/><Relationship Id="rId15" Type="http://schemas.openxmlformats.org/officeDocument/2006/relationships/hyperlink" Target="http://www.brabbels.com/bevalling" TargetMode="External"/><Relationship Id="rId23" Type="http://schemas.openxmlformats.org/officeDocument/2006/relationships/hyperlink" Target="http://nl.wikipedia.org/wiki/Liefde" TargetMode="External"/><Relationship Id="rId28" Type="http://schemas.openxmlformats.org/officeDocument/2006/relationships/hyperlink" Target="http://nl.wikipedia.org/wiki/Bijniermerg" TargetMode="External"/><Relationship Id="rId10" Type="http://schemas.openxmlformats.org/officeDocument/2006/relationships/hyperlink" Target="http://nl.wikipedia.org/wiki/Neurotransmitter" TargetMode="External"/><Relationship Id="rId19" Type="http://schemas.openxmlformats.org/officeDocument/2006/relationships/hyperlink" Target="http://nl.wikipedia.org/wiki/Hypofyse" TargetMode="External"/><Relationship Id="rId4" Type="http://schemas.openxmlformats.org/officeDocument/2006/relationships/hyperlink" Target="http://nl.wikipedia.org/wiki/Ductus_arteriacus" TargetMode="External"/><Relationship Id="rId9" Type="http://schemas.openxmlformats.org/officeDocument/2006/relationships/hyperlink" Target="http://nl.wikipedia.org/wiki/Cholesterol" TargetMode="External"/><Relationship Id="rId14" Type="http://schemas.openxmlformats.org/officeDocument/2006/relationships/hyperlink" Target="http://www.brabbels.com/zwangerschap" TargetMode="External"/><Relationship Id="rId22" Type="http://schemas.openxmlformats.org/officeDocument/2006/relationships/hyperlink" Target="http://nl.wikipedia.org/wiki/Capsa%C3%AFcine" TargetMode="External"/><Relationship Id="rId27" Type="http://schemas.openxmlformats.org/officeDocument/2006/relationships/hyperlink" Target="http://nl.wikipedia.org/wiki/Geluk_(emotie)" TargetMode="External"/><Relationship Id="rId30" Type="http://schemas.openxmlformats.org/officeDocument/2006/relationships/hyperlink" Target="http://nl.wikipedia.org/wiki/Vecht-_of_vluchtreacti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okterdokter.nl/aandoening/1569/eerste-tekenen-van-de-bevall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knovzwanger.nl/voor-zwangeren/zwanger/de-bevalling/hoe-bereid-je-je-voor/zwangerkalender/week-4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Het Nederlandse systeem kent een aantal voordelen:</a:t>
            </a:r>
          </a:p>
          <a:p>
            <a:pPr fontAlgn="base"/>
            <a:r>
              <a:rPr lang="nl-NL" sz="1200" b="0" i="0" kern="1200" dirty="0" smtClean="0">
                <a:solidFill>
                  <a:schemeClr val="tx1"/>
                </a:solidFill>
                <a:effectLst/>
                <a:latin typeface="+mn-lt"/>
                <a:ea typeface="+mn-ea"/>
                <a:cs typeface="+mn-cs"/>
              </a:rPr>
              <a:t>Als er geen risico’s zijn, kunnen vrouwen zelf kiezen waar ze willen bevallen: thuis of in het ziekenhuis</a:t>
            </a:r>
          </a:p>
          <a:p>
            <a:pPr fontAlgn="base"/>
            <a:r>
              <a:rPr lang="nl-NL" sz="1200" b="0" i="0" kern="1200" dirty="0" smtClean="0">
                <a:solidFill>
                  <a:schemeClr val="tx1"/>
                </a:solidFill>
                <a:effectLst/>
                <a:latin typeface="+mn-lt"/>
                <a:ea typeface="+mn-ea"/>
                <a:cs typeface="+mn-cs"/>
              </a:rPr>
              <a:t>Zwangerschap en bevalling worden zoveel mogelijk benaderd als normale gebeurtenissen</a:t>
            </a:r>
          </a:p>
          <a:p>
            <a:pPr fontAlgn="base"/>
            <a:r>
              <a:rPr lang="nl-NL" sz="1200" b="0" i="0" kern="1200" dirty="0" smtClean="0">
                <a:solidFill>
                  <a:schemeClr val="tx1"/>
                </a:solidFill>
                <a:effectLst/>
                <a:latin typeface="+mn-lt"/>
                <a:ea typeface="+mn-ea"/>
                <a:cs typeface="+mn-cs"/>
              </a:rPr>
              <a:t>De duurdere tweedelijnszorg wordt alleen gebruikt als dat nodig is</a:t>
            </a:r>
          </a:p>
          <a:p>
            <a:pPr fontAlgn="base"/>
            <a:r>
              <a:rPr lang="nl-NL" sz="1200" b="1" i="0" kern="1200" dirty="0" smtClean="0">
                <a:solidFill>
                  <a:schemeClr val="tx1"/>
                </a:solidFill>
                <a:effectLst/>
                <a:latin typeface="+mn-lt"/>
                <a:ea typeface="+mn-ea"/>
                <a:cs typeface="+mn-cs"/>
              </a:rPr>
              <a:t>Zelf kiezen waar te bevallen</a:t>
            </a:r>
            <a:r>
              <a:rPr lang="nl-NL" sz="1200" b="0" i="0" kern="1200" dirty="0" smtClean="0">
                <a:solidFill>
                  <a:schemeClr val="tx1"/>
                </a:solidFill>
                <a:effectLst/>
                <a:latin typeface="+mn-lt"/>
                <a:ea typeface="+mn-ea"/>
                <a:cs typeface="+mn-cs"/>
              </a:rPr>
              <a:t/>
            </a:r>
            <a:br>
              <a:rPr lang="nl-NL" sz="1200" b="0" i="0" kern="1200" dirty="0" smtClean="0">
                <a:solidFill>
                  <a:schemeClr val="tx1"/>
                </a:solidFill>
                <a:effectLst/>
                <a:latin typeface="+mn-lt"/>
                <a:ea typeface="+mn-ea"/>
                <a:cs typeface="+mn-cs"/>
              </a:rPr>
            </a:br>
            <a:r>
              <a:rPr lang="nl-NL" sz="1200" b="0" i="0" kern="1200" dirty="0" smtClean="0">
                <a:solidFill>
                  <a:schemeClr val="tx1"/>
                </a:solidFill>
                <a:effectLst/>
                <a:latin typeface="+mn-lt"/>
                <a:ea typeface="+mn-ea"/>
                <a:cs typeface="+mn-cs"/>
              </a:rPr>
              <a:t>In Nederland kan een vrouw op verschillende plaatsen bevallen:</a:t>
            </a:r>
          </a:p>
          <a:p>
            <a:pPr fontAlgn="base"/>
            <a:r>
              <a:rPr lang="nl-NL" sz="1200" b="0" i="0" kern="1200" dirty="0" smtClean="0">
                <a:solidFill>
                  <a:schemeClr val="tx1"/>
                </a:solidFill>
                <a:effectLst/>
                <a:latin typeface="+mn-lt"/>
                <a:ea typeface="+mn-ea"/>
                <a:cs typeface="+mn-cs"/>
              </a:rPr>
              <a:t>Thuis of in een kraamhotel; dit kan als het om een normale bevalling gaat</a:t>
            </a:r>
          </a:p>
          <a:p>
            <a:pPr fontAlgn="base"/>
            <a:r>
              <a:rPr lang="nl-NL" sz="1200" b="0" i="0" kern="1200" dirty="0" smtClean="0">
                <a:solidFill>
                  <a:schemeClr val="tx1"/>
                </a:solidFill>
                <a:effectLst/>
                <a:latin typeface="+mn-lt"/>
                <a:ea typeface="+mn-ea"/>
                <a:cs typeface="+mn-cs"/>
              </a:rPr>
              <a:t>Poliklinisch in het ziekenhuis (direct na de bevalling weer naar huis)</a:t>
            </a:r>
          </a:p>
          <a:p>
            <a:pPr fontAlgn="base"/>
            <a:r>
              <a:rPr lang="nl-NL" sz="1200" b="0" i="0" kern="1200" dirty="0" smtClean="0">
                <a:solidFill>
                  <a:schemeClr val="tx1"/>
                </a:solidFill>
                <a:effectLst/>
                <a:latin typeface="+mn-lt"/>
                <a:ea typeface="+mn-ea"/>
                <a:cs typeface="+mn-cs"/>
              </a:rPr>
              <a:t>Intern in het ziekenhuis (de vrouw blijft op medische indicatie meer dan 24 uur in het ziekenhuis)</a:t>
            </a:r>
          </a:p>
          <a:p>
            <a:pPr fontAlgn="base"/>
            <a:r>
              <a:rPr lang="nl-NL" sz="1200" b="0" i="0" kern="1200" dirty="0" smtClean="0">
                <a:solidFill>
                  <a:schemeClr val="tx1"/>
                </a:solidFill>
                <a:effectLst/>
                <a:latin typeface="+mn-lt"/>
                <a:ea typeface="+mn-ea"/>
                <a:cs typeface="+mn-cs"/>
              </a:rPr>
              <a:t>Een poliklinische bevalling wordt normaal gesproken begeleid door een eerstelijns verloskundige.</a:t>
            </a:r>
          </a:p>
          <a:p>
            <a:pPr fontAlgn="base"/>
            <a:endParaRPr lang="nl-NL" sz="1200" b="0" i="0" kern="1200" dirty="0" smtClean="0">
              <a:solidFill>
                <a:schemeClr val="tx1"/>
              </a:solidFill>
              <a:effectLst/>
              <a:latin typeface="+mn-lt"/>
              <a:ea typeface="+mn-ea"/>
              <a:cs typeface="+mn-cs"/>
            </a:endParaRPr>
          </a:p>
          <a:p>
            <a:pPr fontAlgn="base"/>
            <a:r>
              <a:rPr lang="nl-NL" sz="1200" b="0" i="0" kern="1200" dirty="0" smtClean="0">
                <a:solidFill>
                  <a:schemeClr val="tx1"/>
                </a:solidFill>
                <a:effectLst/>
                <a:latin typeface="+mn-lt"/>
                <a:ea typeface="+mn-ea"/>
                <a:cs typeface="+mn-cs"/>
              </a:rPr>
              <a:t>http://www.kennispoort-verloskunde.nl/links.aspx#.ULB96If8I2Z  ; http://www.narcis.nl/ ( wetenschappelijke publicaties)</a:t>
            </a:r>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3</a:t>
            </a:fld>
            <a:endParaRPr lang="de-DE"/>
          </a:p>
        </p:txBody>
      </p:sp>
    </p:spTree>
    <p:extLst>
      <p:ext uri="{BB962C8B-B14F-4D97-AF65-F5344CB8AC3E}">
        <p14:creationId xmlns:p14="http://schemas.microsoft.com/office/powerpoint/2010/main" val="117588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Functie open fontanel : hoofdje verkleint</a:t>
            </a:r>
          </a:p>
          <a:p>
            <a:r>
              <a:rPr lang="nl-NL" dirty="0" smtClean="0"/>
              <a:t>Functie samendrukken longetjes:</a:t>
            </a:r>
            <a:r>
              <a:rPr lang="nl-NL" baseline="0" dirty="0" smtClean="0"/>
              <a:t> vruchtwater eruit geperst&gt; kind moet ademen</a:t>
            </a:r>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12</a:t>
            </a:fld>
            <a:endParaRPr lang="de-DE"/>
          </a:p>
        </p:txBody>
      </p:sp>
    </p:spTree>
    <p:extLst>
      <p:ext uri="{BB962C8B-B14F-4D97-AF65-F5344CB8AC3E}">
        <p14:creationId xmlns:p14="http://schemas.microsoft.com/office/powerpoint/2010/main" val="69324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dirty="0" smtClean="0"/>
              <a:t>Nageboorte</a:t>
            </a:r>
            <a:r>
              <a:rPr lang="nl-NL" baseline="0" dirty="0" smtClean="0"/>
              <a:t>: moeder gelukkig, baby op de buik, navelstreng doorknippen als kloppen van de navelstreng is gestopt ; geboorte placenta ( wel weeën!!) &gt;</a:t>
            </a:r>
          </a:p>
          <a:p>
            <a:r>
              <a:rPr lang="nl-NL" baseline="0" dirty="0" smtClean="0"/>
              <a:t>Samentrekken uterus ( bevorderd door zuigen van de baby aan de borst !!)</a:t>
            </a:r>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13</a:t>
            </a:fld>
            <a:endParaRPr lang="de-DE"/>
          </a:p>
        </p:txBody>
      </p:sp>
    </p:spTree>
    <p:extLst>
      <p:ext uri="{BB962C8B-B14F-4D97-AF65-F5344CB8AC3E}">
        <p14:creationId xmlns:p14="http://schemas.microsoft.com/office/powerpoint/2010/main" val="312377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Post-placentaire tijdperk : </a:t>
            </a:r>
            <a:r>
              <a:rPr lang="nl-NL" b="0" dirty="0" smtClean="0"/>
              <a:t>nog minimaal 1 uur controles kraamvrouw : </a:t>
            </a:r>
            <a:r>
              <a:rPr lang="nl-NL" b="0" dirty="0" err="1" smtClean="0"/>
              <a:t>uteruscontracties+bloedingshoeveelheid</a:t>
            </a:r>
            <a:r>
              <a:rPr lang="nl-NL" b="0" dirty="0" smtClean="0"/>
              <a:t>, fundushoogte, mictie, vitale controles</a:t>
            </a:r>
            <a:endParaRPr lang="de-DE" b="0" dirty="0" smtClean="0"/>
          </a:p>
          <a:p>
            <a:endParaRPr lang="nl-NL" baseline="0" dirty="0" smtClean="0"/>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14</a:t>
            </a:fld>
            <a:endParaRPr lang="de-DE"/>
          </a:p>
        </p:txBody>
      </p:sp>
    </p:spTree>
    <p:extLst>
      <p:ext uri="{BB962C8B-B14F-4D97-AF65-F5344CB8AC3E}">
        <p14:creationId xmlns:p14="http://schemas.microsoft.com/office/powerpoint/2010/main" val="381843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Uitzuigen: alleen gespecialiseerd VP of arts/ verloskundige : risico bradycardie. ( nervus </a:t>
            </a:r>
            <a:r>
              <a:rPr lang="nl-NL" dirty="0" err="1" smtClean="0"/>
              <a:t>vagus</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15</a:t>
            </a:fld>
            <a:endParaRPr lang="de-DE"/>
          </a:p>
        </p:txBody>
      </p:sp>
    </p:spTree>
    <p:extLst>
      <p:ext uri="{BB962C8B-B14F-4D97-AF65-F5344CB8AC3E}">
        <p14:creationId xmlns:p14="http://schemas.microsoft.com/office/powerpoint/2010/main" val="16270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Pijn niet voor niets bij normale bevalling:</a:t>
            </a:r>
          </a:p>
          <a:p>
            <a:pPr marL="171450" indent="-171450">
              <a:buFontTx/>
              <a:buChar char="-"/>
            </a:pPr>
            <a:r>
              <a:rPr lang="nl-NL" dirty="0" smtClean="0"/>
              <a:t>Resultaat</a:t>
            </a:r>
            <a:r>
              <a:rPr lang="nl-NL" baseline="0" dirty="0" smtClean="0"/>
              <a:t> : baby</a:t>
            </a:r>
          </a:p>
          <a:p>
            <a:pPr marL="171450" indent="-171450">
              <a:buFontTx/>
              <a:buChar char="-"/>
            </a:pPr>
            <a:r>
              <a:rPr lang="nl-NL" baseline="0" dirty="0" smtClean="0"/>
              <a:t>meer </a:t>
            </a:r>
            <a:r>
              <a:rPr lang="nl-NL" baseline="0" dirty="0" err="1" smtClean="0"/>
              <a:t>endorfines</a:t>
            </a:r>
            <a:endParaRPr lang="nl-NL" baseline="0" dirty="0" smtClean="0"/>
          </a:p>
          <a:p>
            <a:pPr marL="171450" indent="-171450">
              <a:buFontTx/>
              <a:buChar char="-"/>
            </a:pPr>
            <a:r>
              <a:rPr lang="nl-NL" baseline="0" dirty="0" err="1" smtClean="0"/>
              <a:t>Oergevoel</a:t>
            </a:r>
            <a:r>
              <a:rPr lang="nl-NL" baseline="0" dirty="0" smtClean="0"/>
              <a:t> en gevoel van trots   </a:t>
            </a:r>
            <a:endParaRPr lang="nl-NL" dirty="0" smtClean="0"/>
          </a:p>
          <a:p>
            <a:endParaRPr lang="nl-NL" dirty="0" smtClean="0"/>
          </a:p>
          <a:p>
            <a:r>
              <a:rPr lang="nl-NL" dirty="0" smtClean="0"/>
              <a:t>Oxytocine : hoe meer weeën, hoe meer oxytocine</a:t>
            </a:r>
          </a:p>
          <a:p>
            <a:r>
              <a:rPr lang="nl-NL" dirty="0" smtClean="0"/>
              <a:t>Teveel adrenaline&gt; stress&gt; minder oxytocine !!</a:t>
            </a:r>
          </a:p>
          <a:p>
            <a:r>
              <a:rPr lang="nl-NL" dirty="0" smtClean="0"/>
              <a:t>Na het bevallingsmoment: geen pijn&gt; </a:t>
            </a:r>
          </a:p>
          <a:p>
            <a:r>
              <a:rPr lang="nl-NL" dirty="0" smtClean="0"/>
              <a:t>wel veel endorfine: heel gelukkig</a:t>
            </a:r>
            <a:r>
              <a:rPr lang="nl-NL" baseline="0" dirty="0" smtClean="0"/>
              <a:t> gevoel</a:t>
            </a:r>
          </a:p>
          <a:p>
            <a:r>
              <a:rPr lang="nl-NL" baseline="0" dirty="0" smtClean="0"/>
              <a:t>Veel adrenaline: alert zijn, wakker blijven en contact maken met baby&gt; bevalling verwerken ( vaak niet slapen) </a:t>
            </a:r>
            <a:endParaRPr lang="nl-NL" dirty="0" smtClean="0"/>
          </a:p>
          <a:p>
            <a:endParaRPr lang="nl-NL" dirty="0" smtClean="0"/>
          </a:p>
          <a:p>
            <a:endParaRPr lang="nl-NL" dirty="0" smtClean="0"/>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16</a:t>
            </a:fld>
            <a:endParaRPr lang="de-DE"/>
          </a:p>
        </p:txBody>
      </p:sp>
    </p:spTree>
    <p:extLst>
      <p:ext uri="{BB962C8B-B14F-4D97-AF65-F5344CB8AC3E}">
        <p14:creationId xmlns:p14="http://schemas.microsoft.com/office/powerpoint/2010/main" val="201742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indaling</a:t>
            </a:r>
            <a:r>
              <a:rPr lang="nl-NL" baseline="0" dirty="0" smtClean="0"/>
              <a:t> zegt weinig over tijdstip geboorte.</a:t>
            </a:r>
          </a:p>
          <a:p>
            <a:r>
              <a:rPr lang="nl-NL" baseline="0" dirty="0" smtClean="0"/>
              <a:t>Indalingsweeën.   </a:t>
            </a:r>
          </a:p>
          <a:p>
            <a:r>
              <a:rPr lang="nl-NL" baseline="0" dirty="0" smtClean="0"/>
              <a:t>Niet indalen hoeft niet te wijzen op complicaties.</a:t>
            </a:r>
          </a:p>
          <a:p>
            <a:r>
              <a:rPr lang="nl-NL" baseline="0" dirty="0" smtClean="0"/>
              <a:t>Kan wel: mogelijke </a:t>
            </a:r>
            <a:r>
              <a:rPr lang="nl-NL" baseline="0" dirty="0" err="1" smtClean="0"/>
              <a:t>complcaties</a:t>
            </a:r>
            <a:r>
              <a:rPr lang="nl-NL" baseline="0" dirty="0" smtClean="0"/>
              <a:t>:</a:t>
            </a:r>
          </a:p>
          <a:p>
            <a:r>
              <a:rPr lang="nl-NL" baseline="0" dirty="0" smtClean="0"/>
              <a:t>Te groot hoofdje kind</a:t>
            </a:r>
          </a:p>
          <a:p>
            <a:r>
              <a:rPr lang="nl-NL" baseline="0" dirty="0" smtClean="0"/>
              <a:t>Te nauw baringskanaal moeder ( soms te jong)</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Placenta </a:t>
            </a:r>
            <a:r>
              <a:rPr lang="nl-NL" baseline="0" dirty="0" err="1" smtClean="0"/>
              <a:t>praevia</a:t>
            </a:r>
            <a:r>
              <a:rPr lang="nl-NL" baseline="0" dirty="0" smtClean="0"/>
              <a:t> ( meestal eerder geconstateerd): ernstige bloeding: dood kind en moeder.  </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Kan wel complicatie veroorzaken : voorliggende navelstreng.  Niet ingedaald en vliezen gebroken ? Liggen en meteen verloskundige bellen</a:t>
            </a:r>
            <a:endParaRPr lang="de-DE" dirty="0" smtClean="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4</a:t>
            </a:fld>
            <a:endParaRPr lang="de-DE"/>
          </a:p>
        </p:txBody>
      </p:sp>
    </p:spTree>
    <p:extLst>
      <p:ext uri="{BB962C8B-B14F-4D97-AF65-F5344CB8AC3E}">
        <p14:creationId xmlns:p14="http://schemas.microsoft.com/office/powerpoint/2010/main" val="423210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http://www.medicinfo.nl/%7B1727301d-f559-4ccd-8522-eba0b970db46%7D</a:t>
            </a:r>
          </a:p>
          <a:p>
            <a:r>
              <a:rPr lang="nl-NL" dirty="0" smtClean="0"/>
              <a:t>http://www.knovzwanger.nl/voor-zwangeren/zwanger/de-bevalling/hoe-bereid-je-je-voor/zwangerkalender/week-40</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http://www.babyenkind.nl/hormonen-en-de-bevalling/</a:t>
            </a:r>
          </a:p>
          <a:p>
            <a:r>
              <a:rPr lang="nl-NL" dirty="0" smtClean="0"/>
              <a:t>www.wikipedia.nl </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b="1" i="0" kern="1200" dirty="0" smtClean="0">
                <a:solidFill>
                  <a:schemeClr val="tx1"/>
                </a:solidFill>
                <a:effectLst/>
                <a:latin typeface="+mn-lt"/>
                <a:ea typeface="+mn-ea"/>
                <a:cs typeface="+mn-cs"/>
              </a:rPr>
              <a:t>Progesteron</a:t>
            </a:r>
            <a:r>
              <a:rPr lang="nl-NL" sz="1200" b="0" i="0" kern="1200" dirty="0" smtClean="0">
                <a:solidFill>
                  <a:schemeClr val="tx1"/>
                </a:solidFill>
                <a:effectLst/>
                <a:latin typeface="+mn-lt"/>
                <a:ea typeface="+mn-ea"/>
                <a:cs typeface="+mn-cs"/>
              </a:rPr>
              <a:t>productie (wat weeën</a:t>
            </a:r>
            <a:r>
              <a:rPr lang="nl-NL" sz="1200" b="0" i="0" kern="1200" baseline="0" dirty="0" smtClean="0">
                <a:solidFill>
                  <a:schemeClr val="tx1"/>
                </a:solidFill>
                <a:effectLst/>
                <a:latin typeface="+mn-lt"/>
                <a:ea typeface="+mn-ea"/>
                <a:cs typeface="+mn-cs"/>
              </a:rPr>
              <a:t> tegenhoudt) neemt af.</a:t>
            </a:r>
          </a:p>
          <a:p>
            <a:endParaRPr lang="nl-NL" dirty="0" smtClean="0"/>
          </a:p>
          <a:p>
            <a:r>
              <a:rPr lang="nl-NL" b="1" dirty="0" smtClean="0"/>
              <a:t>Prostaglandine: </a:t>
            </a:r>
            <a:r>
              <a:rPr lang="nl-NL" b="0" dirty="0" smtClean="0"/>
              <a:t>geslachtshormoon,</a:t>
            </a:r>
            <a:r>
              <a:rPr lang="nl-NL" b="0" baseline="0" dirty="0" smtClean="0"/>
              <a:t> geproduceerd in glomeruli en </a:t>
            </a:r>
            <a:r>
              <a:rPr lang="nl-NL" b="0" baseline="0" dirty="0" err="1" smtClean="0"/>
              <a:t>tubuli</a:t>
            </a:r>
            <a:r>
              <a:rPr lang="nl-NL" b="0" baseline="0" dirty="0" smtClean="0"/>
              <a:t> (</a:t>
            </a:r>
            <a:r>
              <a:rPr lang="nl-NL" b="0" baseline="0" dirty="0" err="1" smtClean="0"/>
              <a:t>niergedeelten</a:t>
            </a:r>
            <a:r>
              <a:rPr lang="nl-NL" b="0" baseline="0" dirty="0" smtClean="0"/>
              <a:t>)</a:t>
            </a:r>
            <a:endParaRPr lang="nl-NL" b="1" dirty="0" smtClean="0"/>
          </a:p>
          <a:p>
            <a:r>
              <a:rPr lang="nl-NL" sz="1200" b="0" i="0" kern="1200" dirty="0" smtClean="0">
                <a:solidFill>
                  <a:schemeClr val="tx1"/>
                </a:solidFill>
                <a:effectLst/>
                <a:latin typeface="+mn-lt"/>
                <a:ea typeface="+mn-ea"/>
                <a:cs typeface="+mn-cs"/>
              </a:rPr>
              <a:t>Aan het eind van de zwangerschap gaat het lichaam meer prostaglandine produceren. </a:t>
            </a:r>
          </a:p>
          <a:p>
            <a:r>
              <a:rPr lang="nl-NL" sz="1200" b="0" i="0" kern="1200" dirty="0" smtClean="0">
                <a:solidFill>
                  <a:schemeClr val="tx1"/>
                </a:solidFill>
                <a:effectLst/>
                <a:latin typeface="+mn-lt"/>
                <a:ea typeface="+mn-ea"/>
                <a:cs typeface="+mn-cs"/>
              </a:rPr>
              <a:t>Functies: </a:t>
            </a:r>
          </a:p>
          <a:p>
            <a:pPr marL="171450" indent="-171450">
              <a:buFontTx/>
              <a:buChar char="-"/>
            </a:pPr>
            <a:r>
              <a:rPr lang="nl-NL" sz="1200" b="0" i="0" kern="1200" dirty="0" smtClean="0">
                <a:solidFill>
                  <a:schemeClr val="tx1"/>
                </a:solidFill>
                <a:effectLst/>
                <a:latin typeface="+mn-lt"/>
                <a:ea typeface="+mn-ea"/>
                <a:cs typeface="+mn-cs"/>
              </a:rPr>
              <a:t>voorweeën opwekken. </a:t>
            </a:r>
          </a:p>
          <a:p>
            <a:pPr marL="171450" indent="-171450">
              <a:buFontTx/>
              <a:buChar char="-"/>
            </a:pPr>
            <a:r>
              <a:rPr lang="nl-NL" sz="1200" b="0" i="0" kern="1200" dirty="0" smtClean="0">
                <a:solidFill>
                  <a:schemeClr val="tx1"/>
                </a:solidFill>
                <a:effectLst/>
                <a:latin typeface="+mn-lt"/>
                <a:ea typeface="+mn-ea"/>
                <a:cs typeface="+mn-cs"/>
              </a:rPr>
              <a:t>Verweken</a:t>
            </a:r>
            <a:r>
              <a:rPr lang="nl-NL" sz="1200" b="0" i="0" kern="1200" baseline="0" dirty="0" smtClean="0">
                <a:solidFill>
                  <a:schemeClr val="tx1"/>
                </a:solidFill>
                <a:effectLst/>
                <a:latin typeface="+mn-lt"/>
                <a:ea typeface="+mn-ea"/>
                <a:cs typeface="+mn-cs"/>
              </a:rPr>
              <a:t> en verstrijken </a:t>
            </a:r>
            <a:r>
              <a:rPr lang="nl-NL" sz="1200" b="0" i="0" kern="1200" dirty="0" smtClean="0">
                <a:solidFill>
                  <a:schemeClr val="tx1"/>
                </a:solidFill>
                <a:effectLst/>
                <a:latin typeface="+mn-lt"/>
                <a:ea typeface="+mn-ea"/>
                <a:cs typeface="+mn-cs"/>
              </a:rPr>
              <a:t>baarmoedermond. </a:t>
            </a:r>
          </a:p>
          <a:p>
            <a:pPr marL="171450" indent="-171450">
              <a:buFontTx/>
              <a:buChar char="-"/>
            </a:pPr>
            <a:r>
              <a:rPr lang="nl-NL" sz="1200" b="0" i="0" kern="1200" dirty="0" smtClean="0">
                <a:solidFill>
                  <a:schemeClr val="tx1"/>
                </a:solidFill>
                <a:effectLst/>
                <a:latin typeface="+mn-lt"/>
                <a:ea typeface="+mn-ea"/>
                <a:cs typeface="+mn-cs"/>
              </a:rPr>
              <a:t>Op een gegeven moment heeft de zwangere zoveel prostaglandine in het lichaam dat de baarmoeder steeds meer gaat samentrekken&gt; oxytocine komt op gang.</a:t>
            </a:r>
          </a:p>
          <a:p>
            <a:pPr marL="171450" indent="-171450">
              <a:buFontTx/>
              <a:buChar char="-"/>
            </a:pPr>
            <a:r>
              <a:rPr lang="nl-NL" sz="1200" b="0" i="0" kern="1200" dirty="0" smtClean="0">
                <a:solidFill>
                  <a:schemeClr val="tx1"/>
                </a:solidFill>
                <a:effectLst/>
                <a:latin typeface="+mn-lt"/>
                <a:ea typeface="+mn-ea"/>
                <a:cs typeface="+mn-cs"/>
              </a:rPr>
              <a:t>Bij de</a:t>
            </a:r>
            <a:r>
              <a:rPr lang="nl-NL" sz="1200" b="0" i="0" kern="1200" baseline="0" dirty="0" smtClean="0">
                <a:solidFill>
                  <a:schemeClr val="tx1"/>
                </a:solidFill>
                <a:effectLst/>
                <a:latin typeface="+mn-lt"/>
                <a:ea typeface="+mn-ea"/>
                <a:cs typeface="+mn-cs"/>
              </a:rPr>
              <a:t> pasgeborene </a:t>
            </a:r>
            <a:r>
              <a:rPr lang="nl-NL" sz="1200" b="0" i="0" kern="1200" dirty="0" smtClean="0">
                <a:solidFill>
                  <a:schemeClr val="tx1"/>
                </a:solidFill>
                <a:effectLst/>
                <a:latin typeface="+mn-lt"/>
                <a:ea typeface="+mn-ea"/>
                <a:cs typeface="+mn-cs"/>
              </a:rPr>
              <a:t>speelt prostaglandine een belangrijke rol in het openen, respectievelijk sluiten, van de </a:t>
            </a:r>
            <a:r>
              <a:rPr lang="nl-NL" sz="1200" b="0" i="0" u="none" strike="noStrike" kern="1200" dirty="0" smtClean="0">
                <a:solidFill>
                  <a:schemeClr val="tx1"/>
                </a:solidFill>
                <a:effectLst/>
                <a:latin typeface="+mn-lt"/>
                <a:ea typeface="+mn-ea"/>
                <a:cs typeface="+mn-cs"/>
                <a:hlinkClick r:id="rId3" tooltip="Ductus Botalli"/>
              </a:rPr>
              <a:t>ductus </a:t>
            </a:r>
            <a:r>
              <a:rPr lang="nl-NL" sz="1200" b="0" i="0" u="none" strike="noStrike" kern="1200" dirty="0" err="1" smtClean="0">
                <a:solidFill>
                  <a:schemeClr val="tx1"/>
                </a:solidFill>
                <a:effectLst/>
                <a:latin typeface="+mn-lt"/>
                <a:ea typeface="+mn-ea"/>
                <a:cs typeface="+mn-cs"/>
                <a:hlinkClick r:id="rId3" tooltip="Ductus Botalli"/>
              </a:rPr>
              <a:t>Botalli</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4" tooltip="Ductus arteriacus"/>
              </a:rPr>
              <a:t>ductus </a:t>
            </a:r>
            <a:r>
              <a:rPr lang="nl-NL" sz="1200" b="0" i="0" u="none" strike="noStrike" kern="1200" dirty="0" err="1" smtClean="0">
                <a:solidFill>
                  <a:schemeClr val="tx1"/>
                </a:solidFill>
                <a:effectLst/>
                <a:latin typeface="+mn-lt"/>
                <a:ea typeface="+mn-ea"/>
                <a:cs typeface="+mn-cs"/>
                <a:hlinkClick r:id="rId4" tooltip="Ductus arteriacus"/>
              </a:rPr>
              <a:t>arteriacus</a:t>
            </a:r>
            <a:r>
              <a:rPr lang="nl-NL" sz="1200" b="0" i="0" kern="1200" dirty="0" smtClean="0">
                <a:solidFill>
                  <a:schemeClr val="tx1"/>
                </a:solidFill>
                <a:effectLst/>
                <a:latin typeface="+mn-lt"/>
                <a:ea typeface="+mn-ea"/>
                <a:cs typeface="+mn-cs"/>
              </a:rPr>
              <a:t>) welke (deels) de </a:t>
            </a:r>
            <a:r>
              <a:rPr lang="nl-NL" sz="1200" b="0" i="0" u="none" strike="noStrike" kern="1200" dirty="0" smtClean="0">
                <a:solidFill>
                  <a:schemeClr val="tx1"/>
                </a:solidFill>
                <a:effectLst/>
                <a:latin typeface="+mn-lt"/>
                <a:ea typeface="+mn-ea"/>
                <a:cs typeface="+mn-cs"/>
                <a:hlinkClick r:id="rId5" tooltip="Foetale bloedsomloop"/>
              </a:rPr>
              <a:t>foetale bloedsomloop</a:t>
            </a:r>
            <a:r>
              <a:rPr lang="nl-NL" sz="1200" b="0" i="0" kern="1200" dirty="0" smtClean="0">
                <a:solidFill>
                  <a:schemeClr val="tx1"/>
                </a:solidFill>
                <a:effectLst/>
                <a:latin typeface="+mn-lt"/>
                <a:ea typeface="+mn-ea"/>
                <a:cs typeface="+mn-cs"/>
              </a:rPr>
              <a:t> bepaalt. Samen met de zuurstofspanning zorgt prostaglandine E1 voor het samentrekken van de spierwand van de </a:t>
            </a:r>
            <a:r>
              <a:rPr lang="nl-NL" sz="1200" b="0" i="0" u="none" strike="noStrike" kern="1200" dirty="0" smtClean="0">
                <a:solidFill>
                  <a:schemeClr val="tx1"/>
                </a:solidFill>
                <a:effectLst/>
                <a:latin typeface="+mn-lt"/>
                <a:ea typeface="+mn-ea"/>
                <a:cs typeface="+mn-cs"/>
                <a:hlinkClick r:id="rId3" tooltip="Ductus Botalli"/>
              </a:rPr>
              <a:t>ductus </a:t>
            </a:r>
            <a:r>
              <a:rPr lang="nl-NL" sz="1200" b="0" i="0" u="none" strike="noStrike" kern="1200" dirty="0" err="1" smtClean="0">
                <a:solidFill>
                  <a:schemeClr val="tx1"/>
                </a:solidFill>
                <a:effectLst/>
                <a:latin typeface="+mn-lt"/>
                <a:ea typeface="+mn-ea"/>
                <a:cs typeface="+mn-cs"/>
                <a:hlinkClick r:id="rId3" tooltip="Ductus Botalli"/>
              </a:rPr>
              <a:t>Botalli</a:t>
            </a:r>
            <a:r>
              <a:rPr lang="nl-NL" sz="1200" b="0" i="0" kern="1200" dirty="0" smtClean="0">
                <a:solidFill>
                  <a:schemeClr val="tx1"/>
                </a:solidFill>
                <a:effectLst/>
                <a:latin typeface="+mn-lt"/>
                <a:ea typeface="+mn-ea"/>
                <a:cs typeface="+mn-cs"/>
              </a:rPr>
              <a:t> waarna de neonatale – normale bloedcirculatie wordt opgestart.</a:t>
            </a:r>
          </a:p>
          <a:p>
            <a:pPr marL="171450" indent="-171450">
              <a:buFontTx/>
              <a:buChar char="-"/>
            </a:pPr>
            <a:endParaRPr lang="nl-NL" dirty="0" smtClean="0"/>
          </a:p>
          <a:p>
            <a:r>
              <a:rPr lang="nl-NL" sz="1200" b="1" i="0" kern="1200" dirty="0" smtClean="0">
                <a:solidFill>
                  <a:schemeClr val="tx1"/>
                </a:solidFill>
                <a:effectLst/>
                <a:latin typeface="+mn-lt"/>
                <a:ea typeface="+mn-ea"/>
                <a:cs typeface="+mn-cs"/>
              </a:rPr>
              <a:t>Cortisol</a:t>
            </a:r>
            <a:r>
              <a:rPr lang="nl-NL" sz="1200" b="0" i="0" kern="1200" dirty="0" smtClean="0">
                <a:solidFill>
                  <a:schemeClr val="tx1"/>
                </a:solidFill>
                <a:effectLst/>
                <a:latin typeface="+mn-lt"/>
                <a:ea typeface="+mn-ea"/>
                <a:cs typeface="+mn-cs"/>
              </a:rPr>
              <a:t>: een </a:t>
            </a:r>
            <a:r>
              <a:rPr lang="nl-NL" sz="1200" b="0" i="1" u="none" strike="noStrike" kern="1200" dirty="0" smtClean="0">
                <a:solidFill>
                  <a:schemeClr val="tx1"/>
                </a:solidFill>
                <a:effectLst/>
                <a:latin typeface="+mn-lt"/>
                <a:ea typeface="+mn-ea"/>
                <a:cs typeface="+mn-cs"/>
                <a:hlinkClick r:id="rId6" tooltip="Corticosteroïde"/>
              </a:rPr>
              <a:t>corticosteroïde</a:t>
            </a:r>
            <a:r>
              <a:rPr lang="nl-NL" sz="1200" b="0" i="0" kern="1200" dirty="0" smtClean="0">
                <a:solidFill>
                  <a:schemeClr val="tx1"/>
                </a:solidFill>
                <a:effectLst/>
                <a:latin typeface="+mn-lt"/>
                <a:ea typeface="+mn-ea"/>
                <a:cs typeface="+mn-cs"/>
              </a:rPr>
              <a:t>; het is een </a:t>
            </a:r>
            <a:r>
              <a:rPr lang="nl-NL" sz="1200" b="0" i="0" u="none" strike="noStrike" kern="1200" dirty="0" smtClean="0">
                <a:solidFill>
                  <a:schemeClr val="tx1"/>
                </a:solidFill>
                <a:effectLst/>
                <a:latin typeface="+mn-lt"/>
                <a:ea typeface="+mn-ea"/>
                <a:cs typeface="+mn-cs"/>
                <a:hlinkClick r:id="rId7" tooltip="Hormoon"/>
              </a:rPr>
              <a:t>hormoon</a:t>
            </a:r>
            <a:r>
              <a:rPr lang="nl-NL" sz="1200" b="0" i="0" kern="1200" dirty="0" smtClean="0">
                <a:solidFill>
                  <a:schemeClr val="tx1"/>
                </a:solidFill>
                <a:effectLst/>
                <a:latin typeface="+mn-lt"/>
                <a:ea typeface="+mn-ea"/>
                <a:cs typeface="+mn-cs"/>
              </a:rPr>
              <a:t> dat gemaakt wordt in de </a:t>
            </a:r>
            <a:r>
              <a:rPr lang="nl-NL" sz="1200" b="0" i="0" u="none" strike="noStrike" kern="1200" dirty="0" smtClean="0">
                <a:solidFill>
                  <a:schemeClr val="tx1"/>
                </a:solidFill>
                <a:effectLst/>
                <a:latin typeface="+mn-lt"/>
                <a:ea typeface="+mn-ea"/>
                <a:cs typeface="+mn-cs"/>
                <a:hlinkClick r:id="rId8" tooltip="Bijnier"/>
              </a:rPr>
              <a:t>bijnierschors</a:t>
            </a:r>
            <a:r>
              <a:rPr lang="nl-NL" sz="1200" b="0" i="0" kern="1200" dirty="0" smtClean="0">
                <a:solidFill>
                  <a:schemeClr val="tx1"/>
                </a:solidFill>
                <a:effectLst/>
                <a:latin typeface="+mn-lt"/>
                <a:ea typeface="+mn-ea"/>
                <a:cs typeface="+mn-cs"/>
              </a:rPr>
              <a:t> uit </a:t>
            </a:r>
            <a:r>
              <a:rPr lang="nl-NL" sz="1200" b="0" i="0" u="sng" kern="1200" dirty="0" smtClean="0">
                <a:solidFill>
                  <a:schemeClr val="tx1"/>
                </a:solidFill>
                <a:effectLst/>
                <a:latin typeface="+mn-lt"/>
                <a:ea typeface="+mn-ea"/>
                <a:cs typeface="+mn-cs"/>
                <a:hlinkClick r:id="rId9" tooltip="Cholesterol"/>
              </a:rPr>
              <a:t>cholesterol</a:t>
            </a:r>
            <a:r>
              <a:rPr lang="nl-NL"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nl-NL" i="1" dirty="0" smtClean="0"/>
              <a:t>Cortisol wordt door de baby aangemaakt  en afgescheiden.</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Functie:</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zet aan tot de bevalling .    </a:t>
            </a:r>
          </a:p>
          <a:p>
            <a:endParaRPr lang="nl-NL"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i="0" kern="1200" dirty="0" smtClean="0">
                <a:solidFill>
                  <a:schemeClr val="tx1"/>
                </a:solidFill>
                <a:effectLst/>
                <a:latin typeface="+mn-lt"/>
                <a:ea typeface="+mn-ea"/>
                <a:cs typeface="+mn-cs"/>
              </a:rPr>
              <a:t>Oxytocine</a:t>
            </a:r>
            <a:r>
              <a:rPr lang="nl-NL" sz="1200" b="0" i="0" kern="1200" dirty="0" smtClean="0">
                <a:solidFill>
                  <a:schemeClr val="tx1"/>
                </a:solidFill>
                <a:effectLst/>
                <a:latin typeface="+mn-lt"/>
                <a:ea typeface="+mn-ea"/>
                <a:cs typeface="+mn-cs"/>
              </a:rPr>
              <a:t>: een </a:t>
            </a:r>
            <a:r>
              <a:rPr lang="nl-NL" sz="1200" b="0" i="0" u="none" strike="noStrike" kern="1200" dirty="0" smtClean="0">
                <a:solidFill>
                  <a:schemeClr val="tx1"/>
                </a:solidFill>
                <a:effectLst/>
                <a:latin typeface="+mn-lt"/>
                <a:ea typeface="+mn-ea"/>
                <a:cs typeface="+mn-cs"/>
                <a:hlinkClick r:id="rId7" tooltip="Hormoon"/>
              </a:rPr>
              <a:t>hormoon</a:t>
            </a:r>
            <a:r>
              <a:rPr lang="nl-NL" sz="1200" b="0" i="0" kern="1200" dirty="0" smtClean="0">
                <a:solidFill>
                  <a:schemeClr val="tx1"/>
                </a:solidFill>
                <a:effectLst/>
                <a:latin typeface="+mn-lt"/>
                <a:ea typeface="+mn-ea"/>
                <a:cs typeface="+mn-cs"/>
              </a:rPr>
              <a:t> en een </a:t>
            </a:r>
            <a:r>
              <a:rPr lang="nl-NL" sz="1200" b="0" i="0" u="none" strike="noStrike" kern="1200" dirty="0" smtClean="0">
                <a:solidFill>
                  <a:schemeClr val="tx1"/>
                </a:solidFill>
                <a:effectLst/>
                <a:latin typeface="+mn-lt"/>
                <a:ea typeface="+mn-ea"/>
                <a:cs typeface="+mn-cs"/>
                <a:hlinkClick r:id="rId10" tooltip="Neurotransmitter"/>
              </a:rPr>
              <a:t>neurotransmitter</a:t>
            </a:r>
            <a:r>
              <a:rPr lang="nl-NL" sz="1200" b="0" i="0" kern="1200" dirty="0" smtClean="0">
                <a:solidFill>
                  <a:schemeClr val="tx1"/>
                </a:solidFill>
                <a:effectLst/>
                <a:latin typeface="+mn-lt"/>
                <a:ea typeface="+mn-ea"/>
                <a:cs typeface="+mn-cs"/>
              </a:rPr>
              <a:t>. Het is geproduceerd in de </a:t>
            </a:r>
            <a:r>
              <a:rPr lang="nl-NL" sz="1200" b="0" i="0" u="none" strike="noStrike" kern="1200" dirty="0" smtClean="0">
                <a:solidFill>
                  <a:schemeClr val="tx1"/>
                </a:solidFill>
                <a:effectLst/>
                <a:latin typeface="+mn-lt"/>
                <a:ea typeface="+mn-ea"/>
                <a:cs typeface="+mn-cs"/>
                <a:hlinkClick r:id="rId11" tooltip="Hypothalamus"/>
              </a:rPr>
              <a:t>hypothalamus</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Positief feedback systeem</a:t>
            </a:r>
            <a:r>
              <a:rPr lang="nl-NL" sz="1200" b="0" i="0" kern="1200" dirty="0" smtClean="0">
                <a:solidFill>
                  <a:schemeClr val="tx1"/>
                </a:solidFill>
                <a:effectLst/>
                <a:latin typeface="+mn-lt"/>
                <a:ea typeface="+mn-ea"/>
                <a:cs typeface="+mn-cs"/>
              </a:rPr>
              <a:t>.</a:t>
            </a:r>
            <a:endParaRPr lang="nl-NL" dirty="0" smtClean="0"/>
          </a:p>
          <a:p>
            <a:r>
              <a:rPr lang="nl-NL" sz="1200" b="0" i="0" kern="1200" dirty="0" smtClean="0">
                <a:solidFill>
                  <a:schemeClr val="tx1"/>
                </a:solidFill>
                <a:effectLst/>
                <a:latin typeface="+mn-lt"/>
                <a:ea typeface="+mn-ea"/>
                <a:cs typeface="+mn-cs"/>
              </a:rPr>
              <a:t>Functies:</a:t>
            </a:r>
          </a:p>
          <a:p>
            <a:r>
              <a:rPr lang="nl-NL" sz="1200" b="0" i="0" kern="1200" dirty="0" smtClean="0">
                <a:solidFill>
                  <a:schemeClr val="tx1"/>
                </a:solidFill>
                <a:effectLst/>
                <a:latin typeface="+mn-lt"/>
                <a:ea typeface="+mn-ea"/>
                <a:cs typeface="+mn-cs"/>
              </a:rPr>
              <a:t>- contractie van </a:t>
            </a:r>
            <a:r>
              <a:rPr lang="nl-NL" sz="1200" b="0" i="0" u="none" strike="noStrike" kern="1200" dirty="0" smtClean="0">
                <a:solidFill>
                  <a:schemeClr val="tx1"/>
                </a:solidFill>
                <a:effectLst/>
                <a:latin typeface="+mn-lt"/>
                <a:ea typeface="+mn-ea"/>
                <a:cs typeface="+mn-cs"/>
                <a:hlinkClick r:id="rId12" tooltip="Glad spierweefsel"/>
              </a:rPr>
              <a:t>glad spierweefsel</a:t>
            </a:r>
            <a:r>
              <a:rPr lang="nl-NL" sz="1200" b="0" i="0" kern="1200" dirty="0" smtClean="0">
                <a:solidFill>
                  <a:schemeClr val="tx1"/>
                </a:solidFill>
                <a:effectLst/>
                <a:latin typeface="+mn-lt"/>
                <a:ea typeface="+mn-ea"/>
                <a:cs typeface="+mn-cs"/>
              </a:rPr>
              <a:t> (bv. de baarmoeder), </a:t>
            </a:r>
          </a:p>
          <a:p>
            <a:pPr marL="171450" indent="-171450">
              <a:buFontTx/>
              <a:buChar char="-"/>
            </a:pPr>
            <a:r>
              <a:rPr lang="nl-NL" sz="1200" b="0" i="0" kern="1200" dirty="0" smtClean="0">
                <a:solidFill>
                  <a:schemeClr val="tx1"/>
                </a:solidFill>
                <a:effectLst/>
                <a:latin typeface="+mn-lt"/>
                <a:ea typeface="+mn-ea"/>
                <a:cs typeface="+mn-cs"/>
              </a:rPr>
              <a:t>regelen van de </a:t>
            </a:r>
            <a:r>
              <a:rPr lang="nl-NL" sz="1200" b="0" i="0" u="none" strike="noStrike" kern="1200" dirty="0" smtClean="0">
                <a:solidFill>
                  <a:schemeClr val="tx1"/>
                </a:solidFill>
                <a:effectLst/>
                <a:latin typeface="+mn-lt"/>
                <a:ea typeface="+mn-ea"/>
                <a:cs typeface="+mn-cs"/>
                <a:hlinkClick r:id="rId13" tooltip="Toeschietreflex"/>
              </a:rPr>
              <a:t>toeschietreflex</a:t>
            </a:r>
            <a:r>
              <a:rPr lang="nl-NL" sz="1200" b="0" i="0" kern="1200" dirty="0" smtClean="0">
                <a:solidFill>
                  <a:schemeClr val="tx1"/>
                </a:solidFill>
                <a:effectLst/>
                <a:latin typeface="+mn-lt"/>
                <a:ea typeface="+mn-ea"/>
                <a:cs typeface="+mn-cs"/>
              </a:rPr>
              <a:t> bij borstvoeding. </a:t>
            </a:r>
          </a:p>
          <a:p>
            <a:pPr marL="171450" indent="-171450">
              <a:buFontTx/>
              <a:buChar char="-"/>
            </a:pPr>
            <a:r>
              <a:rPr lang="nl-NL" sz="1200" b="0" i="0" kern="1200" dirty="0" smtClean="0">
                <a:solidFill>
                  <a:schemeClr val="tx1"/>
                </a:solidFill>
                <a:effectLst/>
                <a:latin typeface="+mn-lt"/>
                <a:ea typeface="+mn-ea"/>
                <a:cs typeface="+mn-cs"/>
              </a:rPr>
              <a:t>centrale rol bij </a:t>
            </a:r>
            <a:r>
              <a:rPr lang="nl-NL" sz="1200" b="0" i="1" kern="1200" dirty="0" smtClean="0">
                <a:solidFill>
                  <a:schemeClr val="tx1"/>
                </a:solidFill>
                <a:effectLst/>
                <a:latin typeface="+mn-lt"/>
                <a:ea typeface="+mn-ea"/>
                <a:cs typeface="+mn-cs"/>
              </a:rPr>
              <a:t>moederbinding,</a:t>
            </a:r>
            <a:r>
              <a:rPr lang="nl-NL" sz="1200" b="0" i="0" kern="1200" dirty="0" smtClean="0">
                <a:solidFill>
                  <a:schemeClr val="tx1"/>
                </a:solidFill>
                <a:effectLst/>
                <a:latin typeface="+mn-lt"/>
                <a:ea typeface="+mn-ea"/>
                <a:cs typeface="+mn-cs"/>
              </a:rPr>
              <a:t> vriendschappen en romantische interacties, evenals bij seksualiteit.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sz="1200" b="0" i="0" kern="1200" dirty="0" smtClean="0">
                <a:solidFill>
                  <a:schemeClr val="tx1"/>
                </a:solidFill>
                <a:effectLst/>
                <a:latin typeface="+mn-lt"/>
                <a:ea typeface="+mn-ea"/>
                <a:cs typeface="+mn-cs"/>
              </a:rPr>
              <a:t>snellere ongerustheid als er iets met kinderen gebeurt of gevoeliger voor </a:t>
            </a:r>
            <a:r>
              <a:rPr lang="nl-NL" sz="1200" b="0" i="1" kern="1200" dirty="0" smtClean="0">
                <a:solidFill>
                  <a:schemeClr val="tx1"/>
                </a:solidFill>
                <a:effectLst/>
                <a:latin typeface="+mn-lt"/>
                <a:ea typeface="+mn-ea"/>
                <a:cs typeface="+mn-cs"/>
              </a:rPr>
              <a:t>babygehuil</a:t>
            </a:r>
          </a:p>
          <a:p>
            <a:pPr marL="171450" indent="-171450">
              <a:buFontTx/>
              <a:buChar char="-"/>
            </a:pPr>
            <a:r>
              <a:rPr lang="nl-NL" sz="1200" b="0" i="0" kern="1200" dirty="0" smtClean="0">
                <a:solidFill>
                  <a:schemeClr val="tx1"/>
                </a:solidFill>
                <a:effectLst/>
                <a:latin typeface="+mn-lt"/>
                <a:ea typeface="+mn-ea"/>
                <a:cs typeface="+mn-cs"/>
              </a:rPr>
              <a:t>bij het verrichten van z</a:t>
            </a:r>
            <a:r>
              <a:rPr lang="nl-NL" sz="1200" b="0" i="1" kern="1200" dirty="0" smtClean="0">
                <a:solidFill>
                  <a:schemeClr val="tx1"/>
                </a:solidFill>
                <a:effectLst/>
                <a:latin typeface="+mn-lt"/>
                <a:ea typeface="+mn-ea"/>
                <a:cs typeface="+mn-cs"/>
              </a:rPr>
              <a:t>orgtaken</a:t>
            </a:r>
            <a:r>
              <a:rPr lang="nl-NL" sz="1200" b="0" i="0" kern="1200" dirty="0" smtClean="0">
                <a:solidFill>
                  <a:schemeClr val="tx1"/>
                </a:solidFill>
                <a:effectLst/>
                <a:latin typeface="+mn-lt"/>
                <a:ea typeface="+mn-ea"/>
                <a:cs typeface="+mn-cs"/>
              </a:rPr>
              <a:t> wordt er meer oxytocine aangemaakt.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sz="1200" b="0" i="0" kern="1200" dirty="0" smtClean="0">
                <a:solidFill>
                  <a:schemeClr val="tx1"/>
                </a:solidFill>
                <a:effectLst/>
                <a:latin typeface="+mn-lt"/>
                <a:ea typeface="+mn-ea"/>
                <a:cs typeface="+mn-cs"/>
              </a:rPr>
              <a:t>belangrijke rol bij het verbinden van </a:t>
            </a:r>
            <a:r>
              <a:rPr lang="nl-NL" sz="1200" b="0" i="1" kern="1200" dirty="0" smtClean="0">
                <a:solidFill>
                  <a:schemeClr val="tx1"/>
                </a:solidFill>
                <a:effectLst/>
                <a:latin typeface="+mn-lt"/>
                <a:ea typeface="+mn-ea"/>
                <a:cs typeface="+mn-cs"/>
              </a:rPr>
              <a:t>sociale contacten met gevoelens van plezier. </a:t>
            </a:r>
          </a:p>
          <a:p>
            <a:pPr marL="0" indent="0">
              <a:buFontTx/>
              <a:buNone/>
            </a:pPr>
            <a:r>
              <a:rPr lang="nl-NL" dirty="0" smtClean="0"/>
              <a:t>www.wikipedia.nl /oxytocine </a:t>
            </a:r>
          </a:p>
          <a:p>
            <a:pPr marL="0" indent="0">
              <a:buFontTx/>
              <a:buNone/>
            </a:pPr>
            <a:endParaRPr lang="nl-NL" dirty="0" smtClean="0"/>
          </a:p>
          <a:p>
            <a:pPr marL="0" indent="0">
              <a:buFontTx/>
              <a:buNone/>
            </a:pPr>
            <a:r>
              <a:rPr lang="nl-NL" sz="1200" b="1" i="0" kern="1200" dirty="0" smtClean="0">
                <a:solidFill>
                  <a:schemeClr val="tx1"/>
                </a:solidFill>
                <a:effectLst/>
                <a:latin typeface="+mn-lt"/>
                <a:ea typeface="+mn-ea"/>
                <a:cs typeface="+mn-cs"/>
              </a:rPr>
              <a:t>Oestrogenen</a:t>
            </a:r>
            <a:r>
              <a:rPr lang="nl-NL" sz="1200" b="0" i="0" kern="1200" dirty="0" smtClean="0">
                <a:solidFill>
                  <a:schemeClr val="tx1"/>
                </a:solidFill>
                <a:effectLst/>
                <a:latin typeface="+mn-lt"/>
                <a:ea typeface="+mn-ea"/>
                <a:cs typeface="+mn-cs"/>
              </a:rPr>
              <a:t> worden bij vrouwen onder andere afgescheiden door de </a:t>
            </a:r>
            <a:r>
              <a:rPr lang="nl-NL" sz="1200" b="0" i="0" u="none" strike="noStrike" kern="1200" dirty="0" smtClean="0">
                <a:solidFill>
                  <a:schemeClr val="tx1"/>
                </a:solidFill>
                <a:effectLst/>
                <a:latin typeface="+mn-lt"/>
                <a:ea typeface="+mn-ea"/>
                <a:cs typeface="+mn-cs"/>
              </a:rPr>
              <a:t>ovaria.</a:t>
            </a:r>
          </a:p>
          <a:p>
            <a:pPr marL="0" indent="0">
              <a:buFontTx/>
              <a:buNone/>
            </a:pPr>
            <a:r>
              <a:rPr lang="nl-NL" sz="1200" b="0" i="0" u="none" strike="noStrike" kern="1200" dirty="0" smtClean="0">
                <a:solidFill>
                  <a:schemeClr val="tx1"/>
                </a:solidFill>
                <a:effectLst/>
                <a:latin typeface="+mn-lt"/>
                <a:ea typeface="+mn-ea"/>
                <a:cs typeface="+mn-cs"/>
              </a:rPr>
              <a:t>-functie:</a:t>
            </a:r>
            <a:r>
              <a:rPr lang="nl-NL" sz="1200" b="0" i="0" u="none" strike="noStrike" kern="1200" baseline="0" dirty="0" smtClean="0">
                <a:solidFill>
                  <a:schemeClr val="tx1"/>
                </a:solidFill>
                <a:effectLst/>
                <a:latin typeface="+mn-lt"/>
                <a:ea typeface="+mn-ea"/>
                <a:cs typeface="+mn-cs"/>
              </a:rPr>
              <a:t> </a:t>
            </a:r>
            <a:endParaRPr lang="nl-NL" dirty="0" smtClean="0"/>
          </a:p>
          <a:p>
            <a:r>
              <a:rPr lang="nl-NL" sz="1200" b="1" i="0" kern="1200" dirty="0" smtClean="0">
                <a:solidFill>
                  <a:schemeClr val="tx1"/>
                </a:solidFill>
                <a:effectLst/>
                <a:latin typeface="+mn-lt"/>
                <a:ea typeface="+mn-ea"/>
                <a:cs typeface="+mn-cs"/>
              </a:rPr>
              <a:t>Effecten van oestrogeen</a:t>
            </a:r>
            <a:r>
              <a:rPr lang="nl-NL" sz="1200" b="0" i="0" kern="1200" dirty="0" smtClean="0">
                <a:solidFill>
                  <a:schemeClr val="tx1"/>
                </a:solidFill>
                <a:effectLst/>
                <a:latin typeface="+mn-lt"/>
                <a:ea typeface="+mn-ea"/>
                <a:cs typeface="+mn-cs"/>
              </a:rPr>
              <a:t>  http://www.brabbels.com/oestrogeen-tijdens-de-zwangerschap.html </a:t>
            </a:r>
          </a:p>
          <a:p>
            <a:r>
              <a:rPr lang="nl-NL" sz="1200" b="0" i="0" kern="1200" dirty="0" smtClean="0">
                <a:solidFill>
                  <a:schemeClr val="tx1"/>
                </a:solidFill>
                <a:effectLst/>
                <a:latin typeface="+mn-lt"/>
                <a:ea typeface="+mn-ea"/>
                <a:cs typeface="+mn-cs"/>
              </a:rPr>
              <a:t>Oestrogenen zorgen er voor dat je lichaam soepeler wordt zodat er genoeg plaats is voor de baby en later in de </a:t>
            </a:r>
            <a:r>
              <a:rPr lang="nl-NL" sz="1200" b="0" i="0" u="none" strike="noStrike" kern="1200" dirty="0" smtClean="0">
                <a:solidFill>
                  <a:schemeClr val="tx1"/>
                </a:solidFill>
                <a:effectLst/>
                <a:latin typeface="+mn-lt"/>
                <a:ea typeface="+mn-ea"/>
                <a:cs typeface="+mn-cs"/>
                <a:hlinkClick r:id="rId14"/>
              </a:rPr>
              <a:t>zwangerschap </a:t>
            </a:r>
            <a:r>
              <a:rPr lang="nl-NL" sz="1200" b="0" i="0" kern="1200" dirty="0" smtClean="0">
                <a:solidFill>
                  <a:schemeClr val="tx1"/>
                </a:solidFill>
                <a:effectLst/>
                <a:latin typeface="+mn-lt"/>
                <a:ea typeface="+mn-ea"/>
                <a:cs typeface="+mn-cs"/>
              </a:rPr>
              <a:t>voor de </a:t>
            </a:r>
            <a:r>
              <a:rPr lang="nl-NL" sz="1200" b="0" i="0" u="none" strike="noStrike" kern="1200" dirty="0" smtClean="0">
                <a:solidFill>
                  <a:schemeClr val="tx1"/>
                </a:solidFill>
                <a:effectLst/>
                <a:latin typeface="+mn-lt"/>
                <a:ea typeface="+mn-ea"/>
                <a:cs typeface="+mn-cs"/>
                <a:hlinkClick r:id="rId15"/>
              </a:rPr>
              <a:t>bevalling.</a:t>
            </a:r>
            <a:r>
              <a:rPr lang="nl-NL" sz="1200" b="0" i="0" kern="1200" dirty="0" smtClean="0">
                <a:solidFill>
                  <a:schemeClr val="tx1"/>
                </a:solidFill>
                <a:effectLst/>
                <a:latin typeface="+mn-lt"/>
                <a:ea typeface="+mn-ea"/>
                <a:cs typeface="+mn-cs"/>
              </a:rPr>
              <a:t> Oestrogeen zorgt ook voor de groei van je baarmoeder. Oestrogeen zorgt er voor dat je extra vet op kan slaan en zorgt er voor dat de cellen in je huid extra water op kunnen slaan. Als laatste zorgt oestrogeen er voor dat je huid gevoelig wordt voor de zon. Een nadeel van veel oestrogeen in je lichaam kan dus zijn dat je </a:t>
            </a:r>
            <a:r>
              <a:rPr lang="nl-NL" sz="1200" b="0" i="0" kern="1200" dirty="0" err="1" smtClean="0">
                <a:solidFill>
                  <a:schemeClr val="tx1"/>
                </a:solidFill>
                <a:effectLst/>
                <a:latin typeface="+mn-lt"/>
                <a:ea typeface="+mn-ea"/>
                <a:cs typeface="+mn-cs"/>
              </a:rPr>
              <a:t>een</a:t>
            </a:r>
            <a:r>
              <a:rPr lang="nl-NL" sz="1200" b="0" i="0" u="none" strike="noStrike" kern="1200" dirty="0" err="1" smtClean="0">
                <a:solidFill>
                  <a:schemeClr val="tx1"/>
                </a:solidFill>
                <a:effectLst/>
                <a:latin typeface="+mn-lt"/>
                <a:ea typeface="+mn-ea"/>
                <a:cs typeface="+mn-cs"/>
                <a:hlinkClick r:id="rId16"/>
              </a:rPr>
              <a:t>zwangerschapsmasker</a:t>
            </a:r>
            <a:r>
              <a:rPr lang="nl-NL" sz="1200" b="0" i="0" u="none" strike="noStrike" kern="1200" dirty="0" smtClean="0">
                <a:solidFill>
                  <a:schemeClr val="tx1"/>
                </a:solidFill>
                <a:effectLst/>
                <a:latin typeface="+mn-lt"/>
                <a:ea typeface="+mn-ea"/>
                <a:cs typeface="+mn-cs"/>
                <a:hlinkClick r:id="rId16"/>
              </a:rPr>
              <a:t> </a:t>
            </a:r>
            <a:r>
              <a:rPr lang="nl-NL" sz="1200" b="0" i="0" kern="1200" dirty="0" smtClean="0">
                <a:solidFill>
                  <a:schemeClr val="tx1"/>
                </a:solidFill>
                <a:effectLst/>
                <a:latin typeface="+mn-lt"/>
                <a:ea typeface="+mn-ea"/>
                <a:cs typeface="+mn-cs"/>
              </a:rPr>
              <a:t>ontwikkelt of dat je huid scheurt doordat je te snel groeit en je last </a:t>
            </a:r>
            <a:r>
              <a:rPr lang="nl-NL" sz="1200" b="0" i="0" kern="1200" dirty="0" err="1" smtClean="0">
                <a:solidFill>
                  <a:schemeClr val="tx1"/>
                </a:solidFill>
                <a:effectLst/>
                <a:latin typeface="+mn-lt"/>
                <a:ea typeface="+mn-ea"/>
                <a:cs typeface="+mn-cs"/>
              </a:rPr>
              <a:t>van</a:t>
            </a:r>
            <a:r>
              <a:rPr lang="nl-NL" sz="1200" b="0" i="0" u="none" strike="noStrike" kern="1200" dirty="0" err="1" smtClean="0">
                <a:solidFill>
                  <a:schemeClr val="tx1"/>
                </a:solidFill>
                <a:effectLst/>
                <a:latin typeface="+mn-lt"/>
                <a:ea typeface="+mn-ea"/>
                <a:cs typeface="+mn-cs"/>
                <a:hlinkClick r:id="rId17"/>
              </a:rPr>
              <a:t>striae</a:t>
            </a:r>
            <a:r>
              <a:rPr lang="nl-NL" sz="1200" b="0" i="0" u="none" strike="noStrike" kern="1200" dirty="0" smtClean="0">
                <a:solidFill>
                  <a:schemeClr val="tx1"/>
                </a:solidFill>
                <a:effectLst/>
                <a:latin typeface="+mn-lt"/>
                <a:ea typeface="+mn-ea"/>
                <a:cs typeface="+mn-cs"/>
                <a:hlinkClick r:id="rId17"/>
              </a:rPr>
              <a:t> </a:t>
            </a:r>
            <a:r>
              <a:rPr lang="nl-NL" sz="1200" b="0" i="0" kern="1200" dirty="0" smtClean="0">
                <a:solidFill>
                  <a:schemeClr val="tx1"/>
                </a:solidFill>
                <a:effectLst/>
                <a:latin typeface="+mn-lt"/>
                <a:ea typeface="+mn-ea"/>
                <a:cs typeface="+mn-cs"/>
              </a:rPr>
              <a:t>krijgt.</a:t>
            </a:r>
            <a:br>
              <a:rPr lang="nl-NL" sz="1200" b="0" i="0" kern="1200" dirty="0" smtClean="0">
                <a:solidFill>
                  <a:schemeClr val="tx1"/>
                </a:solidFill>
                <a:effectLst/>
                <a:latin typeface="+mn-lt"/>
                <a:ea typeface="+mn-ea"/>
                <a:cs typeface="+mn-cs"/>
              </a:rPr>
            </a:br>
            <a:r>
              <a:rPr lang="nl-NL" sz="1200" b="0" i="0" kern="1200" dirty="0" smtClean="0">
                <a:solidFill>
                  <a:schemeClr val="tx1"/>
                </a:solidFill>
                <a:effectLst/>
                <a:latin typeface="+mn-lt"/>
                <a:ea typeface="+mn-ea"/>
                <a:cs typeface="+mn-cs"/>
              </a:rPr>
              <a:t>Een voordeel van oestrogeen is dat het je huid extra hydrateert. Hierdoor kan het zijn dat je huid er geweldig uitziet en je helemaal gaat stralen. De hormonen oestrogeen en </a:t>
            </a:r>
            <a:r>
              <a:rPr lang="nl-NL" sz="1200" b="0" i="0" u="none" strike="noStrike" kern="1200" dirty="0" smtClean="0">
                <a:solidFill>
                  <a:schemeClr val="tx1"/>
                </a:solidFill>
                <a:effectLst/>
                <a:latin typeface="+mn-lt"/>
                <a:ea typeface="+mn-ea"/>
                <a:cs typeface="+mn-cs"/>
                <a:hlinkClick r:id="rId18"/>
              </a:rPr>
              <a:t>progesteron </a:t>
            </a:r>
            <a:r>
              <a:rPr lang="nl-NL" sz="1200" b="0" i="0" kern="1200" dirty="0" smtClean="0">
                <a:solidFill>
                  <a:schemeClr val="tx1"/>
                </a:solidFill>
                <a:effectLst/>
                <a:latin typeface="+mn-lt"/>
                <a:ea typeface="+mn-ea"/>
                <a:cs typeface="+mn-cs"/>
              </a:rPr>
              <a:t>zorgen er samen voor dat je borsten gaan groeien en dat je aan het einde van je zwangerschap (meestal) borstvoeding kunt gaan geven.</a:t>
            </a:r>
          </a:p>
          <a:p>
            <a:pPr marL="0" indent="0">
              <a:buFontTx/>
              <a:buNone/>
            </a:pPr>
            <a:endParaRPr lang="nl-NL" dirty="0" smtClean="0"/>
          </a:p>
          <a:p>
            <a:pPr marL="0" indent="0">
              <a:buFontTx/>
              <a:buNone/>
            </a:pPr>
            <a:r>
              <a:rPr lang="nl-NL" b="1" dirty="0" smtClean="0"/>
              <a:t>Endorfine</a:t>
            </a:r>
            <a:r>
              <a:rPr lang="nl-NL" dirty="0" smtClean="0"/>
              <a:t>: </a:t>
            </a:r>
            <a:r>
              <a:rPr lang="nl-NL" sz="1200" b="0" i="0" kern="1200" dirty="0" smtClean="0">
                <a:solidFill>
                  <a:schemeClr val="tx1"/>
                </a:solidFill>
                <a:effectLst/>
                <a:latin typeface="+mn-lt"/>
                <a:ea typeface="+mn-ea"/>
                <a:cs typeface="+mn-cs"/>
              </a:rPr>
              <a:t>geproduceerd door de </a:t>
            </a:r>
            <a:r>
              <a:rPr lang="nl-NL" sz="1200" b="0" i="0" u="none" strike="noStrike" kern="1200" dirty="0" smtClean="0">
                <a:solidFill>
                  <a:schemeClr val="tx1"/>
                </a:solidFill>
                <a:effectLst/>
                <a:latin typeface="+mn-lt"/>
                <a:ea typeface="+mn-ea"/>
                <a:cs typeface="+mn-cs"/>
                <a:hlinkClick r:id="rId19" tooltip="Hypofyse"/>
              </a:rPr>
              <a:t>hypofyse</a:t>
            </a:r>
            <a:r>
              <a:rPr lang="nl-NL" sz="1200" b="0" i="0" kern="1200" dirty="0" smtClean="0">
                <a:solidFill>
                  <a:schemeClr val="tx1"/>
                </a:solidFill>
                <a:effectLst/>
                <a:latin typeface="+mn-lt"/>
                <a:ea typeface="+mn-ea"/>
                <a:cs typeface="+mn-cs"/>
              </a:rPr>
              <a:t> en de </a:t>
            </a:r>
            <a:r>
              <a:rPr lang="nl-NL" sz="1200" b="0" i="0" u="none" strike="noStrike" kern="1200" dirty="0" smtClean="0">
                <a:solidFill>
                  <a:schemeClr val="tx1"/>
                </a:solidFill>
                <a:effectLst/>
                <a:latin typeface="+mn-lt"/>
                <a:ea typeface="+mn-ea"/>
                <a:cs typeface="+mn-cs"/>
                <a:hlinkClick r:id="rId11" tooltip="Hypothalamus"/>
              </a:rPr>
              <a:t>hypothalamus</a:t>
            </a:r>
            <a:r>
              <a:rPr lang="nl-NL" sz="1200" b="0" i="0" kern="1200" dirty="0" smtClean="0">
                <a:solidFill>
                  <a:schemeClr val="tx1"/>
                </a:solidFill>
                <a:effectLst/>
                <a:latin typeface="+mn-lt"/>
                <a:ea typeface="+mn-ea"/>
                <a:cs typeface="+mn-cs"/>
              </a:rPr>
              <a:t>   tijdens lichamelijke inspanning, </a:t>
            </a:r>
            <a:r>
              <a:rPr lang="nl-NL" sz="1200" b="0" i="0" u="none" strike="noStrike" kern="1200" dirty="0" smtClean="0">
                <a:solidFill>
                  <a:schemeClr val="tx1"/>
                </a:solidFill>
                <a:effectLst/>
                <a:latin typeface="+mn-lt"/>
                <a:ea typeface="+mn-ea"/>
                <a:cs typeface="+mn-cs"/>
                <a:hlinkClick r:id="rId20" tooltip="Opwinding (de pagina bestaat niet)"/>
              </a:rPr>
              <a:t>opwinding</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21" tooltip="Pijn"/>
              </a:rPr>
              <a:t>pijn</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22" tooltip="Capsaïcine"/>
              </a:rPr>
              <a:t>consumptie van scherp voedsel</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23" tooltip="Liefde"/>
              </a:rPr>
              <a:t>liefde</a:t>
            </a:r>
            <a:r>
              <a:rPr lang="nl-NL" sz="1200" b="0" i="0" kern="1200" dirty="0" smtClean="0">
                <a:solidFill>
                  <a:schemeClr val="tx1"/>
                </a:solidFill>
                <a:effectLst/>
                <a:latin typeface="+mn-lt"/>
                <a:ea typeface="+mn-ea"/>
                <a:cs typeface="+mn-cs"/>
              </a:rPr>
              <a:t> en </a:t>
            </a:r>
            <a:r>
              <a:rPr lang="nl-NL" sz="1200" b="0" i="0" u="none" strike="noStrike" kern="1200" dirty="0" smtClean="0">
                <a:solidFill>
                  <a:schemeClr val="tx1"/>
                </a:solidFill>
                <a:effectLst/>
                <a:latin typeface="+mn-lt"/>
                <a:ea typeface="+mn-ea"/>
                <a:cs typeface="+mn-cs"/>
                <a:hlinkClick r:id="rId24" tooltip="Orgasme"/>
              </a:rPr>
              <a:t>orgasme</a:t>
            </a:r>
            <a:r>
              <a:rPr lang="nl-NL" sz="1200" b="0" i="0" kern="1200" dirty="0" smtClean="0">
                <a:solidFill>
                  <a:schemeClr val="tx1"/>
                </a:solidFill>
                <a:effectLst/>
                <a:latin typeface="+mn-lt"/>
                <a:ea typeface="+mn-ea"/>
                <a:cs typeface="+mn-cs"/>
              </a:rPr>
              <a:t>. </a:t>
            </a:r>
          </a:p>
          <a:p>
            <a:pPr marL="0" indent="0">
              <a:buFontTx/>
              <a:buNone/>
            </a:pPr>
            <a:r>
              <a:rPr lang="nl-NL" sz="1200" b="0" i="0" kern="1200" dirty="0" smtClean="0">
                <a:solidFill>
                  <a:schemeClr val="tx1"/>
                </a:solidFill>
                <a:effectLst/>
                <a:latin typeface="+mn-lt"/>
                <a:ea typeface="+mn-ea"/>
                <a:cs typeface="+mn-cs"/>
              </a:rPr>
              <a:t>Functies:</a:t>
            </a:r>
          </a:p>
          <a:p>
            <a:pPr marL="171450" indent="-171450">
              <a:buFontTx/>
              <a:buChar char="-"/>
            </a:pPr>
            <a:r>
              <a:rPr lang="nl-NL" sz="1200" b="0" i="0" u="none" strike="noStrike" kern="1200" dirty="0" smtClean="0">
                <a:solidFill>
                  <a:schemeClr val="tx1"/>
                </a:solidFill>
                <a:effectLst/>
                <a:latin typeface="+mn-lt"/>
                <a:ea typeface="+mn-ea"/>
                <a:cs typeface="+mn-cs"/>
                <a:hlinkClick r:id="rId25" tooltip="Pijnstiller"/>
              </a:rPr>
              <a:t>pijnstilling</a:t>
            </a:r>
            <a:r>
              <a:rPr lang="nl-NL" sz="1200" b="0" i="0" kern="1200" dirty="0" smtClean="0">
                <a:solidFill>
                  <a:schemeClr val="tx1"/>
                </a:solidFill>
                <a:effectLst/>
                <a:latin typeface="+mn-lt"/>
                <a:ea typeface="+mn-ea"/>
                <a:cs typeface="+mn-cs"/>
              </a:rPr>
              <a:t> </a:t>
            </a:r>
          </a:p>
          <a:p>
            <a:pPr marL="171450" indent="-171450">
              <a:buFontTx/>
              <a:buChar char="-"/>
            </a:pPr>
            <a:r>
              <a:rPr lang="nl-NL" sz="1200" b="0" i="0" kern="1200" dirty="0" smtClean="0">
                <a:solidFill>
                  <a:schemeClr val="tx1"/>
                </a:solidFill>
                <a:effectLst/>
                <a:latin typeface="+mn-lt"/>
                <a:ea typeface="+mn-ea"/>
                <a:cs typeface="+mn-cs"/>
              </a:rPr>
              <a:t>Veroorzaken een gevoel van </a:t>
            </a:r>
            <a:r>
              <a:rPr lang="nl-NL" sz="1200" b="0" i="0" u="none" strike="noStrike" kern="1200" dirty="0" smtClean="0">
                <a:solidFill>
                  <a:schemeClr val="tx1"/>
                </a:solidFill>
                <a:effectLst/>
                <a:latin typeface="+mn-lt"/>
                <a:ea typeface="+mn-ea"/>
                <a:cs typeface="+mn-cs"/>
                <a:hlinkClick r:id="rId26" tooltip="Welbevinden"/>
              </a:rPr>
              <a:t>welbevinden</a:t>
            </a:r>
            <a:r>
              <a:rPr lang="nl-NL" sz="1200" b="0" i="0" kern="1200" dirty="0" smtClean="0">
                <a:solidFill>
                  <a:schemeClr val="tx1"/>
                </a:solidFill>
                <a:effectLst/>
                <a:latin typeface="+mn-lt"/>
                <a:ea typeface="+mn-ea"/>
                <a:cs typeface="+mn-cs"/>
              </a:rPr>
              <a:t> en </a:t>
            </a:r>
            <a:r>
              <a:rPr lang="nl-NL" sz="1200" b="0" i="0" u="none" strike="noStrike" kern="1200" dirty="0" smtClean="0">
                <a:solidFill>
                  <a:schemeClr val="tx1"/>
                </a:solidFill>
                <a:effectLst/>
                <a:latin typeface="+mn-lt"/>
                <a:ea typeface="+mn-ea"/>
                <a:cs typeface="+mn-cs"/>
                <a:hlinkClick r:id="rId27" tooltip="Geluk (emotie)"/>
              </a:rPr>
              <a:t>geluk</a:t>
            </a:r>
            <a:r>
              <a:rPr lang="nl-NL" sz="1200" b="0" i="0" kern="1200" dirty="0" smtClean="0">
                <a:solidFill>
                  <a:schemeClr val="tx1"/>
                </a:solidFill>
                <a:effectLst/>
                <a:latin typeface="+mn-lt"/>
                <a:ea typeface="+mn-ea"/>
                <a:cs typeface="+mn-cs"/>
              </a:rPr>
              <a:t>.</a:t>
            </a:r>
          </a:p>
          <a:p>
            <a:pPr marL="0" indent="0">
              <a:buFontTx/>
              <a:buNone/>
            </a:pPr>
            <a:r>
              <a:rPr lang="nl-NL" dirty="0" smtClean="0"/>
              <a:t>http://nl.wikipedia.org/wiki/Endorfine </a:t>
            </a:r>
          </a:p>
          <a:p>
            <a:pPr marL="0" indent="0">
              <a:buFontTx/>
              <a:buNone/>
            </a:pPr>
            <a:endParaRPr lang="nl-NL" dirty="0" smtClean="0"/>
          </a:p>
          <a:p>
            <a:pPr marL="0" indent="0">
              <a:buFontTx/>
              <a:buNone/>
            </a:pPr>
            <a:r>
              <a:rPr lang="nl-NL" dirty="0" smtClean="0"/>
              <a:t>Adrenaline: </a:t>
            </a:r>
            <a:r>
              <a:rPr lang="nl-NL" sz="1200" b="0" i="0" kern="1200" dirty="0" smtClean="0">
                <a:solidFill>
                  <a:schemeClr val="tx1"/>
                </a:solidFill>
                <a:effectLst/>
                <a:latin typeface="+mn-lt"/>
                <a:ea typeface="+mn-ea"/>
                <a:cs typeface="+mn-cs"/>
              </a:rPr>
              <a:t>geproduceerd in het </a:t>
            </a:r>
            <a:r>
              <a:rPr lang="nl-NL" sz="1200" b="0" i="0" u="none" strike="noStrike" kern="1200" dirty="0" smtClean="0">
                <a:solidFill>
                  <a:schemeClr val="tx1"/>
                </a:solidFill>
                <a:effectLst/>
                <a:latin typeface="+mn-lt"/>
                <a:ea typeface="+mn-ea"/>
                <a:cs typeface="+mn-cs"/>
                <a:hlinkClick r:id="rId28" tooltip="Bijniermerg"/>
              </a:rPr>
              <a:t>bijniermerg</a:t>
            </a:r>
            <a:r>
              <a:rPr lang="nl-NL" sz="1200" b="0" i="0" kern="1200" dirty="0" smtClean="0">
                <a:solidFill>
                  <a:schemeClr val="tx1"/>
                </a:solidFill>
                <a:effectLst/>
                <a:latin typeface="+mn-lt"/>
                <a:ea typeface="+mn-ea"/>
                <a:cs typeface="+mn-cs"/>
              </a:rPr>
              <a:t> en in sommige </a:t>
            </a:r>
            <a:r>
              <a:rPr lang="nl-NL" sz="1200" b="0" i="0" u="sng" kern="1200" dirty="0" smtClean="0">
                <a:solidFill>
                  <a:schemeClr val="tx1"/>
                </a:solidFill>
                <a:effectLst/>
                <a:latin typeface="+mn-lt"/>
                <a:ea typeface="+mn-ea"/>
                <a:cs typeface="+mn-cs"/>
                <a:hlinkClick r:id="rId29" tooltip="Zenuwcel"/>
              </a:rPr>
              <a:t>zenuwcellen</a:t>
            </a:r>
            <a:endParaRPr lang="nl-NL" sz="1200" b="0" i="0" u="sng" kern="1200" dirty="0" smtClean="0">
              <a:solidFill>
                <a:schemeClr val="tx1"/>
              </a:solidFill>
              <a:effectLst/>
              <a:latin typeface="+mn-lt"/>
              <a:ea typeface="+mn-ea"/>
              <a:cs typeface="+mn-cs"/>
            </a:endParaRPr>
          </a:p>
          <a:p>
            <a:pPr marL="0" indent="0">
              <a:buFontTx/>
              <a:buNone/>
            </a:pPr>
            <a:r>
              <a:rPr lang="nl-NL" sz="1200" b="0" i="0" u="sng" kern="1200" dirty="0" smtClean="0">
                <a:solidFill>
                  <a:schemeClr val="tx1"/>
                </a:solidFill>
                <a:effectLst/>
                <a:latin typeface="+mn-lt"/>
                <a:ea typeface="+mn-ea"/>
                <a:cs typeface="+mn-cs"/>
              </a:rPr>
              <a:t>Functie: </a:t>
            </a:r>
            <a:r>
              <a:rPr lang="de-DE" sz="1200" b="0" i="0" u="sng" kern="1200" dirty="0" err="1" smtClean="0">
                <a:solidFill>
                  <a:schemeClr val="tx1"/>
                </a:solidFill>
                <a:effectLst/>
                <a:latin typeface="+mn-lt"/>
                <a:ea typeface="+mn-ea"/>
                <a:cs typeface="+mn-cs"/>
                <a:hlinkClick r:id="rId30" tooltip="Vecht- of vluchtreactie"/>
              </a:rPr>
              <a:t>vecht</a:t>
            </a:r>
            <a:r>
              <a:rPr lang="de-DE" sz="1200" b="0" i="0" u="sng" kern="1200" dirty="0" smtClean="0">
                <a:solidFill>
                  <a:schemeClr val="tx1"/>
                </a:solidFill>
                <a:effectLst/>
                <a:latin typeface="+mn-lt"/>
                <a:ea typeface="+mn-ea"/>
                <a:cs typeface="+mn-cs"/>
                <a:hlinkClick r:id="rId30" tooltip="Vecht- of vluchtreactie"/>
              </a:rPr>
              <a:t>- </a:t>
            </a:r>
            <a:r>
              <a:rPr lang="de-DE" sz="1200" b="0" i="0" u="sng" kern="1200" dirty="0" err="1" smtClean="0">
                <a:solidFill>
                  <a:schemeClr val="tx1"/>
                </a:solidFill>
                <a:effectLst/>
                <a:latin typeface="+mn-lt"/>
                <a:ea typeface="+mn-ea"/>
                <a:cs typeface="+mn-cs"/>
                <a:hlinkClick r:id="rId30" tooltip="Vecht- of vluchtreactie"/>
              </a:rPr>
              <a:t>of</a:t>
            </a:r>
            <a:r>
              <a:rPr lang="de-DE" sz="1200" b="0" i="0" u="sng" kern="1200" dirty="0" smtClean="0">
                <a:solidFill>
                  <a:schemeClr val="tx1"/>
                </a:solidFill>
                <a:effectLst/>
                <a:latin typeface="+mn-lt"/>
                <a:ea typeface="+mn-ea"/>
                <a:cs typeface="+mn-cs"/>
                <a:hlinkClick r:id="rId30" tooltip="Vecht- of vluchtreactie"/>
              </a:rPr>
              <a:t> </a:t>
            </a:r>
            <a:r>
              <a:rPr lang="de-DE" sz="1200" b="0" i="0" u="sng" kern="1200" dirty="0" err="1" smtClean="0">
                <a:solidFill>
                  <a:schemeClr val="tx1"/>
                </a:solidFill>
                <a:effectLst/>
                <a:latin typeface="+mn-lt"/>
                <a:ea typeface="+mn-ea"/>
                <a:cs typeface="+mn-cs"/>
                <a:hlinkClick r:id="rId30" tooltip="Vecht- of vluchtreactie"/>
              </a:rPr>
              <a:t>vluchtreactie</a:t>
            </a:r>
            <a:endParaRPr lang="de-DE" sz="1200" b="0" i="0" u="sng" kern="1200" dirty="0" smtClean="0">
              <a:solidFill>
                <a:schemeClr val="tx1"/>
              </a:solidFill>
              <a:effectLst/>
              <a:latin typeface="+mn-lt"/>
              <a:ea typeface="+mn-ea"/>
              <a:cs typeface="+mn-cs"/>
            </a:endParaRPr>
          </a:p>
          <a:p>
            <a:pPr marL="0" indent="0">
              <a:buFontTx/>
              <a:buNone/>
            </a:pPr>
            <a:r>
              <a:rPr lang="de-DE" sz="1200" b="0" i="0" u="sng" kern="1200" dirty="0" err="1" smtClean="0">
                <a:solidFill>
                  <a:schemeClr val="tx1"/>
                </a:solidFill>
                <a:effectLst/>
                <a:latin typeface="+mn-lt"/>
                <a:ea typeface="+mn-ea"/>
                <a:cs typeface="+mn-cs"/>
              </a:rPr>
              <a:t>Bij</a:t>
            </a:r>
            <a:r>
              <a:rPr lang="de-DE" sz="1200" b="0" i="0" u="sng" kern="1200" dirty="0" smtClean="0">
                <a:solidFill>
                  <a:schemeClr val="tx1"/>
                </a:solidFill>
                <a:effectLst/>
                <a:latin typeface="+mn-lt"/>
                <a:ea typeface="+mn-ea"/>
                <a:cs typeface="+mn-cs"/>
              </a:rPr>
              <a:t> </a:t>
            </a:r>
            <a:r>
              <a:rPr lang="de-DE" sz="1200" b="0" i="0" u="sng" kern="1200" dirty="0" err="1" smtClean="0">
                <a:solidFill>
                  <a:schemeClr val="tx1"/>
                </a:solidFill>
                <a:effectLst/>
                <a:latin typeface="+mn-lt"/>
                <a:ea typeface="+mn-ea"/>
                <a:cs typeface="+mn-cs"/>
              </a:rPr>
              <a:t>vluchtno</a:t>
            </a:r>
            <a:r>
              <a:rPr lang="nl-NL" dirty="0" err="1" smtClean="0"/>
              <a:t>odzaak</a:t>
            </a:r>
            <a:r>
              <a:rPr lang="nl-NL" dirty="0" smtClean="0"/>
              <a:t> stoppen weeën. Maar bij angst voor de pijn of bevalling stoppen weeën ook: niet handig. </a:t>
            </a:r>
          </a:p>
          <a:p>
            <a:pPr marL="0" indent="0">
              <a:buFontTx/>
              <a:buNone/>
            </a:pPr>
            <a:endParaRPr lang="nl-NL" dirty="0" smtClean="0"/>
          </a:p>
          <a:p>
            <a:pPr marL="0" indent="0">
              <a:buFontTx/>
              <a:buNone/>
            </a:pPr>
            <a:r>
              <a:rPr lang="nl-NL" dirty="0" smtClean="0"/>
              <a:t>http://books.google.nl/books?id=uVSY_UTG1nsC&amp;pg=PA116&amp;lpg=PA116&amp;dq=prostaglandine+productie&amp;source=bl&amp;ots=6fJ-lRthGE&amp;sig=N2R4XvZiZYfP5-rLe2hHGegbirM&amp;hl=en&amp;sa=X&amp;ei=OntqU9HmG8a7O__KgOAN&amp;ved=0CEEQ6AEwAw#v=onepage&amp;q=prostaglandine%20productie&amp;f=false </a:t>
            </a:r>
            <a:endParaRPr lang="nl-NL"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5</a:t>
            </a:fld>
            <a:endParaRPr lang="de-DE"/>
          </a:p>
        </p:txBody>
      </p:sp>
    </p:spTree>
    <p:extLst>
      <p:ext uri="{BB962C8B-B14F-4D97-AF65-F5344CB8AC3E}">
        <p14:creationId xmlns:p14="http://schemas.microsoft.com/office/powerpoint/2010/main" val="311852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Bloedverlies: mag niet meer zijn dan menstruatie hoeveelheid. Is het meer : solutio placenta</a:t>
            </a:r>
            <a:r>
              <a:rPr lang="nl-NL" baseline="0" dirty="0" smtClean="0"/>
              <a:t> !!!</a:t>
            </a:r>
          </a:p>
          <a:p>
            <a:r>
              <a:rPr lang="de-DE" dirty="0" smtClean="0">
                <a:hlinkClick r:id="rId3"/>
              </a:rPr>
              <a:t>http://www.dokterdokter.nl/aandoening/1569/eerste-tekenen-van-de-bevalling</a:t>
            </a:r>
            <a:endParaRPr lang="nl-NL" baseline="0" dirty="0" smtClean="0"/>
          </a:p>
          <a:p>
            <a:r>
              <a:rPr lang="de-DE" dirty="0" smtClean="0">
                <a:hlinkClick r:id="rId4"/>
              </a:rPr>
              <a:t>http://www.knovzwanger.nl/voor-zwangeren/zwanger/de-bevalling/hoe-bereid-je-je-voor/zwangerkalender/week-40</a:t>
            </a:r>
            <a:endParaRPr lang="de-DE" dirty="0" smtClean="0"/>
          </a:p>
          <a:p>
            <a:endParaRPr lang="de-DE" baseline="0" dirty="0" smtClean="0"/>
          </a:p>
          <a:p>
            <a:r>
              <a:rPr lang="nl-NL" baseline="0" dirty="0" smtClean="0"/>
              <a:t>Vocht en voeding ook voor partner</a:t>
            </a:r>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6</a:t>
            </a:fld>
            <a:endParaRPr lang="de-DE"/>
          </a:p>
        </p:txBody>
      </p:sp>
    </p:spTree>
    <p:extLst>
      <p:ext uri="{BB962C8B-B14F-4D97-AF65-F5344CB8AC3E}">
        <p14:creationId xmlns:p14="http://schemas.microsoft.com/office/powerpoint/2010/main" val="146926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Voorbereiding:</a:t>
            </a:r>
            <a:r>
              <a:rPr lang="nl-NL" dirty="0" smtClean="0"/>
              <a:t> Voorweeën die weer stoppen. Kan 1 a 2 uren doorgaan.</a:t>
            </a:r>
          </a:p>
          <a:p>
            <a:endParaRPr lang="nl-NL" baseline="0" dirty="0" smtClean="0"/>
          </a:p>
          <a:p>
            <a:endParaRPr lang="nl-NL" dirty="0" smtClean="0"/>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7</a:t>
            </a:fld>
            <a:endParaRPr lang="de-DE"/>
          </a:p>
        </p:txBody>
      </p:sp>
    </p:spTree>
    <p:extLst>
      <p:ext uri="{BB962C8B-B14F-4D97-AF65-F5344CB8AC3E}">
        <p14:creationId xmlns:p14="http://schemas.microsoft.com/office/powerpoint/2010/main" val="88771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Ontsluiting</a:t>
            </a:r>
            <a:r>
              <a:rPr lang="nl-NL" dirty="0" smtClean="0"/>
              <a:t> paar</a:t>
            </a:r>
            <a:r>
              <a:rPr lang="nl-NL" baseline="0" dirty="0" smtClean="0"/>
              <a:t> uur- 36 uur, kan vrijwel pijnloos tot heftig pijnlijk zijn</a:t>
            </a:r>
            <a:r>
              <a:rPr lang="nl-NL" dirty="0" smtClean="0"/>
              <a:t>: </a:t>
            </a:r>
          </a:p>
          <a:p>
            <a:pPr marL="171450" indent="-171450">
              <a:buFont typeface="Arial" pitchFamily="34" charset="0"/>
              <a:buChar char="•"/>
            </a:pPr>
            <a:r>
              <a:rPr lang="nl-NL" dirty="0" smtClean="0"/>
              <a:t>beginfase: start bevalling en </a:t>
            </a:r>
            <a:r>
              <a:rPr lang="nl-NL" dirty="0" err="1" smtClean="0"/>
              <a:t>portio</a:t>
            </a:r>
            <a:r>
              <a:rPr lang="nl-NL" baseline="0" dirty="0" smtClean="0"/>
              <a:t> verstrijkt: onregelmatige weeën, om de 10min- 20 min, niet heftig. ( cake bakken, kinderen wegbrengen)</a:t>
            </a:r>
          </a:p>
          <a:p>
            <a:pPr marL="171450" indent="-171450">
              <a:buFont typeface="Arial" pitchFamily="34" charset="0"/>
              <a:buChar char="•"/>
            </a:pPr>
            <a:r>
              <a:rPr lang="nl-NL" baseline="0" dirty="0" err="1" smtClean="0"/>
              <a:t>Middenfase</a:t>
            </a:r>
            <a:r>
              <a:rPr lang="nl-NL" baseline="0" dirty="0" smtClean="0"/>
              <a:t>: weeën sterker, om de 3 – 5 minuten, duur wee 1 minuut; ontsluiting tot 8 cm. Vrouw kan communiceren.</a:t>
            </a:r>
          </a:p>
          <a:p>
            <a:pPr marL="171450" indent="-171450">
              <a:buFont typeface="Arial" pitchFamily="34" charset="0"/>
              <a:buChar char="•"/>
            </a:pPr>
            <a:r>
              <a:rPr lang="nl-NL" baseline="0" dirty="0" smtClean="0"/>
              <a:t>Overgangsfase: weeën heftig, om de paar minuten, duur 1  minuut: vrouw in zichzelf gekeerd of emotioneel  &gt; pijn </a:t>
            </a:r>
          </a:p>
          <a:p>
            <a:pPr marL="171450" indent="-171450">
              <a:buFont typeface="Arial" pitchFamily="34" charset="0"/>
              <a:buChar char="•"/>
            </a:pPr>
            <a:endParaRPr lang="nl-NL" baseline="0" dirty="0" smtClean="0"/>
          </a:p>
          <a:p>
            <a:pPr marL="0" indent="0">
              <a:buFont typeface="Arial" pitchFamily="34" charset="0"/>
              <a:buNone/>
            </a:pPr>
            <a:r>
              <a:rPr lang="nl-NL" baseline="0" dirty="0" smtClean="0"/>
              <a:t>Plaatje : rijpe baarmoedermond: geheel verstreken.</a:t>
            </a:r>
            <a:endParaRPr lang="nl-NL" dirty="0" smtClean="0"/>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8</a:t>
            </a:fld>
            <a:endParaRPr lang="de-DE"/>
          </a:p>
        </p:txBody>
      </p:sp>
    </p:spTree>
    <p:extLst>
      <p:ext uri="{BB962C8B-B14F-4D97-AF65-F5344CB8AC3E}">
        <p14:creationId xmlns:p14="http://schemas.microsoft.com/office/powerpoint/2010/main" val="312455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Uitdrijving</a:t>
            </a:r>
            <a:r>
              <a:rPr lang="nl-NL" dirty="0" smtClean="0"/>
              <a:t>: VO is volledige ontsluiting 10 cm&gt; persen (oerkracht), persweeën om de 2-3 minuten, duur 1 minuut &gt; erg vermoeiend,</a:t>
            </a:r>
            <a:r>
              <a:rPr lang="nl-NL" baseline="0" dirty="0" smtClean="0"/>
              <a:t> niet zo pijnlijk.</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Hulp van de partner? </a:t>
            </a:r>
          </a:p>
          <a:p>
            <a:endParaRPr lang="de-DE" dirty="0" smtClean="0"/>
          </a:p>
          <a:p>
            <a:r>
              <a:rPr lang="de-DE" dirty="0" smtClean="0"/>
              <a:t>Kind en </a:t>
            </a:r>
            <a:r>
              <a:rPr lang="de-DE" dirty="0" err="1" smtClean="0"/>
              <a:t>placenta</a:t>
            </a:r>
            <a:r>
              <a:rPr lang="de-DE" dirty="0" smtClean="0"/>
              <a:t> </a:t>
            </a:r>
            <a:r>
              <a:rPr lang="de-DE" dirty="0" err="1" smtClean="0"/>
              <a:t>meestal</a:t>
            </a:r>
            <a:r>
              <a:rPr lang="de-DE" dirty="0" smtClean="0"/>
              <a:t> </a:t>
            </a:r>
            <a:r>
              <a:rPr lang="de-DE" dirty="0" err="1" smtClean="0"/>
              <a:t>door</a:t>
            </a:r>
            <a:r>
              <a:rPr lang="de-DE" dirty="0" smtClean="0"/>
              <a:t> </a:t>
            </a:r>
            <a:r>
              <a:rPr lang="de-DE" dirty="0" err="1" smtClean="0"/>
              <a:t>verloskundige</a:t>
            </a:r>
            <a:r>
              <a:rPr lang="de-DE" dirty="0" smtClean="0"/>
              <a:t> / Arts </a:t>
            </a:r>
            <a:r>
              <a:rPr lang="de-DE" dirty="0" err="1" smtClean="0"/>
              <a:t>opgevangen</a:t>
            </a:r>
            <a:r>
              <a:rPr lang="de-DE" dirty="0" smtClean="0"/>
              <a:t> : VP </a:t>
            </a:r>
            <a:r>
              <a:rPr lang="de-DE" dirty="0" err="1" smtClean="0"/>
              <a:t>assisteren</a:t>
            </a:r>
            <a:r>
              <a:rPr lang="de-DE" dirty="0" smtClean="0"/>
              <a:t> </a:t>
            </a:r>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9</a:t>
            </a:fld>
            <a:endParaRPr lang="de-DE"/>
          </a:p>
        </p:txBody>
      </p:sp>
    </p:spTree>
    <p:extLst>
      <p:ext uri="{BB962C8B-B14F-4D97-AF65-F5344CB8AC3E}">
        <p14:creationId xmlns:p14="http://schemas.microsoft.com/office/powerpoint/2010/main" val="406027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bed halfzittend</a:t>
            </a:r>
          </a:p>
          <a:p>
            <a:r>
              <a:rPr lang="nl-NL" dirty="0" smtClean="0"/>
              <a:t>Hurkzit met steun</a:t>
            </a:r>
          </a:p>
          <a:p>
            <a:r>
              <a:rPr lang="nl-NL" dirty="0" smtClean="0"/>
              <a:t>Baarkruk</a:t>
            </a:r>
          </a:p>
          <a:p>
            <a:r>
              <a:rPr lang="nl-NL" dirty="0" smtClean="0"/>
              <a:t>Op de knieën</a:t>
            </a:r>
          </a:p>
          <a:p>
            <a:r>
              <a:rPr lang="nl-NL" dirty="0" err="1" smtClean="0"/>
              <a:t>Badbevalling</a:t>
            </a:r>
            <a:r>
              <a:rPr lang="nl-NL" dirty="0" smtClean="0"/>
              <a:t> </a:t>
            </a:r>
          </a:p>
          <a:p>
            <a:endParaRPr lang="nl-NL" dirty="0" smtClean="0"/>
          </a:p>
          <a:p>
            <a:r>
              <a:rPr lang="nl-NL" dirty="0" smtClean="0"/>
              <a:t>Achterhoofdsligging</a:t>
            </a:r>
            <a:r>
              <a:rPr lang="nl-NL" baseline="0" dirty="0" smtClean="0"/>
              <a:t> is optimale ligging: </a:t>
            </a:r>
            <a:r>
              <a:rPr lang="nl-NL" dirty="0" smtClean="0"/>
              <a:t> Borstbeen baby wordt langs schaambeen moeder geperst. </a:t>
            </a:r>
          </a:p>
          <a:p>
            <a:r>
              <a:rPr lang="nl-NL" dirty="0" smtClean="0"/>
              <a:t>Rugje langs de uterus.</a:t>
            </a:r>
          </a:p>
          <a:p>
            <a:r>
              <a:rPr lang="nl-NL" dirty="0" smtClean="0"/>
              <a:t>Longetjes  samengeperst&gt; vruchtwater wordt eruit geperst</a:t>
            </a:r>
          </a:p>
          <a:p>
            <a:r>
              <a:rPr lang="nl-NL" dirty="0" smtClean="0"/>
              <a:t>Bij overige liggingen : minder persmechanisme.</a:t>
            </a:r>
          </a:p>
          <a:p>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10</a:t>
            </a:fld>
            <a:endParaRPr lang="de-DE"/>
          </a:p>
        </p:txBody>
      </p:sp>
    </p:spTree>
    <p:extLst>
      <p:ext uri="{BB962C8B-B14F-4D97-AF65-F5344CB8AC3E}">
        <p14:creationId xmlns:p14="http://schemas.microsoft.com/office/powerpoint/2010/main" val="370294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Wijken van symfyse (roze plaatje botje boven babyhoofdje) t.o.v. het staartbeen (onder babyhoofdje).</a:t>
            </a:r>
          </a:p>
          <a:p>
            <a:endParaRPr lang="nl-NL" dirty="0" smtClean="0"/>
          </a:p>
          <a:p>
            <a:r>
              <a:rPr lang="nl-NL" dirty="0" smtClean="0"/>
              <a:t>Verwijden van de baarmoederhals</a:t>
            </a:r>
            <a:r>
              <a:rPr lang="nl-NL" baseline="0" dirty="0" smtClean="0"/>
              <a:t> “verstrijken van de </a:t>
            </a:r>
            <a:r>
              <a:rPr lang="nl-NL" baseline="0" dirty="0" err="1" smtClean="0"/>
              <a:t>portio</a:t>
            </a:r>
            <a:r>
              <a:rPr lang="nl-NL" baseline="0" dirty="0" smtClean="0"/>
              <a:t>”.</a:t>
            </a:r>
            <a:endParaRPr lang="nl-NL" dirty="0" smtClean="0"/>
          </a:p>
          <a:p>
            <a:r>
              <a:rPr lang="nl-NL" dirty="0" smtClean="0"/>
              <a:t>Keizersnee: vaker</a:t>
            </a:r>
            <a:r>
              <a:rPr lang="nl-NL" baseline="0" dirty="0" smtClean="0"/>
              <a:t> ademhalingsproblemen dan bij gewone bevalling. </a:t>
            </a:r>
            <a:endParaRPr lang="de-DE" dirty="0"/>
          </a:p>
        </p:txBody>
      </p:sp>
      <p:sp>
        <p:nvSpPr>
          <p:cNvPr id="4" name="Tijdelijke aanduiding voor dianummer 3"/>
          <p:cNvSpPr>
            <a:spLocks noGrp="1"/>
          </p:cNvSpPr>
          <p:nvPr>
            <p:ph type="sldNum" sz="quarter" idx="10"/>
          </p:nvPr>
        </p:nvSpPr>
        <p:spPr/>
        <p:txBody>
          <a:bodyPr/>
          <a:lstStyle/>
          <a:p>
            <a:fld id="{68385642-CF8B-478C-8E69-730C8CDC22DF}" type="slidenum">
              <a:rPr lang="de-DE" smtClean="0"/>
              <a:pPr/>
              <a:t>11</a:t>
            </a:fld>
            <a:endParaRPr lang="de-DE"/>
          </a:p>
        </p:txBody>
      </p:sp>
    </p:spTree>
    <p:extLst>
      <p:ext uri="{BB962C8B-B14F-4D97-AF65-F5344CB8AC3E}">
        <p14:creationId xmlns:p14="http://schemas.microsoft.com/office/powerpoint/2010/main" val="22309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8FA73E45-DCA8-424A-90C4-C504080DCA1F}" type="datetime1">
              <a:rPr lang="nl-NL" smtClean="0"/>
              <a:t>28-11-2017</a:t>
            </a:fld>
            <a:endParaRPr lang="de-DE"/>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r>
              <a:rPr lang="nl-NL" smtClean="0"/>
              <a:t>Bevallingsproces, Kraamverpleegkunde, Emma Kolbeek</a:t>
            </a:r>
            <a:endParaRPr lang="de-DE"/>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Tijdelijke aanduiding voor dianummer 28"/>
          <p:cNvSpPr>
            <a:spLocks noGrp="1"/>
          </p:cNvSpPr>
          <p:nvPr>
            <p:ph type="sldNum" sz="quarter" idx="12"/>
          </p:nvPr>
        </p:nvSpPr>
        <p:spPr bwMode="auto">
          <a:xfrm>
            <a:off x="1325544" y="4928702"/>
            <a:ext cx="609600" cy="517524"/>
          </a:xfrm>
        </p:spPr>
        <p:txBody>
          <a:bodyPr/>
          <a:lstStyle/>
          <a:p>
            <a:fld id="{BA9640BE-EAEC-4B49-9064-F918D2E41DDF}"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F181EE65-6F94-410F-8950-BA9DC573D375}" type="datetime1">
              <a:rPr lang="nl-NL" smtClean="0"/>
              <a:t>28-11-2017</a:t>
            </a:fld>
            <a:endParaRPr lang="de-DE"/>
          </a:p>
        </p:txBody>
      </p:sp>
      <p:sp>
        <p:nvSpPr>
          <p:cNvPr id="5" name="Tijdelijke aanduiding voor voettekst 4"/>
          <p:cNvSpPr>
            <a:spLocks noGrp="1"/>
          </p:cNvSpPr>
          <p:nvPr>
            <p:ph type="ftr" sz="quarter" idx="11"/>
          </p:nvPr>
        </p:nvSpPr>
        <p:spPr/>
        <p:txBody>
          <a:bodyPr/>
          <a:lstStyle/>
          <a:p>
            <a:r>
              <a:rPr lang="nl-NL" smtClean="0"/>
              <a:t>Bevallingsproces, Kraamverpleegkunde, Emma Kolbeek</a:t>
            </a:r>
            <a:endParaRPr lang="de-DE"/>
          </a:p>
        </p:txBody>
      </p:sp>
      <p:sp>
        <p:nvSpPr>
          <p:cNvPr id="6" name="Tijdelijke aanduiding voor dianummer 5"/>
          <p:cNvSpPr>
            <a:spLocks noGrp="1"/>
          </p:cNvSpPr>
          <p:nvPr>
            <p:ph type="sldNum" sz="quarter" idx="12"/>
          </p:nvPr>
        </p:nvSpPr>
        <p:spPr/>
        <p:txBody>
          <a:bodyPr/>
          <a:lstStyle/>
          <a:p>
            <a:fld id="{BA9640BE-EAEC-4B49-9064-F918D2E41DD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A2449A7-47CA-4D93-9910-797EEFEDDCD8}" type="datetime1">
              <a:rPr lang="nl-NL" smtClean="0"/>
              <a:t>28-11-2017</a:t>
            </a:fld>
            <a:endParaRPr lang="de-DE"/>
          </a:p>
        </p:txBody>
      </p:sp>
      <p:sp>
        <p:nvSpPr>
          <p:cNvPr id="5" name="Tijdelijke aanduiding voor voettekst 4"/>
          <p:cNvSpPr>
            <a:spLocks noGrp="1"/>
          </p:cNvSpPr>
          <p:nvPr>
            <p:ph type="ftr" sz="quarter" idx="11"/>
          </p:nvPr>
        </p:nvSpPr>
        <p:spPr/>
        <p:txBody>
          <a:bodyPr/>
          <a:lstStyle/>
          <a:p>
            <a:r>
              <a:rPr lang="nl-NL" smtClean="0"/>
              <a:t>Bevallingsproces, Kraamverpleegkunde, Emma Kolbeek</a:t>
            </a:r>
            <a:endParaRPr lang="de-DE"/>
          </a:p>
        </p:txBody>
      </p:sp>
      <p:sp>
        <p:nvSpPr>
          <p:cNvPr id="6" name="Tijdelijke aanduiding voor dianummer 5"/>
          <p:cNvSpPr>
            <a:spLocks noGrp="1"/>
          </p:cNvSpPr>
          <p:nvPr>
            <p:ph type="sldNum" sz="quarter" idx="12"/>
          </p:nvPr>
        </p:nvSpPr>
        <p:spPr/>
        <p:txBody>
          <a:bodyPr/>
          <a:lstStyle/>
          <a:p>
            <a:fld id="{BA9640BE-EAEC-4B49-9064-F918D2E41DD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A7578721-E380-46DE-ABDD-6ECF7BF8FE16}" type="datetime1">
              <a:rPr lang="nl-NL" smtClean="0"/>
              <a:t>28-11-2017</a:t>
            </a:fld>
            <a:endParaRPr lang="de-DE"/>
          </a:p>
        </p:txBody>
      </p:sp>
      <p:sp>
        <p:nvSpPr>
          <p:cNvPr id="9" name="Tijdelijke aanduiding voor dianummer 8"/>
          <p:cNvSpPr>
            <a:spLocks noGrp="1"/>
          </p:cNvSpPr>
          <p:nvPr>
            <p:ph type="sldNum" sz="quarter" idx="15"/>
          </p:nvPr>
        </p:nvSpPr>
        <p:spPr/>
        <p:txBody>
          <a:bodyPr rtlCol="0"/>
          <a:lstStyle/>
          <a:p>
            <a:fld id="{BA9640BE-EAEC-4B49-9064-F918D2E41DDF}" type="slidenum">
              <a:rPr lang="de-DE" smtClean="0"/>
              <a:pPr/>
              <a:t>‹nr.›</a:t>
            </a:fld>
            <a:endParaRPr lang="de-DE"/>
          </a:p>
        </p:txBody>
      </p:sp>
      <p:sp>
        <p:nvSpPr>
          <p:cNvPr id="10" name="Tijdelijke aanduiding voor voettekst 9"/>
          <p:cNvSpPr>
            <a:spLocks noGrp="1"/>
          </p:cNvSpPr>
          <p:nvPr>
            <p:ph type="ftr" sz="quarter" idx="16"/>
          </p:nvPr>
        </p:nvSpPr>
        <p:spPr/>
        <p:txBody>
          <a:bodyPr rtlCol="0"/>
          <a:lstStyle/>
          <a:p>
            <a:r>
              <a:rPr lang="nl-NL" smtClean="0"/>
              <a:t>Bevallingsproces, Kraamverpleegkunde, Emma Kolbeek</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774A23B4-C9C1-4AA8-9809-2E5C636CE101}" type="datetime1">
              <a:rPr lang="nl-NL" smtClean="0"/>
              <a:t>28-11-2017</a:t>
            </a:fld>
            <a:endParaRPr lang="de-DE"/>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r>
              <a:rPr lang="nl-NL" smtClean="0"/>
              <a:t>Bevallingsproces, Kraamverpleegkunde, Emma Kolbeek</a:t>
            </a:r>
            <a:endParaRPr lang="de-DE"/>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BA9640BE-EAEC-4B49-9064-F918D2E41DDF}"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A283C74F-B3CF-497C-B1E4-0CE72F3AD5C7}" type="datetime1">
              <a:rPr lang="nl-NL" smtClean="0"/>
              <a:t>28-11-2017</a:t>
            </a:fld>
            <a:endParaRPr lang="de-DE"/>
          </a:p>
        </p:txBody>
      </p:sp>
      <p:sp>
        <p:nvSpPr>
          <p:cNvPr id="6" name="Tijdelijke aanduiding voor voettekst 5"/>
          <p:cNvSpPr>
            <a:spLocks noGrp="1"/>
          </p:cNvSpPr>
          <p:nvPr>
            <p:ph type="ftr" sz="quarter" idx="11"/>
          </p:nvPr>
        </p:nvSpPr>
        <p:spPr/>
        <p:txBody>
          <a:bodyPr/>
          <a:lstStyle/>
          <a:p>
            <a:r>
              <a:rPr lang="nl-NL" smtClean="0"/>
              <a:t>Bevallingsproces, Kraamverpleegkunde, Emma Kolbeek</a:t>
            </a:r>
            <a:endParaRPr lang="de-DE"/>
          </a:p>
        </p:txBody>
      </p:sp>
      <p:sp>
        <p:nvSpPr>
          <p:cNvPr id="7" name="Tijdelijke aanduiding voor dianummer 6"/>
          <p:cNvSpPr>
            <a:spLocks noGrp="1"/>
          </p:cNvSpPr>
          <p:nvPr>
            <p:ph type="sldNum" sz="quarter" idx="12"/>
          </p:nvPr>
        </p:nvSpPr>
        <p:spPr/>
        <p:txBody>
          <a:bodyPr/>
          <a:lstStyle/>
          <a:p>
            <a:fld id="{BA9640BE-EAEC-4B49-9064-F918D2E41DDF}" type="slidenum">
              <a:rPr lang="de-DE" smtClean="0"/>
              <a:pPr/>
              <a:t>‹nr.›</a:t>
            </a:fld>
            <a:endParaRPr lang="de-DE"/>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1DC6E4C2-2CF5-46D0-9635-CE6C46F15D94}" type="datetime1">
              <a:rPr lang="nl-NL" smtClean="0"/>
              <a:t>28-11-2017</a:t>
            </a:fld>
            <a:endParaRPr lang="de-DE"/>
          </a:p>
        </p:txBody>
      </p:sp>
      <p:sp>
        <p:nvSpPr>
          <p:cNvPr id="8" name="Tijdelijke aanduiding voor voettekst 7"/>
          <p:cNvSpPr>
            <a:spLocks noGrp="1"/>
          </p:cNvSpPr>
          <p:nvPr>
            <p:ph type="ftr" sz="quarter" idx="11"/>
          </p:nvPr>
        </p:nvSpPr>
        <p:spPr/>
        <p:txBody>
          <a:bodyPr/>
          <a:lstStyle/>
          <a:p>
            <a:r>
              <a:rPr lang="nl-NL" smtClean="0"/>
              <a:t>Bevallingsproces, Kraamverpleegkunde, Emma Kolbeek</a:t>
            </a:r>
            <a:endParaRPr lang="de-DE"/>
          </a:p>
        </p:txBody>
      </p:sp>
      <p:sp>
        <p:nvSpPr>
          <p:cNvPr id="9" name="Tijdelijke aanduiding voor dianummer 8"/>
          <p:cNvSpPr>
            <a:spLocks noGrp="1"/>
          </p:cNvSpPr>
          <p:nvPr>
            <p:ph type="sldNum" sz="quarter" idx="12"/>
          </p:nvPr>
        </p:nvSpPr>
        <p:spPr/>
        <p:txBody>
          <a:bodyPr/>
          <a:lstStyle/>
          <a:p>
            <a:fld id="{BA9640BE-EAEC-4B49-9064-F918D2E41DDF}" type="slidenum">
              <a:rPr lang="de-DE" smtClean="0"/>
              <a:pPr/>
              <a:t>‹nr.›</a:t>
            </a:fld>
            <a:endParaRPr lang="de-DE"/>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A951C8F4-F32B-47A7-AA82-499E08F09EBB}" type="datetime1">
              <a:rPr lang="nl-NL" smtClean="0"/>
              <a:t>28-11-2017</a:t>
            </a:fld>
            <a:endParaRPr lang="de-DE"/>
          </a:p>
        </p:txBody>
      </p:sp>
      <p:sp>
        <p:nvSpPr>
          <p:cNvPr id="7" name="Tijdelijke aanduiding voor dianummer 6"/>
          <p:cNvSpPr>
            <a:spLocks noGrp="1"/>
          </p:cNvSpPr>
          <p:nvPr>
            <p:ph type="sldNum" sz="quarter" idx="11"/>
          </p:nvPr>
        </p:nvSpPr>
        <p:spPr/>
        <p:txBody>
          <a:bodyPr rtlCol="0"/>
          <a:lstStyle/>
          <a:p>
            <a:fld id="{BA9640BE-EAEC-4B49-9064-F918D2E41DDF}" type="slidenum">
              <a:rPr lang="de-DE" smtClean="0"/>
              <a:pPr/>
              <a:t>‹nr.›</a:t>
            </a:fld>
            <a:endParaRPr lang="de-DE"/>
          </a:p>
        </p:txBody>
      </p:sp>
      <p:sp>
        <p:nvSpPr>
          <p:cNvPr id="8" name="Tijdelijke aanduiding voor voettekst 7"/>
          <p:cNvSpPr>
            <a:spLocks noGrp="1"/>
          </p:cNvSpPr>
          <p:nvPr>
            <p:ph type="ftr" sz="quarter" idx="12"/>
          </p:nvPr>
        </p:nvSpPr>
        <p:spPr/>
        <p:txBody>
          <a:bodyPr rtlCol="0"/>
          <a:lstStyle/>
          <a:p>
            <a:r>
              <a:rPr lang="nl-NL" smtClean="0"/>
              <a:t>Bevallingsproces, Kraamverpleegkunde, Emma Kolbeek</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4A3A956-D062-4E5B-A7CA-008140E48EF4}" type="datetime1">
              <a:rPr lang="nl-NL" smtClean="0"/>
              <a:t>28-11-2017</a:t>
            </a:fld>
            <a:endParaRPr lang="de-DE"/>
          </a:p>
        </p:txBody>
      </p:sp>
      <p:sp>
        <p:nvSpPr>
          <p:cNvPr id="3" name="Tijdelijke aanduiding voor voettekst 2"/>
          <p:cNvSpPr>
            <a:spLocks noGrp="1"/>
          </p:cNvSpPr>
          <p:nvPr>
            <p:ph type="ftr" sz="quarter" idx="11"/>
          </p:nvPr>
        </p:nvSpPr>
        <p:spPr/>
        <p:txBody>
          <a:bodyPr/>
          <a:lstStyle/>
          <a:p>
            <a:r>
              <a:rPr lang="nl-NL" smtClean="0"/>
              <a:t>Bevallingsproces, Kraamverpleegkunde, Emma Kolbeek</a:t>
            </a:r>
            <a:endParaRPr lang="de-DE"/>
          </a:p>
        </p:txBody>
      </p:sp>
      <p:sp>
        <p:nvSpPr>
          <p:cNvPr id="4" name="Tijdelijke aanduiding voor dianummer 3"/>
          <p:cNvSpPr>
            <a:spLocks noGrp="1"/>
          </p:cNvSpPr>
          <p:nvPr>
            <p:ph type="sldNum" sz="quarter" idx="12"/>
          </p:nvPr>
        </p:nvSpPr>
        <p:spPr/>
        <p:txBody>
          <a:bodyPr/>
          <a:lstStyle/>
          <a:p>
            <a:fld id="{BA9640BE-EAEC-4B49-9064-F918D2E41DD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405CF141-1EFF-42E5-9214-A0DEC97D7495}" type="datetime1">
              <a:rPr lang="nl-NL" smtClean="0"/>
              <a:t>28-11-2017</a:t>
            </a:fld>
            <a:endParaRPr lang="de-DE"/>
          </a:p>
        </p:txBody>
      </p:sp>
      <p:sp>
        <p:nvSpPr>
          <p:cNvPr id="22" name="Tijdelijke aanduiding voor dianummer 21"/>
          <p:cNvSpPr>
            <a:spLocks noGrp="1"/>
          </p:cNvSpPr>
          <p:nvPr>
            <p:ph type="sldNum" sz="quarter" idx="15"/>
          </p:nvPr>
        </p:nvSpPr>
        <p:spPr/>
        <p:txBody>
          <a:bodyPr rtlCol="0"/>
          <a:lstStyle/>
          <a:p>
            <a:fld id="{BA9640BE-EAEC-4B49-9064-F918D2E41DDF}" type="slidenum">
              <a:rPr lang="de-DE" smtClean="0"/>
              <a:pPr/>
              <a:t>‹nr.›</a:t>
            </a:fld>
            <a:endParaRPr lang="de-DE"/>
          </a:p>
        </p:txBody>
      </p:sp>
      <p:sp>
        <p:nvSpPr>
          <p:cNvPr id="23" name="Tijdelijke aanduiding voor voettekst 22"/>
          <p:cNvSpPr>
            <a:spLocks noGrp="1"/>
          </p:cNvSpPr>
          <p:nvPr>
            <p:ph type="ftr" sz="quarter" idx="16"/>
          </p:nvPr>
        </p:nvSpPr>
        <p:spPr/>
        <p:txBody>
          <a:bodyPr rtlCol="0"/>
          <a:lstStyle/>
          <a:p>
            <a:r>
              <a:rPr lang="nl-NL" smtClean="0"/>
              <a:t>Bevallingsproces, Kraamverpleegkunde, Emma Kolbeek</a:t>
            </a:r>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Tijdelijke aanduiding voor datum 16"/>
          <p:cNvSpPr>
            <a:spLocks noGrp="1"/>
          </p:cNvSpPr>
          <p:nvPr>
            <p:ph type="dt" sz="half" idx="10"/>
          </p:nvPr>
        </p:nvSpPr>
        <p:spPr/>
        <p:txBody>
          <a:bodyPr rtlCol="0"/>
          <a:lstStyle/>
          <a:p>
            <a:fld id="{A5C3D624-5E0A-4C15-8E58-58C62C5C779B}" type="datetime1">
              <a:rPr lang="nl-NL" smtClean="0"/>
              <a:t>28-11-2017</a:t>
            </a:fld>
            <a:endParaRPr lang="de-DE"/>
          </a:p>
        </p:txBody>
      </p:sp>
      <p:sp>
        <p:nvSpPr>
          <p:cNvPr id="18" name="Tijdelijke aanduiding voor dianummer 17"/>
          <p:cNvSpPr>
            <a:spLocks noGrp="1"/>
          </p:cNvSpPr>
          <p:nvPr>
            <p:ph type="sldNum" sz="quarter" idx="11"/>
          </p:nvPr>
        </p:nvSpPr>
        <p:spPr/>
        <p:txBody>
          <a:bodyPr rtlCol="0"/>
          <a:lstStyle/>
          <a:p>
            <a:fld id="{BA9640BE-EAEC-4B49-9064-F918D2E41DDF}" type="slidenum">
              <a:rPr lang="de-DE" smtClean="0"/>
              <a:pPr/>
              <a:t>‹nr.›</a:t>
            </a:fld>
            <a:endParaRPr lang="de-DE"/>
          </a:p>
        </p:txBody>
      </p:sp>
      <p:sp>
        <p:nvSpPr>
          <p:cNvPr id="21" name="Tijdelijke aanduiding voor voettekst 20"/>
          <p:cNvSpPr>
            <a:spLocks noGrp="1"/>
          </p:cNvSpPr>
          <p:nvPr>
            <p:ph type="ftr" sz="quarter" idx="12"/>
          </p:nvPr>
        </p:nvSpPr>
        <p:spPr/>
        <p:txBody>
          <a:bodyPr rtlCol="0"/>
          <a:lstStyle/>
          <a:p>
            <a:r>
              <a:rPr lang="nl-NL" smtClean="0"/>
              <a:t>Bevallingsproces, Kraamverpleegkunde, Emma Kolbeek</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82A52F-C633-4506-877A-E9EB5BC0DC0B}" type="datetime1">
              <a:rPr lang="nl-NL" smtClean="0"/>
              <a:t>28-11-2017</a:t>
            </a:fld>
            <a:endParaRPr lang="de-DE"/>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nl-NL" smtClean="0"/>
              <a:t>Bevallingsproces, Kraamverpleegkunde, Emma Kolbeek</a:t>
            </a:r>
            <a:endParaRPr lang="de-DE"/>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A9640BE-EAEC-4B49-9064-F918D2E41DD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_2ZLw_nNw3I"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B84MewU8h7Y"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P1kv54fXh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2ZcltIQph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74yoMcuGQo" TargetMode="External"/><Relationship Id="rId2" Type="http://schemas.openxmlformats.org/officeDocument/2006/relationships/hyperlink" Target="https://www.youtube.com/watch?v=Aza3yzoBhOI" TargetMode="External"/><Relationship Id="rId1" Type="http://schemas.openxmlformats.org/officeDocument/2006/relationships/slideLayout" Target="../slideLayouts/slideLayout2.xml"/><Relationship Id="rId5" Type="http://schemas.openxmlformats.org/officeDocument/2006/relationships/hyperlink" Target="https://www.youtube.com/watch?v=ZlsPXpR2ORU" TargetMode="External"/><Relationship Id="rId4" Type="http://schemas.openxmlformats.org/officeDocument/2006/relationships/hyperlink" Target="https://www.youtube.com/watch?v=K543o7tFqQ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giFlmjGmcX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nov.nl/ho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knovzwanger.nl/voor-zwanger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Bevallen </a:t>
            </a:r>
            <a:endParaRPr lang="de-DE" dirty="0"/>
          </a:p>
        </p:txBody>
      </p:sp>
      <p:sp>
        <p:nvSpPr>
          <p:cNvPr id="3" name="Ondertitel 2"/>
          <p:cNvSpPr>
            <a:spLocks noGrp="1"/>
          </p:cNvSpPr>
          <p:nvPr>
            <p:ph type="subTitle" idx="1"/>
          </p:nvPr>
        </p:nvSpPr>
        <p:spPr/>
        <p:txBody>
          <a:bodyPr>
            <a:normAutofit/>
          </a:bodyPr>
          <a:lstStyle/>
          <a:p>
            <a:r>
              <a:rPr lang="nl-NL" sz="2400" i="1" dirty="0">
                <a:solidFill>
                  <a:srgbClr val="00B0F0"/>
                </a:solidFill>
              </a:rPr>
              <a:t>Een bevalling is als het beklimmen van een berg. Onderweg is het zwaar maar op de top is het geweldig.”</a:t>
            </a:r>
            <a:endParaRPr lang="de-DE" sz="2400" dirty="0">
              <a:solidFill>
                <a:srgbClr val="00B0F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75" y="185457"/>
            <a:ext cx="34766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898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Bevallingshoudingen</a:t>
            </a:r>
            <a:br>
              <a:rPr lang="nl-NL" dirty="0" smtClean="0"/>
            </a:br>
            <a:r>
              <a:rPr lang="de-DE" sz="1800" dirty="0">
                <a:hlinkClick r:id="rId3"/>
              </a:rPr>
              <a:t>http://www.youtube.com/watch?v=_2ZLw_nNw3I</a:t>
            </a:r>
            <a:endParaRPr lang="de-DE" sz="1800" dirty="0"/>
          </a:p>
        </p:txBody>
      </p:sp>
      <p:sp>
        <p:nvSpPr>
          <p:cNvPr id="5" name="Tijdelijke aanduiding voor voettekst 4"/>
          <p:cNvSpPr>
            <a:spLocks noGrp="1"/>
          </p:cNvSpPr>
          <p:nvPr>
            <p:ph type="ftr" sz="quarter" idx="11"/>
          </p:nvPr>
        </p:nvSpPr>
        <p:spPr/>
        <p:txBody>
          <a:bodyPr/>
          <a:lstStyle/>
          <a:p>
            <a:r>
              <a:rPr lang="nl-NL" smtClean="0"/>
              <a:t>Bevallingsproces, Kraamverpleegkunde, Emma Kolbeek</a:t>
            </a:r>
            <a:endParaRPr lang="de-DE"/>
          </a:p>
        </p:txBody>
      </p:sp>
      <p:sp>
        <p:nvSpPr>
          <p:cNvPr id="6" name="Tijdelijke aanduiding voor dianummer 5"/>
          <p:cNvSpPr>
            <a:spLocks noGrp="1"/>
          </p:cNvSpPr>
          <p:nvPr>
            <p:ph type="sldNum" sz="quarter" idx="12"/>
          </p:nvPr>
        </p:nvSpPr>
        <p:spPr/>
        <p:txBody>
          <a:bodyPr/>
          <a:lstStyle/>
          <a:p>
            <a:fld id="{BA9640BE-EAEC-4B49-9064-F918D2E41DDF}" type="slidenum">
              <a:rPr lang="de-DE" smtClean="0"/>
              <a:pPr/>
              <a:t>10</a:t>
            </a:fld>
            <a:endParaRPr lang="de-DE"/>
          </a:p>
        </p:txBody>
      </p:sp>
      <p:sp>
        <p:nvSpPr>
          <p:cNvPr id="3" name="Tijdelijke aanduiding voor inhoud 2"/>
          <p:cNvSpPr>
            <a:spLocks noGrp="1"/>
          </p:cNvSpPr>
          <p:nvPr>
            <p:ph sz="quarter" idx="1"/>
          </p:nvPr>
        </p:nvSpPr>
        <p:spPr/>
        <p:txBody>
          <a:bodyPr/>
          <a:lstStyle/>
          <a:p>
            <a:r>
              <a:rPr lang="nl-NL" dirty="0" smtClean="0"/>
              <a:t> </a:t>
            </a:r>
            <a:endParaRPr lang="de-DE" dirty="0"/>
          </a:p>
        </p:txBody>
      </p:sp>
      <p:sp>
        <p:nvSpPr>
          <p:cNvPr id="7" name="Tijdelijke aanduiding voor inhoud 6"/>
          <p:cNvSpPr>
            <a:spLocks noGrp="1"/>
          </p:cNvSpPr>
          <p:nvPr>
            <p:ph sz="quarter" idx="2"/>
          </p:nvPr>
        </p:nvSpPr>
        <p:spPr/>
        <p:txBody>
          <a:bodyPr/>
          <a:lstStyle/>
          <a:p>
            <a:endParaRPr lang="de-DE" dirty="0"/>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556792"/>
            <a:ext cx="28803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59" y="3861048"/>
            <a:ext cx="288032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1619101"/>
            <a:ext cx="2808312" cy="224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3861048"/>
            <a:ext cx="302433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fld id="{76FA9871-C12D-46E6-957C-4611D7CD4E6C}" type="datetime1">
              <a:rPr lang="nl-NL" smtClean="0"/>
              <a:t>28-11-2017</a:t>
            </a:fld>
            <a:endParaRPr lang="de-DE"/>
          </a:p>
        </p:txBody>
      </p:sp>
    </p:spTree>
    <p:extLst>
      <p:ext uri="{BB962C8B-B14F-4D97-AF65-F5344CB8AC3E}">
        <p14:creationId xmlns:p14="http://schemas.microsoft.com/office/powerpoint/2010/main" val="4185080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Bevallingskanaal: verstrijken </a:t>
            </a:r>
            <a:r>
              <a:rPr lang="nl-NL" dirty="0" err="1" smtClean="0"/>
              <a:t>portio</a:t>
            </a:r>
            <a:r>
              <a:rPr lang="nl-NL" dirty="0" smtClean="0"/>
              <a:t>  </a:t>
            </a:r>
            <a:endParaRPr lang="de-DE" dirty="0"/>
          </a:p>
        </p:txBody>
      </p:sp>
      <p:sp>
        <p:nvSpPr>
          <p:cNvPr id="5" name="Tijdelijke aanduiding voor voettekst 4"/>
          <p:cNvSpPr>
            <a:spLocks noGrp="1"/>
          </p:cNvSpPr>
          <p:nvPr>
            <p:ph type="ftr" sz="quarter" idx="11"/>
          </p:nvPr>
        </p:nvSpPr>
        <p:spPr/>
        <p:txBody>
          <a:bodyPr/>
          <a:lstStyle/>
          <a:p>
            <a:r>
              <a:rPr lang="nl-NL" smtClean="0"/>
              <a:t>Bevallingsproces, Kraamverpleegkunde, Emma Kolbeek</a:t>
            </a:r>
            <a:endParaRPr lang="de-DE"/>
          </a:p>
        </p:txBody>
      </p:sp>
      <p:sp>
        <p:nvSpPr>
          <p:cNvPr id="6" name="Tijdelijke aanduiding voor dianummer 5"/>
          <p:cNvSpPr>
            <a:spLocks noGrp="1"/>
          </p:cNvSpPr>
          <p:nvPr>
            <p:ph type="sldNum" sz="quarter" idx="12"/>
          </p:nvPr>
        </p:nvSpPr>
        <p:spPr/>
        <p:txBody>
          <a:bodyPr/>
          <a:lstStyle/>
          <a:p>
            <a:fld id="{BA9640BE-EAEC-4B49-9064-F918D2E41DDF}" type="slidenum">
              <a:rPr lang="de-DE" smtClean="0"/>
              <a:pPr/>
              <a:t>11</a:t>
            </a:fld>
            <a:endParaRPr lang="de-DE"/>
          </a:p>
        </p:txBody>
      </p:sp>
      <p:sp>
        <p:nvSpPr>
          <p:cNvPr id="7" name="Tijdelijke aanduiding voor inhoud 6"/>
          <p:cNvSpPr>
            <a:spLocks noGrp="1"/>
          </p:cNvSpPr>
          <p:nvPr>
            <p:ph sz="quarter" idx="1"/>
          </p:nvPr>
        </p:nvSpPr>
        <p:spPr/>
        <p:txBody>
          <a:bodyPr/>
          <a:lstStyle/>
          <a:p>
            <a:endParaRPr lang="de-DE" dirty="0"/>
          </a:p>
        </p:txBody>
      </p:sp>
      <p:sp>
        <p:nvSpPr>
          <p:cNvPr id="8" name="Tijdelijke aanduiding voor inhoud 7"/>
          <p:cNvSpPr>
            <a:spLocks noGrp="1"/>
          </p:cNvSpPr>
          <p:nvPr>
            <p:ph sz="quarter" idx="2"/>
          </p:nvPr>
        </p:nvSpPr>
        <p:spPr/>
        <p:txBody>
          <a:bodyPr/>
          <a:lstStyle/>
          <a:p>
            <a:endParaRPr lang="de-D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56794"/>
            <a:ext cx="3663677" cy="374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5237" y="1556793"/>
            <a:ext cx="4649291" cy="453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datum 2"/>
          <p:cNvSpPr>
            <a:spLocks noGrp="1"/>
          </p:cNvSpPr>
          <p:nvPr>
            <p:ph type="dt" sz="half" idx="10"/>
          </p:nvPr>
        </p:nvSpPr>
        <p:spPr/>
        <p:txBody>
          <a:bodyPr/>
          <a:lstStyle/>
          <a:p>
            <a:fld id="{A3A9C0DA-B62A-43CF-9DD8-AC06395FC3A5}" type="datetime1">
              <a:rPr lang="nl-NL" smtClean="0"/>
              <a:t>28-11-2017</a:t>
            </a:fld>
            <a:endParaRPr lang="de-DE"/>
          </a:p>
        </p:txBody>
      </p:sp>
    </p:spTree>
    <p:extLst>
      <p:ext uri="{BB962C8B-B14F-4D97-AF65-F5344CB8AC3E}">
        <p14:creationId xmlns:p14="http://schemas.microsoft.com/office/powerpoint/2010/main" val="729045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Spildraai en fontanel </a:t>
            </a:r>
            <a:endParaRPr lang="de-DE" dirty="0"/>
          </a:p>
        </p:txBody>
      </p:sp>
      <p:sp>
        <p:nvSpPr>
          <p:cNvPr id="3" name="Tijdelijke aanduiding voor inhoud 2"/>
          <p:cNvSpPr>
            <a:spLocks noGrp="1"/>
          </p:cNvSpPr>
          <p:nvPr>
            <p:ph sz="quarter" idx="1"/>
          </p:nvPr>
        </p:nvSpPr>
        <p:spPr>
          <a:xfrm>
            <a:off x="457200" y="1600200"/>
            <a:ext cx="7467600" cy="4421088"/>
          </a:xfrm>
        </p:spPr>
        <p:txBody>
          <a:bodyPr/>
          <a:lstStyle/>
          <a:p>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12</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0768"/>
            <a:ext cx="7848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0"/>
            <a:ext cx="2081844"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340362" y="5847655"/>
            <a:ext cx="5584438" cy="923330"/>
          </a:xfrm>
          <a:prstGeom prst="rect">
            <a:avLst/>
          </a:prstGeom>
        </p:spPr>
        <p:txBody>
          <a:bodyPr wrap="square">
            <a:spAutoFit/>
          </a:bodyPr>
          <a:lstStyle/>
          <a:p>
            <a:r>
              <a:rPr lang="de-DE" dirty="0"/>
              <a:t>Spildraai </a:t>
            </a:r>
          </a:p>
          <a:p>
            <a:r>
              <a:rPr lang="de-DE" dirty="0">
                <a:hlinkClick r:id="rId5"/>
              </a:rPr>
              <a:t>https://www.youtube.com/watch?v=B84MewU8h7Y</a:t>
            </a:r>
            <a:r>
              <a:rPr lang="de-DE" dirty="0"/>
              <a:t>  2.20 min.  </a:t>
            </a:r>
            <a:r>
              <a:rPr lang="de-DE" dirty="0" err="1"/>
              <a:t>engels</a:t>
            </a:r>
            <a:r>
              <a:rPr lang="de-DE" dirty="0"/>
              <a:t> </a:t>
            </a:r>
          </a:p>
        </p:txBody>
      </p:sp>
      <p:sp>
        <p:nvSpPr>
          <p:cNvPr id="7" name="Tijdelijke aanduiding voor datum 6"/>
          <p:cNvSpPr>
            <a:spLocks noGrp="1"/>
          </p:cNvSpPr>
          <p:nvPr>
            <p:ph type="dt" sz="half" idx="14"/>
          </p:nvPr>
        </p:nvSpPr>
        <p:spPr/>
        <p:txBody>
          <a:bodyPr/>
          <a:lstStyle/>
          <a:p>
            <a:fld id="{5E42FA81-C008-4318-B920-8841C20EB9C0}" type="datetime1">
              <a:rPr lang="nl-NL" smtClean="0"/>
              <a:t>28-11-2017</a:t>
            </a:fld>
            <a:endParaRPr lang="de-DE"/>
          </a:p>
        </p:txBody>
      </p:sp>
    </p:spTree>
    <p:extLst>
      <p:ext uri="{BB962C8B-B14F-4D97-AF65-F5344CB8AC3E}">
        <p14:creationId xmlns:p14="http://schemas.microsoft.com/office/powerpoint/2010/main" val="1169362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Nageboortetijdperk</a:t>
            </a:r>
            <a:endParaRPr lang="de-DE" dirty="0"/>
          </a:p>
        </p:txBody>
      </p:sp>
      <p:sp>
        <p:nvSpPr>
          <p:cNvPr id="3" name="Tijdelijke aanduiding voor inhoud 2"/>
          <p:cNvSpPr>
            <a:spLocks noGrp="1"/>
          </p:cNvSpPr>
          <p:nvPr>
            <p:ph sz="quarter" idx="1"/>
          </p:nvPr>
        </p:nvSpPr>
        <p:spPr/>
        <p:txBody>
          <a:bodyPr/>
          <a:lstStyle/>
          <a:p>
            <a:r>
              <a:rPr lang="nl-NL" dirty="0" smtClean="0"/>
              <a:t>Navelstreng doorknippen </a:t>
            </a:r>
          </a:p>
          <a:p>
            <a:r>
              <a:rPr lang="nl-NL" dirty="0" smtClean="0"/>
              <a:t>Geboorte placenta</a:t>
            </a:r>
          </a:p>
          <a:p>
            <a:r>
              <a:rPr lang="de-DE" dirty="0"/>
              <a:t>Foetale </a:t>
            </a:r>
            <a:r>
              <a:rPr lang="de-DE" dirty="0" err="1"/>
              <a:t>bloedsomloop</a:t>
            </a:r>
            <a:r>
              <a:rPr lang="de-DE" dirty="0"/>
              <a:t> 6 min. </a:t>
            </a:r>
          </a:p>
          <a:p>
            <a:r>
              <a:rPr lang="de-DE" sz="1600" dirty="0">
                <a:hlinkClick r:id="rId3"/>
              </a:rPr>
              <a:t>http://www.youtube.com/watch?v=oP1kv54fXhI</a:t>
            </a:r>
            <a:r>
              <a:rPr lang="de-DE" sz="1600" dirty="0"/>
              <a:t> </a:t>
            </a:r>
          </a:p>
          <a:p>
            <a:pPr marL="0" indent="0">
              <a:buNone/>
            </a:pPr>
            <a:r>
              <a:rPr lang="de-DE" dirty="0" smtClean="0"/>
              <a:t> </a:t>
            </a:r>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13</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4852" y="3397002"/>
            <a:ext cx="3552056" cy="346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4"/>
          </p:nvPr>
        </p:nvSpPr>
        <p:spPr/>
        <p:txBody>
          <a:bodyPr/>
          <a:lstStyle/>
          <a:p>
            <a:fld id="{66F970EE-1093-4DE4-9CC1-0818593CB088}" type="datetime1">
              <a:rPr lang="nl-NL" smtClean="0"/>
              <a:t>28-11-2017</a:t>
            </a:fld>
            <a:endParaRPr lang="de-DE"/>
          </a:p>
        </p:txBody>
      </p:sp>
    </p:spTree>
    <p:extLst>
      <p:ext uri="{BB962C8B-B14F-4D97-AF65-F5344CB8AC3E}">
        <p14:creationId xmlns:p14="http://schemas.microsoft.com/office/powerpoint/2010/main" val="247249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4. Post placentaire tijdperk </a:t>
            </a:r>
            <a:endParaRPr lang="de-DE" dirty="0"/>
          </a:p>
        </p:txBody>
      </p:sp>
      <p:sp>
        <p:nvSpPr>
          <p:cNvPr id="3" name="Tijdelijke aanduiding voor inhoud 2"/>
          <p:cNvSpPr>
            <a:spLocks noGrp="1"/>
          </p:cNvSpPr>
          <p:nvPr>
            <p:ph sz="quarter" idx="1"/>
          </p:nvPr>
        </p:nvSpPr>
        <p:spPr>
          <a:xfrm>
            <a:off x="457200" y="1412776"/>
            <a:ext cx="7859216" cy="5445224"/>
          </a:xfrm>
        </p:spPr>
        <p:txBody>
          <a:bodyPr>
            <a:normAutofit lnSpcReduction="10000"/>
          </a:bodyPr>
          <a:lstStyle/>
          <a:p>
            <a:pPr marL="0" indent="0">
              <a:buNone/>
            </a:pPr>
            <a:r>
              <a:rPr lang="nl-NL" dirty="0" smtClean="0"/>
              <a:t>Controles kraamvrouw tot minimaal 1 uur na partus!</a:t>
            </a:r>
          </a:p>
          <a:p>
            <a:r>
              <a:rPr lang="nl-NL" dirty="0" smtClean="0"/>
              <a:t>Uteruscontractie</a:t>
            </a:r>
          </a:p>
          <a:p>
            <a:r>
              <a:rPr lang="nl-NL" dirty="0" smtClean="0"/>
              <a:t>Bloedverlies (lochia)</a:t>
            </a:r>
          </a:p>
          <a:p>
            <a:r>
              <a:rPr lang="nl-NL" dirty="0" smtClean="0"/>
              <a:t>Fundushoogte</a:t>
            </a:r>
          </a:p>
          <a:p>
            <a:r>
              <a:rPr lang="nl-NL" dirty="0" smtClean="0"/>
              <a:t>Mictie</a:t>
            </a:r>
          </a:p>
          <a:p>
            <a:r>
              <a:rPr lang="nl-NL" dirty="0" smtClean="0"/>
              <a:t>Vitale controles </a:t>
            </a:r>
          </a:p>
          <a:p>
            <a:pPr marL="0" indent="0">
              <a:buNone/>
            </a:pPr>
            <a:endParaRPr lang="nl-NL" dirty="0"/>
          </a:p>
          <a:p>
            <a:pPr marL="0" indent="0">
              <a:buNone/>
            </a:pPr>
            <a:r>
              <a:rPr lang="nl-NL" i="1" dirty="0" smtClean="0"/>
              <a:t>Zorg: </a:t>
            </a:r>
          </a:p>
          <a:p>
            <a:r>
              <a:rPr lang="nl-NL" i="1" dirty="0"/>
              <a:t>Warmte voor moeder</a:t>
            </a:r>
          </a:p>
          <a:p>
            <a:r>
              <a:rPr lang="nl-NL" i="1" dirty="0" smtClean="0"/>
              <a:t>Stimuleren </a:t>
            </a:r>
            <a:r>
              <a:rPr lang="nl-NL" i="1" dirty="0"/>
              <a:t>tot borstvoeding (indien gewenst) </a:t>
            </a:r>
            <a:endParaRPr lang="nl-NL" i="1" dirty="0" smtClean="0"/>
          </a:p>
          <a:p>
            <a:r>
              <a:rPr lang="nl-NL" i="1" dirty="0"/>
              <a:t>Wassen/ begeleiden douchen moeder </a:t>
            </a:r>
          </a:p>
          <a:p>
            <a:r>
              <a:rPr lang="nl-NL" i="1" dirty="0" smtClean="0"/>
              <a:t>Hechting moeder/kind en vader kind</a:t>
            </a:r>
          </a:p>
          <a:p>
            <a:r>
              <a:rPr lang="nl-NL" i="1" dirty="0" smtClean="0"/>
              <a:t>Opruimen en rust moeder en kind </a:t>
            </a:r>
            <a:endParaRPr lang="nl-NL" i="1" dirty="0"/>
          </a:p>
          <a:p>
            <a:pPr marL="0" indent="0">
              <a:buNone/>
            </a:pPr>
            <a:endParaRPr lang="nl-NL" dirty="0"/>
          </a:p>
          <a:p>
            <a:pPr marL="0" indent="0">
              <a:buNone/>
            </a:pPr>
            <a:endParaRPr lang="nl-NL" dirty="0" smtClean="0"/>
          </a:p>
          <a:p>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14</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276872"/>
            <a:ext cx="40290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4"/>
          </p:nvPr>
        </p:nvSpPr>
        <p:spPr/>
        <p:txBody>
          <a:bodyPr/>
          <a:lstStyle/>
          <a:p>
            <a:fld id="{20056544-56A5-4830-9053-1887C5864919}" type="datetime1">
              <a:rPr lang="nl-NL" smtClean="0"/>
              <a:t>28-11-2017</a:t>
            </a:fld>
            <a:endParaRPr lang="de-DE"/>
          </a:p>
        </p:txBody>
      </p:sp>
    </p:spTree>
    <p:extLst>
      <p:ext uri="{BB962C8B-B14F-4D97-AF65-F5344CB8AC3E}">
        <p14:creationId xmlns:p14="http://schemas.microsoft.com/office/powerpoint/2010/main" val="235870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1000"/>
                                        <p:tgtEl>
                                          <p:spTgt spid="3">
                                            <p:txEl>
                                              <p:pRg st="12" end="12"/>
                                            </p:txEl>
                                          </p:spTgt>
                                        </p:tgtEl>
                                      </p:cBhvr>
                                    </p:animEffect>
                                    <p:anim calcmode="lin" valueType="num">
                                      <p:cBhvr>
                                        <p:cTn id="5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Controles en zorg pasgeborene </a:t>
            </a:r>
            <a:endParaRPr lang="nl-NL" dirty="0"/>
          </a:p>
        </p:txBody>
      </p:sp>
      <p:sp>
        <p:nvSpPr>
          <p:cNvPr id="3" name="Tijdelijke aanduiding voor inhoud 2"/>
          <p:cNvSpPr>
            <a:spLocks noGrp="1"/>
          </p:cNvSpPr>
          <p:nvPr>
            <p:ph sz="quarter" idx="1"/>
          </p:nvPr>
        </p:nvSpPr>
        <p:spPr>
          <a:xfrm>
            <a:off x="457200" y="1600200"/>
            <a:ext cx="7467600" cy="5257800"/>
          </a:xfrm>
        </p:spPr>
        <p:txBody>
          <a:bodyPr>
            <a:normAutofit/>
          </a:bodyPr>
          <a:lstStyle/>
          <a:p>
            <a:pPr marL="0" indent="0">
              <a:buNone/>
            </a:pPr>
            <a:r>
              <a:rPr lang="nl-NL" dirty="0" smtClean="0"/>
              <a:t>APGAR score 0, 1, 2 punten</a:t>
            </a:r>
          </a:p>
          <a:p>
            <a:pPr lvl="1"/>
            <a:r>
              <a:rPr lang="nl-NL" dirty="0" err="1" smtClean="0"/>
              <a:t>Appearance</a:t>
            </a:r>
            <a:r>
              <a:rPr lang="nl-NL" dirty="0" smtClean="0"/>
              <a:t> (uiterlijk): </a:t>
            </a:r>
            <a:r>
              <a:rPr lang="nl-NL" i="1" dirty="0" smtClean="0"/>
              <a:t>kleur  roze</a:t>
            </a:r>
          </a:p>
          <a:p>
            <a:pPr lvl="1"/>
            <a:r>
              <a:rPr lang="nl-NL" dirty="0" err="1" smtClean="0"/>
              <a:t>Pulse</a:t>
            </a:r>
            <a:r>
              <a:rPr lang="nl-NL" dirty="0" smtClean="0"/>
              <a:t> ( hartslag): </a:t>
            </a:r>
            <a:r>
              <a:rPr lang="nl-NL" i="1" dirty="0" smtClean="0"/>
              <a:t>&gt;100/ min.</a:t>
            </a:r>
          </a:p>
          <a:p>
            <a:pPr lvl="1"/>
            <a:r>
              <a:rPr lang="nl-NL" dirty="0" err="1" smtClean="0"/>
              <a:t>Grimace</a:t>
            </a:r>
            <a:r>
              <a:rPr lang="nl-NL" dirty="0" smtClean="0"/>
              <a:t> ( gezichtsuitdrukking): </a:t>
            </a:r>
            <a:r>
              <a:rPr lang="nl-NL" i="1" dirty="0" smtClean="0"/>
              <a:t>reflexreactie  zichtbaar</a:t>
            </a:r>
          </a:p>
          <a:p>
            <a:pPr lvl="1"/>
            <a:r>
              <a:rPr lang="nl-NL" dirty="0" smtClean="0"/>
              <a:t>Activity ( spiertonus) :  </a:t>
            </a:r>
            <a:r>
              <a:rPr lang="nl-NL" i="1" dirty="0" smtClean="0"/>
              <a:t>activiteit zichtbaar</a:t>
            </a:r>
          </a:p>
          <a:p>
            <a:pPr lvl="1"/>
            <a:r>
              <a:rPr lang="nl-NL" dirty="0" err="1" smtClean="0"/>
              <a:t>Respiration</a:t>
            </a:r>
            <a:r>
              <a:rPr lang="nl-NL" dirty="0" smtClean="0"/>
              <a:t> (ademhaling):  </a:t>
            </a:r>
            <a:r>
              <a:rPr lang="nl-NL" i="1" dirty="0" smtClean="0"/>
              <a:t>door huilen, 40-60/ min.</a:t>
            </a:r>
          </a:p>
          <a:p>
            <a:r>
              <a:rPr lang="nl-NL" i="1" dirty="0" smtClean="0"/>
              <a:t>Navelstreng afbinden: bij goed doorademen </a:t>
            </a:r>
          </a:p>
          <a:p>
            <a:r>
              <a:rPr lang="nl-NL" i="1" dirty="0" smtClean="0"/>
              <a:t>Misselijkheid controle ( meconium)</a:t>
            </a:r>
          </a:p>
          <a:p>
            <a:r>
              <a:rPr lang="nl-NL" i="1" dirty="0" smtClean="0"/>
              <a:t>Zorg: </a:t>
            </a:r>
            <a:r>
              <a:rPr lang="nl-NL" i="1" dirty="0" err="1" smtClean="0"/>
              <a:t>Vernix</a:t>
            </a:r>
            <a:r>
              <a:rPr lang="nl-NL" i="1" dirty="0" smtClean="0"/>
              <a:t> laten zitten, verwarmde kleertjes, mutsje!</a:t>
            </a:r>
          </a:p>
          <a:p>
            <a:r>
              <a:rPr lang="nl-NL" i="1" dirty="0" smtClean="0"/>
              <a:t>Aan de borst: colostrum en hechting </a:t>
            </a:r>
          </a:p>
          <a:p>
            <a:r>
              <a:rPr lang="nl-NL" sz="1400" i="1" dirty="0">
                <a:hlinkClick r:id="rId3"/>
              </a:rPr>
              <a:t>https://</a:t>
            </a:r>
            <a:r>
              <a:rPr lang="nl-NL" sz="1400" i="1" dirty="0" smtClean="0">
                <a:hlinkClick r:id="rId3"/>
              </a:rPr>
              <a:t>www.youtube.com/watch?v=w2ZcltIQph8</a:t>
            </a:r>
            <a:r>
              <a:rPr lang="nl-NL" sz="1400" i="1" dirty="0" smtClean="0"/>
              <a:t>  eerste uur baby 4.30 </a:t>
            </a:r>
          </a:p>
        </p:txBody>
      </p:sp>
      <p:sp>
        <p:nvSpPr>
          <p:cNvPr id="4" name="Tijdelijke aanduiding voor dianummer 3"/>
          <p:cNvSpPr>
            <a:spLocks noGrp="1"/>
          </p:cNvSpPr>
          <p:nvPr>
            <p:ph type="sldNum" sz="quarter" idx="15"/>
          </p:nvPr>
        </p:nvSpPr>
        <p:spPr/>
        <p:txBody>
          <a:bodyPr/>
          <a:lstStyle/>
          <a:p>
            <a:fld id="{BA9640BE-EAEC-4B49-9064-F918D2E41DDF}" type="slidenum">
              <a:rPr lang="de-DE" smtClean="0"/>
              <a:pPr/>
              <a:t>15</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sp>
        <p:nvSpPr>
          <p:cNvPr id="6" name="Tijdelijke aanduiding voor datum 5"/>
          <p:cNvSpPr>
            <a:spLocks noGrp="1"/>
          </p:cNvSpPr>
          <p:nvPr>
            <p:ph type="dt" sz="half" idx="14"/>
          </p:nvPr>
        </p:nvSpPr>
        <p:spPr/>
        <p:txBody>
          <a:bodyPr/>
          <a:lstStyle/>
          <a:p>
            <a:fld id="{11103409-593A-4837-84DD-F5694CF88996}" type="datetime1">
              <a:rPr lang="nl-NL" smtClean="0"/>
              <a:t>28-11-2017</a:t>
            </a:fld>
            <a:endParaRPr lang="de-DE"/>
          </a:p>
        </p:txBody>
      </p:sp>
    </p:spTree>
    <p:extLst>
      <p:ext uri="{BB962C8B-B14F-4D97-AF65-F5344CB8AC3E}">
        <p14:creationId xmlns:p14="http://schemas.microsoft.com/office/powerpoint/2010/main" val="220687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anim calcmode="lin" valueType="num">
                                      <p:cBhvr>
                                        <p:cTn id="2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Hormonen na bevallen</a:t>
            </a:r>
            <a:endParaRPr lang="de-DE" dirty="0"/>
          </a:p>
        </p:txBody>
      </p:sp>
      <p:sp>
        <p:nvSpPr>
          <p:cNvPr id="3" name="Tijdelijke aanduiding voor inhoud 2"/>
          <p:cNvSpPr>
            <a:spLocks noGrp="1"/>
          </p:cNvSpPr>
          <p:nvPr>
            <p:ph sz="quarter" idx="1"/>
          </p:nvPr>
        </p:nvSpPr>
        <p:spPr/>
        <p:txBody>
          <a:bodyPr/>
          <a:lstStyle/>
          <a:p>
            <a:pPr marL="0" indent="0">
              <a:buNone/>
            </a:pPr>
            <a:r>
              <a:rPr lang="nl-NL" dirty="0" smtClean="0"/>
              <a:t>       DE PIJN WAS NIET VOOR NIETS !!</a:t>
            </a:r>
          </a:p>
          <a:p>
            <a:endParaRPr lang="nl-NL" dirty="0"/>
          </a:p>
          <a:p>
            <a:r>
              <a:rPr lang="nl-NL" dirty="0" smtClean="0"/>
              <a:t>Endorfine: pijnstilling, ontspanning, geluk, hechting moeder-kind</a:t>
            </a:r>
          </a:p>
          <a:p>
            <a:r>
              <a:rPr lang="nl-NL" dirty="0" smtClean="0"/>
              <a:t>Adrenaline</a:t>
            </a:r>
            <a:r>
              <a:rPr lang="nl-NL" dirty="0"/>
              <a:t>: verhoogde alertheid en </a:t>
            </a:r>
            <a:r>
              <a:rPr lang="nl-NL" dirty="0" smtClean="0"/>
              <a:t>actie na de bevalling (positief)   </a:t>
            </a:r>
          </a:p>
          <a:p>
            <a:r>
              <a:rPr lang="nl-NL" dirty="0" smtClean="0"/>
              <a:t>Oestrogeen en prolactine: meteen na bevalling melkproductie op gang  </a:t>
            </a:r>
            <a:endParaRPr lang="nl-NL" dirty="0"/>
          </a:p>
          <a:p>
            <a:endParaRPr lang="nl-NL" dirty="0"/>
          </a:p>
          <a:p>
            <a:pPr marL="0" indent="0">
              <a:buNone/>
            </a:pPr>
            <a:endParaRPr lang="nl-NL" dirty="0" smtClean="0"/>
          </a:p>
          <a:p>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16</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278" y="4593283"/>
            <a:ext cx="2558678" cy="203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4"/>
          </p:nvPr>
        </p:nvSpPr>
        <p:spPr/>
        <p:txBody>
          <a:bodyPr/>
          <a:lstStyle/>
          <a:p>
            <a:fld id="{770358F6-CD22-4ECF-98B2-F0C1C0A884A2}" type="datetime1">
              <a:rPr lang="nl-NL" smtClean="0"/>
              <a:t>28-11-2017</a:t>
            </a:fld>
            <a:endParaRPr lang="de-DE"/>
          </a:p>
        </p:txBody>
      </p:sp>
    </p:spTree>
    <p:extLst>
      <p:ext uri="{BB962C8B-B14F-4D97-AF65-F5344CB8AC3E}">
        <p14:creationId xmlns:p14="http://schemas.microsoft.com/office/powerpoint/2010/main" val="121033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spildraai en foetale bloedsomloop </a:t>
            </a:r>
            <a:endParaRPr lang="nl-NL" dirty="0"/>
          </a:p>
        </p:txBody>
      </p:sp>
      <p:sp>
        <p:nvSpPr>
          <p:cNvPr id="3" name="Tijdelijke aanduiding voor inhoud 2"/>
          <p:cNvSpPr>
            <a:spLocks noGrp="1"/>
          </p:cNvSpPr>
          <p:nvPr>
            <p:ph sz="quarter" idx="1"/>
          </p:nvPr>
        </p:nvSpPr>
        <p:spPr>
          <a:xfrm>
            <a:off x="457200" y="1600200"/>
            <a:ext cx="7467600" cy="5069160"/>
          </a:xfrm>
        </p:spPr>
        <p:txBody>
          <a:bodyPr>
            <a:normAutofit/>
          </a:bodyPr>
          <a:lstStyle/>
          <a:p>
            <a:r>
              <a:rPr lang="de-DE" dirty="0" err="1" smtClean="0"/>
              <a:t>Badbevalling</a:t>
            </a:r>
            <a:r>
              <a:rPr lang="de-DE" dirty="0" smtClean="0"/>
              <a:t> 25 min </a:t>
            </a:r>
            <a:r>
              <a:rPr lang="de-DE" dirty="0" err="1" smtClean="0"/>
              <a:t>nederlands</a:t>
            </a:r>
            <a:r>
              <a:rPr lang="de-DE" dirty="0" smtClean="0"/>
              <a:t> (</a:t>
            </a:r>
            <a:r>
              <a:rPr lang="de-DE" dirty="0" err="1" smtClean="0"/>
              <a:t>vanaf</a:t>
            </a:r>
            <a:r>
              <a:rPr lang="de-DE" dirty="0" smtClean="0"/>
              <a:t> 14.30 min </a:t>
            </a:r>
            <a:r>
              <a:rPr lang="de-DE" dirty="0" err="1" smtClean="0"/>
              <a:t>bevalling</a:t>
            </a:r>
            <a:r>
              <a:rPr lang="de-DE" dirty="0" smtClean="0"/>
              <a:t>) </a:t>
            </a:r>
            <a:r>
              <a:rPr lang="nl-NL" dirty="0" smtClean="0">
                <a:hlinkClick r:id="rId2"/>
              </a:rPr>
              <a:t>https</a:t>
            </a:r>
            <a:r>
              <a:rPr lang="nl-NL" dirty="0">
                <a:hlinkClick r:id="rId2"/>
              </a:rPr>
              <a:t>://</a:t>
            </a:r>
            <a:r>
              <a:rPr lang="nl-NL" dirty="0" smtClean="0">
                <a:hlinkClick r:id="rId2"/>
              </a:rPr>
              <a:t>www.youtube.com/watch?v=Aza3yzoBhOI</a:t>
            </a:r>
            <a:endParaRPr lang="nl-NL" dirty="0" smtClean="0"/>
          </a:p>
          <a:p>
            <a:pPr marL="0" indent="0">
              <a:buNone/>
            </a:pPr>
            <a:r>
              <a:rPr lang="nl-NL" dirty="0" smtClean="0">
                <a:hlinkClick r:id="rId3"/>
              </a:rPr>
              <a:t>https</a:t>
            </a:r>
            <a:r>
              <a:rPr lang="nl-NL" dirty="0">
                <a:hlinkClick r:id="rId3"/>
              </a:rPr>
              <a:t>://</a:t>
            </a:r>
            <a:r>
              <a:rPr lang="nl-NL" dirty="0" smtClean="0">
                <a:hlinkClick r:id="rId3"/>
              </a:rPr>
              <a:t>www.youtube.com/watch?v=N74yoMcuGQo</a:t>
            </a:r>
            <a:r>
              <a:rPr lang="nl-NL" dirty="0" smtClean="0"/>
              <a:t> </a:t>
            </a:r>
            <a:endParaRPr lang="nl-NL" dirty="0"/>
          </a:p>
          <a:p>
            <a:pPr marL="0" indent="0">
              <a:buNone/>
            </a:pPr>
            <a:r>
              <a:rPr lang="nl-NL" dirty="0" smtClean="0"/>
              <a:t> </a:t>
            </a:r>
          </a:p>
          <a:p>
            <a:r>
              <a:rPr lang="nl-NL" dirty="0" smtClean="0"/>
              <a:t>bevalling jehova’s getuige 4 min. </a:t>
            </a:r>
          </a:p>
          <a:p>
            <a:r>
              <a:rPr lang="nl-NL" dirty="0" smtClean="0">
                <a:hlinkClick r:id="rId4"/>
              </a:rPr>
              <a:t>https</a:t>
            </a:r>
            <a:r>
              <a:rPr lang="nl-NL" dirty="0">
                <a:hlinkClick r:id="rId4"/>
              </a:rPr>
              <a:t>://</a:t>
            </a:r>
            <a:r>
              <a:rPr lang="nl-NL" dirty="0" smtClean="0">
                <a:hlinkClick r:id="rId4"/>
              </a:rPr>
              <a:t>www.youtube.com/watch?v=K543o7tFqQo</a:t>
            </a:r>
            <a:endParaRPr lang="nl-NL" dirty="0" smtClean="0"/>
          </a:p>
          <a:p>
            <a:endParaRPr lang="nl-NL" dirty="0"/>
          </a:p>
          <a:p>
            <a:r>
              <a:rPr lang="nl-NL" dirty="0">
                <a:hlinkClick r:id="rId5"/>
              </a:rPr>
              <a:t>https://www.youtube.com/watch?v=ZlsPXpR2ORU</a:t>
            </a:r>
            <a:r>
              <a:rPr lang="nl-NL" dirty="0"/>
              <a:t> bevalling </a:t>
            </a:r>
            <a:r>
              <a:rPr lang="nl-NL" dirty="0" smtClean="0"/>
              <a:t>ervaren  </a:t>
            </a:r>
            <a:r>
              <a:rPr lang="nl-NL" dirty="0"/>
              <a:t>man 9.30 min. </a:t>
            </a:r>
          </a:p>
          <a:p>
            <a:endParaRPr lang="nl-NL" dirty="0" smtClean="0"/>
          </a:p>
        </p:txBody>
      </p:sp>
      <p:sp>
        <p:nvSpPr>
          <p:cNvPr id="4" name="Tijdelijke aanduiding voor dianummer 3"/>
          <p:cNvSpPr>
            <a:spLocks noGrp="1"/>
          </p:cNvSpPr>
          <p:nvPr>
            <p:ph type="sldNum" sz="quarter" idx="15"/>
          </p:nvPr>
        </p:nvSpPr>
        <p:spPr/>
        <p:txBody>
          <a:bodyPr/>
          <a:lstStyle/>
          <a:p>
            <a:fld id="{BA9640BE-EAEC-4B49-9064-F918D2E41DDF}" type="slidenum">
              <a:rPr lang="de-DE" smtClean="0"/>
              <a:pPr/>
              <a:t>17</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sp>
        <p:nvSpPr>
          <p:cNvPr id="6" name="Tijdelijke aanduiding voor datum 5"/>
          <p:cNvSpPr>
            <a:spLocks noGrp="1"/>
          </p:cNvSpPr>
          <p:nvPr>
            <p:ph type="dt" sz="half" idx="14"/>
          </p:nvPr>
        </p:nvSpPr>
        <p:spPr/>
        <p:txBody>
          <a:bodyPr/>
          <a:lstStyle/>
          <a:p>
            <a:fld id="{6EB497B2-F446-42A6-ACD3-2D7452545559}" type="datetime1">
              <a:rPr lang="nl-NL" smtClean="0"/>
              <a:t>28-11-2017</a:t>
            </a:fld>
            <a:endParaRPr lang="de-DE"/>
          </a:p>
        </p:txBody>
      </p:sp>
    </p:spTree>
    <p:extLst>
      <p:ext uri="{BB962C8B-B14F-4D97-AF65-F5344CB8AC3E}">
        <p14:creationId xmlns:p14="http://schemas.microsoft.com/office/powerpoint/2010/main" val="2722927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Weeënpijn </a:t>
            </a:r>
            <a:r>
              <a:rPr lang="nl-NL" dirty="0" smtClean="0"/>
              <a:t>mannen </a:t>
            </a:r>
            <a:endParaRPr lang="nl-NL" dirty="0"/>
          </a:p>
        </p:txBody>
      </p:sp>
      <p:sp>
        <p:nvSpPr>
          <p:cNvPr id="3" name="Tijdelijke aanduiding voor inhoud 2"/>
          <p:cNvSpPr>
            <a:spLocks noGrp="1"/>
          </p:cNvSpPr>
          <p:nvPr>
            <p:ph sz="quarter" idx="1"/>
          </p:nvPr>
        </p:nvSpPr>
        <p:spPr/>
        <p:txBody>
          <a:bodyPr/>
          <a:lstStyle/>
          <a:p>
            <a:endParaRPr lang="nl-NL" dirty="0"/>
          </a:p>
        </p:txBody>
      </p:sp>
      <p:sp>
        <p:nvSpPr>
          <p:cNvPr id="4" name="Tijdelijke aanduiding voor dianummer 3"/>
          <p:cNvSpPr>
            <a:spLocks noGrp="1"/>
          </p:cNvSpPr>
          <p:nvPr>
            <p:ph type="sldNum" sz="quarter" idx="15"/>
          </p:nvPr>
        </p:nvSpPr>
        <p:spPr/>
        <p:txBody>
          <a:bodyPr/>
          <a:lstStyle/>
          <a:p>
            <a:fld id="{BA9640BE-EAEC-4B49-9064-F918D2E41DDF}" type="slidenum">
              <a:rPr lang="de-DE" smtClean="0"/>
              <a:pPr/>
              <a:t>18</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sp>
        <p:nvSpPr>
          <p:cNvPr id="6" name="Tijdelijke aanduiding voor datum 5"/>
          <p:cNvSpPr>
            <a:spLocks noGrp="1"/>
          </p:cNvSpPr>
          <p:nvPr>
            <p:ph type="dt" sz="half" idx="14"/>
          </p:nvPr>
        </p:nvSpPr>
        <p:spPr/>
        <p:txBody>
          <a:bodyPr/>
          <a:lstStyle/>
          <a:p>
            <a:fld id="{F8A93DAF-49A1-4A38-97C8-E6CDBBF436C1}" type="datetime1">
              <a:rPr lang="nl-NL" smtClean="0"/>
              <a:t>28-11-2017</a:t>
            </a:fld>
            <a:endParaRPr lang="de-DE"/>
          </a:p>
        </p:txBody>
      </p:sp>
    </p:spTree>
    <p:extLst>
      <p:ext uri="{BB962C8B-B14F-4D97-AF65-F5344CB8AC3E}">
        <p14:creationId xmlns:p14="http://schemas.microsoft.com/office/powerpoint/2010/main" val="101876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ziekenhuisbevalling</a:t>
            </a:r>
            <a:endParaRPr lang="nl-NL" dirty="0"/>
          </a:p>
        </p:txBody>
      </p:sp>
      <p:sp>
        <p:nvSpPr>
          <p:cNvPr id="3" name="Tijdelijke aanduiding voor inhoud 2"/>
          <p:cNvSpPr>
            <a:spLocks noGrp="1"/>
          </p:cNvSpPr>
          <p:nvPr>
            <p:ph sz="quarter" idx="1"/>
          </p:nvPr>
        </p:nvSpPr>
        <p:spPr/>
        <p:txBody>
          <a:bodyPr/>
          <a:lstStyle/>
          <a:p>
            <a:pPr marL="0" indent="0">
              <a:buNone/>
            </a:pPr>
            <a:endParaRPr lang="de-DE" dirty="0" smtClean="0">
              <a:hlinkClick r:id="rId2"/>
            </a:endParaRPr>
          </a:p>
          <a:p>
            <a:r>
              <a:rPr lang="de-DE" dirty="0" smtClean="0">
                <a:hlinkClick r:id="rId2"/>
              </a:rPr>
              <a:t>https</a:t>
            </a:r>
            <a:r>
              <a:rPr lang="de-DE" dirty="0">
                <a:hlinkClick r:id="rId2"/>
              </a:rPr>
              <a:t>://</a:t>
            </a:r>
            <a:r>
              <a:rPr lang="de-DE" dirty="0" smtClean="0">
                <a:hlinkClick r:id="rId2"/>
              </a:rPr>
              <a:t>www.youtube.com/watch?v=giFlmjGmcXo</a:t>
            </a:r>
            <a:endParaRPr lang="de-DE" dirty="0" smtClean="0"/>
          </a:p>
          <a:p>
            <a:r>
              <a:rPr lang="de-DE" dirty="0" smtClean="0"/>
              <a:t>7 min </a:t>
            </a:r>
            <a:endParaRPr lang="de-DE" dirty="0"/>
          </a:p>
          <a:p>
            <a:endParaRPr lang="nl-NL" dirty="0"/>
          </a:p>
        </p:txBody>
      </p:sp>
      <p:sp>
        <p:nvSpPr>
          <p:cNvPr id="4" name="Tijdelijke aanduiding voor dianummer 3"/>
          <p:cNvSpPr>
            <a:spLocks noGrp="1"/>
          </p:cNvSpPr>
          <p:nvPr>
            <p:ph type="sldNum" sz="quarter" idx="15"/>
          </p:nvPr>
        </p:nvSpPr>
        <p:spPr/>
        <p:txBody>
          <a:bodyPr/>
          <a:lstStyle/>
          <a:p>
            <a:fld id="{BA9640BE-EAEC-4B49-9064-F918D2E41DDF}" type="slidenum">
              <a:rPr lang="de-DE" smtClean="0"/>
              <a:pPr/>
              <a:t>2</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sp>
        <p:nvSpPr>
          <p:cNvPr id="6" name="Tijdelijke aanduiding voor datum 5"/>
          <p:cNvSpPr>
            <a:spLocks noGrp="1"/>
          </p:cNvSpPr>
          <p:nvPr>
            <p:ph type="dt" sz="half" idx="14"/>
          </p:nvPr>
        </p:nvSpPr>
        <p:spPr/>
        <p:txBody>
          <a:bodyPr/>
          <a:lstStyle/>
          <a:p>
            <a:fld id="{84BD4498-DABF-40E2-AB1C-2CF647BEA49E}" type="datetime1">
              <a:rPr lang="nl-NL" smtClean="0"/>
              <a:t>28-11-2017</a:t>
            </a:fld>
            <a:endParaRPr lang="de-DE"/>
          </a:p>
        </p:txBody>
      </p:sp>
    </p:spTree>
    <p:extLst>
      <p:ext uri="{BB962C8B-B14F-4D97-AF65-F5344CB8AC3E}">
        <p14:creationId xmlns:p14="http://schemas.microsoft.com/office/powerpoint/2010/main" val="2015273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Bevallen: natuurlijk proces?</a:t>
            </a:r>
            <a:endParaRPr lang="de-DE" dirty="0"/>
          </a:p>
        </p:txBody>
      </p:sp>
      <p:sp>
        <p:nvSpPr>
          <p:cNvPr id="3" name="Tijdelijke aanduiding voor inhoud 2"/>
          <p:cNvSpPr>
            <a:spLocks noGrp="1"/>
          </p:cNvSpPr>
          <p:nvPr>
            <p:ph sz="quarter" idx="1"/>
          </p:nvPr>
        </p:nvSpPr>
        <p:spPr/>
        <p:txBody>
          <a:bodyPr/>
          <a:lstStyle/>
          <a:p>
            <a:r>
              <a:rPr lang="nl-NL" dirty="0" smtClean="0"/>
              <a:t>Nederlandse visie</a:t>
            </a:r>
          </a:p>
          <a:p>
            <a:r>
              <a:rPr lang="nl-NL" dirty="0" smtClean="0"/>
              <a:t>Historie </a:t>
            </a:r>
          </a:p>
          <a:p>
            <a:r>
              <a:rPr lang="nl-NL" dirty="0" smtClean="0"/>
              <a:t>Verloskundig systeem in Nederland</a:t>
            </a:r>
          </a:p>
          <a:p>
            <a:r>
              <a:rPr lang="de-DE" dirty="0">
                <a:hlinkClick r:id="rId3"/>
              </a:rPr>
              <a:t>http://www.knov.nl/home</a:t>
            </a:r>
            <a:endParaRPr lang="nl-NL" dirty="0"/>
          </a:p>
          <a:p>
            <a:r>
              <a:rPr lang="de-DE" sz="2000" dirty="0">
                <a:hlinkClick r:id="rId4"/>
              </a:rPr>
              <a:t>http://</a:t>
            </a:r>
            <a:r>
              <a:rPr lang="de-DE" sz="2000" dirty="0" smtClean="0">
                <a:hlinkClick r:id="rId4"/>
              </a:rPr>
              <a:t>www.knovzwanger.nl/voor-zwangeren</a:t>
            </a:r>
            <a:endParaRPr lang="de-DE" sz="2000" dirty="0" smtClean="0"/>
          </a:p>
          <a:p>
            <a:endParaRPr lang="nl-NL" sz="2000" dirty="0"/>
          </a:p>
          <a:p>
            <a:r>
              <a:rPr lang="nl-NL" dirty="0" err="1" smtClean="0"/>
              <a:t>Zwangerkalender</a:t>
            </a:r>
            <a:r>
              <a:rPr lang="nl-NL" dirty="0" smtClean="0"/>
              <a:t> van het KNOV.</a:t>
            </a:r>
            <a:endParaRPr lang="de-DE" dirty="0" smtClean="0"/>
          </a:p>
          <a:p>
            <a:pPr marL="0" indent="0">
              <a:buNone/>
            </a:pPr>
            <a:r>
              <a:rPr lang="de-DE" sz="2000" dirty="0" smtClean="0"/>
              <a:t> </a:t>
            </a:r>
            <a:endParaRPr lang="de-DE" sz="2000"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3</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196753"/>
            <a:ext cx="2226965"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4"/>
          </p:nvPr>
        </p:nvSpPr>
        <p:spPr/>
        <p:txBody>
          <a:bodyPr/>
          <a:lstStyle/>
          <a:p>
            <a:fld id="{BC2FD384-2642-497B-8153-294163E08D50}" type="datetime1">
              <a:rPr lang="nl-NL" smtClean="0"/>
              <a:t>28-11-2017</a:t>
            </a:fld>
            <a:endParaRPr lang="de-DE"/>
          </a:p>
        </p:txBody>
      </p:sp>
    </p:spTree>
    <p:extLst>
      <p:ext uri="{BB962C8B-B14F-4D97-AF65-F5344CB8AC3E}">
        <p14:creationId xmlns:p14="http://schemas.microsoft.com/office/powerpoint/2010/main" val="1962360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Indaling </a:t>
            </a:r>
            <a:endParaRPr lang="de-DE" dirty="0"/>
          </a:p>
        </p:txBody>
      </p:sp>
      <p:sp>
        <p:nvSpPr>
          <p:cNvPr id="3" name="Tijdelijke aanduiding voor inhoud 2"/>
          <p:cNvSpPr>
            <a:spLocks noGrp="1"/>
          </p:cNvSpPr>
          <p:nvPr>
            <p:ph sz="quarter" idx="1"/>
          </p:nvPr>
        </p:nvSpPr>
        <p:spPr/>
        <p:txBody>
          <a:bodyPr/>
          <a:lstStyle/>
          <a:p>
            <a:r>
              <a:rPr lang="nl-NL" dirty="0" smtClean="0"/>
              <a:t>Het hoofdje komt vast te zitten in het bevallingskanaal.</a:t>
            </a:r>
          </a:p>
          <a:p>
            <a:r>
              <a:rPr lang="nl-NL" dirty="0" smtClean="0"/>
              <a:t>36</a:t>
            </a:r>
            <a:r>
              <a:rPr lang="nl-NL" baseline="30000" dirty="0" smtClean="0"/>
              <a:t>e</a:t>
            </a:r>
            <a:r>
              <a:rPr lang="nl-NL" dirty="0" smtClean="0"/>
              <a:t> -40</a:t>
            </a:r>
            <a:r>
              <a:rPr lang="nl-NL" baseline="30000" dirty="0" smtClean="0"/>
              <a:t>e</a:t>
            </a:r>
            <a:r>
              <a:rPr lang="nl-NL" dirty="0" smtClean="0"/>
              <a:t> week: bevalling</a:t>
            </a:r>
          </a:p>
          <a:p>
            <a:r>
              <a:rPr lang="nl-NL" dirty="0" smtClean="0"/>
              <a:t>Of geen indaling </a:t>
            </a:r>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4</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204864"/>
            <a:ext cx="266429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418584"/>
            <a:ext cx="3456384" cy="28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4"/>
          </p:nvPr>
        </p:nvSpPr>
        <p:spPr/>
        <p:txBody>
          <a:bodyPr/>
          <a:lstStyle/>
          <a:p>
            <a:fld id="{B2A61E3B-DAE8-4C9C-B5C4-829550A71886}" type="datetime1">
              <a:rPr lang="nl-NL" smtClean="0"/>
              <a:t>28-11-2017</a:t>
            </a:fld>
            <a:endParaRPr lang="de-DE"/>
          </a:p>
        </p:txBody>
      </p:sp>
    </p:spTree>
    <p:extLst>
      <p:ext uri="{BB962C8B-B14F-4D97-AF65-F5344CB8AC3E}">
        <p14:creationId xmlns:p14="http://schemas.microsoft.com/office/powerpoint/2010/main" val="91502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922114"/>
          </a:xfrm>
        </p:spPr>
        <p:txBody>
          <a:bodyPr/>
          <a:lstStyle/>
          <a:p>
            <a:r>
              <a:rPr lang="nl-NL" dirty="0" smtClean="0"/>
              <a:t>Start Bevallen en Hormonen </a:t>
            </a:r>
            <a:endParaRPr lang="de-DE" dirty="0"/>
          </a:p>
        </p:txBody>
      </p:sp>
      <p:sp>
        <p:nvSpPr>
          <p:cNvPr id="3" name="Tijdelijke aanduiding voor inhoud 2"/>
          <p:cNvSpPr>
            <a:spLocks noGrp="1"/>
          </p:cNvSpPr>
          <p:nvPr>
            <p:ph sz="quarter" idx="1"/>
          </p:nvPr>
        </p:nvSpPr>
        <p:spPr>
          <a:xfrm>
            <a:off x="457200" y="1196752"/>
            <a:ext cx="8219256" cy="5277200"/>
          </a:xfrm>
        </p:spPr>
        <p:txBody>
          <a:bodyPr/>
          <a:lstStyle/>
          <a:p>
            <a:r>
              <a:rPr lang="nl-NL" dirty="0" smtClean="0"/>
              <a:t>Prostaglandine en oestrogeen : voorweeën, verweken </a:t>
            </a:r>
            <a:r>
              <a:rPr lang="nl-NL" dirty="0" err="1" smtClean="0"/>
              <a:t>portio</a:t>
            </a:r>
            <a:endParaRPr lang="nl-NL" dirty="0" smtClean="0"/>
          </a:p>
          <a:p>
            <a:r>
              <a:rPr lang="nl-NL" dirty="0" smtClean="0"/>
              <a:t>Cortisol (productie door baby)&gt; placenta &gt; start regelmatige weeën  </a:t>
            </a:r>
          </a:p>
          <a:p>
            <a:r>
              <a:rPr lang="nl-NL" dirty="0" smtClean="0"/>
              <a:t>Oxytocine : positief feedback mechanisme&gt; regelmatige weeën  </a:t>
            </a:r>
          </a:p>
          <a:p>
            <a:r>
              <a:rPr lang="nl-NL" dirty="0" smtClean="0"/>
              <a:t>Oestrogenen : soepelheid geboortekanaal en lactatie</a:t>
            </a:r>
          </a:p>
          <a:p>
            <a:r>
              <a:rPr lang="nl-NL" dirty="0" smtClean="0"/>
              <a:t>Endorfine: pijnstilling en alertheid; geluksgevoel </a:t>
            </a:r>
          </a:p>
          <a:p>
            <a:r>
              <a:rPr lang="nl-NL" dirty="0" smtClean="0"/>
              <a:t>Adrenaline: alertheid (teveel: negatief effect  weeën )  </a:t>
            </a:r>
          </a:p>
          <a:p>
            <a:pPr marL="0" indent="0">
              <a:buNone/>
            </a:pPr>
            <a:endParaRPr lang="de-DE" i="1"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5</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404" y="0"/>
            <a:ext cx="1747956"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23" y="4895850"/>
            <a:ext cx="66675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atum 3"/>
          <p:cNvSpPr>
            <a:spLocks noGrp="1"/>
          </p:cNvSpPr>
          <p:nvPr>
            <p:ph type="dt" sz="half" idx="14"/>
          </p:nvPr>
        </p:nvSpPr>
        <p:spPr/>
        <p:txBody>
          <a:bodyPr/>
          <a:lstStyle/>
          <a:p>
            <a:fld id="{361CF50D-D433-41A0-BFE1-E895B8356447}" type="datetime1">
              <a:rPr lang="nl-NL" smtClean="0"/>
              <a:t>28-11-2017</a:t>
            </a:fld>
            <a:endParaRPr lang="de-DE"/>
          </a:p>
        </p:txBody>
      </p:sp>
    </p:spTree>
    <p:extLst>
      <p:ext uri="{BB962C8B-B14F-4D97-AF65-F5344CB8AC3E}">
        <p14:creationId xmlns:p14="http://schemas.microsoft.com/office/powerpoint/2010/main" val="7964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Start bevallen</a:t>
            </a:r>
            <a:endParaRPr lang="de-DE" dirty="0"/>
          </a:p>
        </p:txBody>
      </p:sp>
      <p:sp>
        <p:nvSpPr>
          <p:cNvPr id="3" name="Tijdelijke aanduiding voor inhoud 2"/>
          <p:cNvSpPr>
            <a:spLocks noGrp="1"/>
          </p:cNvSpPr>
          <p:nvPr>
            <p:ph sz="quarter" idx="1"/>
          </p:nvPr>
        </p:nvSpPr>
        <p:spPr/>
        <p:txBody>
          <a:bodyPr/>
          <a:lstStyle/>
          <a:p>
            <a:r>
              <a:rPr lang="nl-NL" dirty="0"/>
              <a:t>V</a:t>
            </a:r>
            <a:r>
              <a:rPr lang="nl-NL" dirty="0" smtClean="0"/>
              <a:t>erliezen van de slijmprop : “tekenen”</a:t>
            </a:r>
          </a:p>
          <a:p>
            <a:r>
              <a:rPr lang="nl-NL" dirty="0" smtClean="0"/>
              <a:t>Weeën </a:t>
            </a:r>
          </a:p>
          <a:p>
            <a:r>
              <a:rPr lang="nl-NL" u="sng" dirty="0" smtClean="0"/>
              <a:t>Licht </a:t>
            </a:r>
            <a:r>
              <a:rPr lang="nl-NL" dirty="0" smtClean="0"/>
              <a:t>vaginaal bloedverlies </a:t>
            </a:r>
          </a:p>
          <a:p>
            <a:r>
              <a:rPr lang="nl-NL" dirty="0" smtClean="0"/>
              <a:t>Breken van de vliezen</a:t>
            </a:r>
          </a:p>
          <a:p>
            <a:pPr marL="0" indent="0">
              <a:buNone/>
            </a:pPr>
            <a:r>
              <a:rPr lang="nl-NL" i="1" dirty="0" smtClean="0"/>
              <a:t>   </a:t>
            </a:r>
            <a:r>
              <a:rPr lang="nl-NL" sz="2000" dirty="0" smtClean="0"/>
              <a:t>(niet noodzakelijk in deze volgorde) </a:t>
            </a:r>
          </a:p>
          <a:p>
            <a:pPr marL="0" indent="0">
              <a:buNone/>
            </a:pPr>
            <a:endParaRPr lang="nl-NL" sz="2000" dirty="0"/>
          </a:p>
          <a:p>
            <a:pPr marL="0" indent="0">
              <a:buNone/>
            </a:pPr>
            <a:r>
              <a:rPr lang="nl-NL" sz="2000" i="1" dirty="0" smtClean="0"/>
              <a:t>Zorg: </a:t>
            </a:r>
          </a:p>
          <a:p>
            <a:r>
              <a:rPr lang="nl-NL" sz="2000" i="1" dirty="0" smtClean="0"/>
              <a:t>Korte baringsanamnese </a:t>
            </a:r>
          </a:p>
          <a:p>
            <a:r>
              <a:rPr lang="nl-NL" sz="2000" i="1" dirty="0" smtClean="0"/>
              <a:t>Verlosbed klaarzetten</a:t>
            </a:r>
          </a:p>
          <a:p>
            <a:r>
              <a:rPr lang="nl-NL" sz="2000" i="1" dirty="0" smtClean="0"/>
              <a:t>Partus set klaarleggen </a:t>
            </a:r>
          </a:p>
          <a:p>
            <a:pPr marL="0" indent="0">
              <a:buNone/>
            </a:pPr>
            <a:endParaRPr lang="nl-NL" i="1" dirty="0"/>
          </a:p>
          <a:p>
            <a:pPr marL="0" indent="0">
              <a:buNone/>
            </a:pPr>
            <a:endParaRPr lang="nl-NL" i="1" dirty="0" smtClean="0"/>
          </a:p>
          <a:p>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6</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430" y="4149080"/>
            <a:ext cx="367168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76501"/>
            <a:ext cx="20383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atum 3"/>
          <p:cNvSpPr>
            <a:spLocks noGrp="1"/>
          </p:cNvSpPr>
          <p:nvPr>
            <p:ph type="dt" sz="half" idx="14"/>
          </p:nvPr>
        </p:nvSpPr>
        <p:spPr/>
        <p:txBody>
          <a:bodyPr/>
          <a:lstStyle/>
          <a:p>
            <a:fld id="{8BE55794-7081-4B44-BB1A-C3F1DF31C4D7}" type="datetime1">
              <a:rPr lang="nl-NL" smtClean="0"/>
              <a:t>28-11-2017</a:t>
            </a:fld>
            <a:endParaRPr lang="de-DE"/>
          </a:p>
        </p:txBody>
      </p:sp>
    </p:spTree>
    <p:extLst>
      <p:ext uri="{BB962C8B-B14F-4D97-AF65-F5344CB8AC3E}">
        <p14:creationId xmlns:p14="http://schemas.microsoft.com/office/powerpoint/2010/main" val="2776210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Bevallingstijdperken </a:t>
            </a:r>
            <a:endParaRPr lang="de-DE" dirty="0"/>
          </a:p>
        </p:txBody>
      </p:sp>
      <p:sp>
        <p:nvSpPr>
          <p:cNvPr id="3" name="Tijdelijke aanduiding voor inhoud 2"/>
          <p:cNvSpPr>
            <a:spLocks noGrp="1"/>
          </p:cNvSpPr>
          <p:nvPr>
            <p:ph sz="quarter" idx="1"/>
          </p:nvPr>
        </p:nvSpPr>
        <p:spPr>
          <a:xfrm>
            <a:off x="457200" y="1600200"/>
            <a:ext cx="7467600" cy="5257800"/>
          </a:xfrm>
        </p:spPr>
        <p:txBody>
          <a:bodyPr>
            <a:normAutofit/>
          </a:bodyPr>
          <a:lstStyle/>
          <a:p>
            <a:pPr marL="457200" indent="-457200">
              <a:buFont typeface="+mj-lt"/>
              <a:buAutoNum type="arabicPeriod"/>
            </a:pPr>
            <a:r>
              <a:rPr lang="nl-NL" dirty="0" smtClean="0"/>
              <a:t>Ontsluitingstijdperk</a:t>
            </a:r>
          </a:p>
          <a:p>
            <a:pPr marL="457200" indent="-457200">
              <a:buFont typeface="+mj-lt"/>
              <a:buAutoNum type="arabicPeriod"/>
            </a:pPr>
            <a:r>
              <a:rPr lang="nl-NL" dirty="0" smtClean="0"/>
              <a:t>Uitdrijvingstijdperk </a:t>
            </a:r>
          </a:p>
          <a:p>
            <a:pPr marL="457200" indent="-457200">
              <a:buFont typeface="+mj-lt"/>
              <a:buAutoNum type="arabicPeriod"/>
            </a:pPr>
            <a:r>
              <a:rPr lang="nl-NL" dirty="0" smtClean="0"/>
              <a:t>Nageboortetijdperk </a:t>
            </a:r>
          </a:p>
          <a:p>
            <a:pPr marL="457200" indent="-457200">
              <a:buFont typeface="+mj-lt"/>
              <a:buAutoNum type="arabicPeriod"/>
            </a:pPr>
            <a:r>
              <a:rPr lang="nl-NL" dirty="0"/>
              <a:t>P</a:t>
            </a:r>
            <a:r>
              <a:rPr lang="nl-NL" dirty="0" smtClean="0"/>
              <a:t>ost-placentaire tijdperk</a:t>
            </a:r>
          </a:p>
          <a:p>
            <a:r>
              <a:rPr lang="nl-NL" dirty="0" smtClean="0"/>
              <a:t> </a:t>
            </a:r>
            <a:endParaRPr lang="de-DE" sz="2000" dirty="0" smtClean="0"/>
          </a:p>
          <a:p>
            <a:pPr marL="0" indent="0">
              <a:buNone/>
            </a:pPr>
            <a:r>
              <a:rPr lang="nl-NL" sz="2000" i="1" dirty="0" smtClean="0"/>
              <a:t>Taken VP :</a:t>
            </a:r>
          </a:p>
          <a:p>
            <a:r>
              <a:rPr lang="nl-NL" sz="2000" i="1" dirty="0" smtClean="0"/>
              <a:t>Gerust stellen barende en partner </a:t>
            </a:r>
          </a:p>
          <a:p>
            <a:r>
              <a:rPr lang="nl-NL" sz="2000" i="1" dirty="0" smtClean="0"/>
              <a:t>Ondersteunen </a:t>
            </a:r>
            <a:r>
              <a:rPr lang="nl-NL" sz="2000" i="1" dirty="0" err="1" smtClean="0"/>
              <a:t>weeënopvang</a:t>
            </a:r>
            <a:r>
              <a:rPr lang="nl-NL" sz="2000" i="1" dirty="0" smtClean="0"/>
              <a:t>   </a:t>
            </a:r>
          </a:p>
          <a:p>
            <a:r>
              <a:rPr lang="nl-NL" sz="2000" i="1" dirty="0" smtClean="0"/>
              <a:t>Ondersteuning lichaamshouding vinden</a:t>
            </a:r>
          </a:p>
          <a:p>
            <a:r>
              <a:rPr lang="nl-NL" sz="2000" i="1" dirty="0" smtClean="0"/>
              <a:t>Voeding en vochtinname barende en partner</a:t>
            </a:r>
          </a:p>
          <a:p>
            <a:r>
              <a:rPr lang="nl-NL" sz="2000" i="1" dirty="0" smtClean="0"/>
              <a:t>Uitscheiding </a:t>
            </a:r>
            <a:r>
              <a:rPr lang="nl-NL" i="1" dirty="0" smtClean="0"/>
              <a:t> </a:t>
            </a:r>
            <a:endParaRPr lang="nl-NL" i="1"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7</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764704"/>
            <a:ext cx="3026271" cy="21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4"/>
          </p:nvPr>
        </p:nvSpPr>
        <p:spPr/>
        <p:txBody>
          <a:bodyPr/>
          <a:lstStyle/>
          <a:p>
            <a:fld id="{5DF707B8-E980-4921-8E5A-3694720B079D}" type="datetime1">
              <a:rPr lang="nl-NL" smtClean="0"/>
              <a:t>28-11-2017</a:t>
            </a:fld>
            <a:endParaRPr lang="de-DE"/>
          </a:p>
        </p:txBody>
      </p:sp>
    </p:spTree>
    <p:extLst>
      <p:ext uri="{BB962C8B-B14F-4D97-AF65-F5344CB8AC3E}">
        <p14:creationId xmlns:p14="http://schemas.microsoft.com/office/powerpoint/2010/main" val="4177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Ontsluitingstijdperk</a:t>
            </a:r>
            <a:endParaRPr lang="de-DE" dirty="0"/>
          </a:p>
        </p:txBody>
      </p:sp>
      <p:sp>
        <p:nvSpPr>
          <p:cNvPr id="3" name="Tijdelijke aanduiding voor inhoud 2"/>
          <p:cNvSpPr>
            <a:spLocks noGrp="1"/>
          </p:cNvSpPr>
          <p:nvPr>
            <p:ph sz="quarter" idx="1"/>
          </p:nvPr>
        </p:nvSpPr>
        <p:spPr/>
        <p:txBody>
          <a:bodyPr/>
          <a:lstStyle/>
          <a:p>
            <a:pPr marL="457200" indent="-457200">
              <a:buFont typeface="+mj-lt"/>
              <a:buAutoNum type="arabicPeriod"/>
            </a:pPr>
            <a:r>
              <a:rPr lang="nl-NL" dirty="0" smtClean="0"/>
              <a:t>Beginfase</a:t>
            </a:r>
          </a:p>
          <a:p>
            <a:pPr marL="457200" indent="-457200">
              <a:buFont typeface="+mj-lt"/>
              <a:buAutoNum type="arabicPeriod"/>
            </a:pPr>
            <a:r>
              <a:rPr lang="nl-NL" dirty="0" err="1" smtClean="0"/>
              <a:t>Middenfase</a:t>
            </a:r>
            <a:endParaRPr lang="nl-NL" dirty="0" smtClean="0"/>
          </a:p>
          <a:p>
            <a:pPr marL="457200" indent="-457200">
              <a:buFont typeface="+mj-lt"/>
              <a:buAutoNum type="arabicPeriod"/>
            </a:pPr>
            <a:r>
              <a:rPr lang="nl-NL" dirty="0" smtClean="0"/>
              <a:t>Overgangsfase</a:t>
            </a:r>
          </a:p>
          <a:p>
            <a:pPr marL="457200" indent="-457200">
              <a:buFont typeface="+mj-lt"/>
              <a:buAutoNum type="arabicPeriod"/>
            </a:pPr>
            <a:endParaRPr lang="nl-NL" dirty="0"/>
          </a:p>
          <a:p>
            <a:pPr marL="0" indent="0">
              <a:buNone/>
            </a:pPr>
            <a:r>
              <a:rPr lang="nl-NL" i="1" dirty="0" smtClean="0"/>
              <a:t>VP actie: </a:t>
            </a:r>
          </a:p>
          <a:p>
            <a:r>
              <a:rPr lang="nl-NL" i="1" dirty="0" smtClean="0"/>
              <a:t>Ondersteunen </a:t>
            </a:r>
          </a:p>
          <a:p>
            <a:r>
              <a:rPr lang="nl-NL" i="1" dirty="0" smtClean="0"/>
              <a:t>Rust en directheid </a:t>
            </a:r>
          </a:p>
          <a:p>
            <a:r>
              <a:rPr lang="nl-NL" i="1" dirty="0" smtClean="0"/>
              <a:t>Controles: CTG </a:t>
            </a:r>
          </a:p>
          <a:p>
            <a:r>
              <a:rPr lang="nl-NL" i="1" dirty="0" smtClean="0"/>
              <a:t>Pijnbeleving</a:t>
            </a:r>
          </a:p>
          <a:p>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8</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303" y="2636912"/>
            <a:ext cx="3552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148" y="404664"/>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atum 3"/>
          <p:cNvSpPr>
            <a:spLocks noGrp="1"/>
          </p:cNvSpPr>
          <p:nvPr>
            <p:ph type="dt" sz="half" idx="14"/>
          </p:nvPr>
        </p:nvSpPr>
        <p:spPr/>
        <p:txBody>
          <a:bodyPr/>
          <a:lstStyle/>
          <a:p>
            <a:fld id="{19B0D810-90E4-4839-81FD-B0B61B9CBF64}" type="datetime1">
              <a:rPr lang="nl-NL" smtClean="0"/>
              <a:t>28-11-2017</a:t>
            </a:fld>
            <a:endParaRPr lang="de-DE"/>
          </a:p>
        </p:txBody>
      </p:sp>
    </p:spTree>
    <p:extLst>
      <p:ext uri="{BB962C8B-B14F-4D97-AF65-F5344CB8AC3E}">
        <p14:creationId xmlns:p14="http://schemas.microsoft.com/office/powerpoint/2010/main" val="18088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Uitdrijvingstijdperk </a:t>
            </a:r>
            <a:endParaRPr lang="de-DE" dirty="0"/>
          </a:p>
        </p:txBody>
      </p:sp>
      <p:sp>
        <p:nvSpPr>
          <p:cNvPr id="3" name="Tijdelijke aanduiding voor inhoud 2"/>
          <p:cNvSpPr>
            <a:spLocks noGrp="1"/>
          </p:cNvSpPr>
          <p:nvPr>
            <p:ph sz="quarter" idx="1"/>
          </p:nvPr>
        </p:nvSpPr>
        <p:spPr/>
        <p:txBody>
          <a:bodyPr/>
          <a:lstStyle/>
          <a:p>
            <a:r>
              <a:rPr lang="nl-NL" dirty="0" smtClean="0"/>
              <a:t>VO en persen: 10 cm.</a:t>
            </a:r>
          </a:p>
          <a:p>
            <a:r>
              <a:rPr lang="nl-NL" dirty="0" smtClean="0"/>
              <a:t>Andere ervaring, andere pijn </a:t>
            </a:r>
          </a:p>
          <a:p>
            <a:r>
              <a:rPr lang="nl-NL" dirty="0" smtClean="0"/>
              <a:t>Oerkracht  </a:t>
            </a:r>
          </a:p>
          <a:p>
            <a:endParaRPr lang="nl-NL" dirty="0"/>
          </a:p>
          <a:p>
            <a:pPr marL="0" indent="0">
              <a:buNone/>
            </a:pPr>
            <a:r>
              <a:rPr lang="nl-NL" i="1" dirty="0" smtClean="0"/>
              <a:t>VP actie:</a:t>
            </a:r>
          </a:p>
          <a:p>
            <a:r>
              <a:rPr lang="nl-NL" i="1" dirty="0" smtClean="0"/>
              <a:t>Stimuleren, sturen</a:t>
            </a:r>
          </a:p>
          <a:p>
            <a:r>
              <a:rPr lang="nl-NL" i="1" dirty="0" smtClean="0"/>
              <a:t>Opvang kind</a:t>
            </a:r>
          </a:p>
          <a:p>
            <a:r>
              <a:rPr lang="nl-NL" i="1" dirty="0" smtClean="0"/>
              <a:t>Opvang en controle</a:t>
            </a:r>
          </a:p>
          <a:p>
            <a:pPr marL="0" indent="0">
              <a:buNone/>
            </a:pPr>
            <a:r>
              <a:rPr lang="nl-NL" i="1" dirty="0" smtClean="0"/>
              <a:t>    placenta</a:t>
            </a:r>
          </a:p>
          <a:p>
            <a:endParaRPr lang="de-DE" dirty="0"/>
          </a:p>
        </p:txBody>
      </p:sp>
      <p:sp>
        <p:nvSpPr>
          <p:cNvPr id="6" name="Tijdelijke aanduiding voor dianummer 5"/>
          <p:cNvSpPr>
            <a:spLocks noGrp="1"/>
          </p:cNvSpPr>
          <p:nvPr>
            <p:ph type="sldNum" sz="quarter" idx="15"/>
          </p:nvPr>
        </p:nvSpPr>
        <p:spPr/>
        <p:txBody>
          <a:bodyPr/>
          <a:lstStyle/>
          <a:p>
            <a:fld id="{BA9640BE-EAEC-4B49-9064-F918D2E41DDF}" type="slidenum">
              <a:rPr lang="de-DE" smtClean="0"/>
              <a:pPr/>
              <a:t>9</a:t>
            </a:fld>
            <a:endParaRPr lang="de-DE"/>
          </a:p>
        </p:txBody>
      </p:sp>
      <p:sp>
        <p:nvSpPr>
          <p:cNvPr id="5" name="Tijdelijke aanduiding voor voettekst 4"/>
          <p:cNvSpPr>
            <a:spLocks noGrp="1"/>
          </p:cNvSpPr>
          <p:nvPr>
            <p:ph type="ftr" sz="quarter" idx="16"/>
          </p:nvPr>
        </p:nvSpPr>
        <p:spPr/>
        <p:txBody>
          <a:bodyPr/>
          <a:lstStyle/>
          <a:p>
            <a:r>
              <a:rPr lang="nl-NL" smtClean="0"/>
              <a:t>Bevallingsproces, Kraamverpleegkunde, Emma Kolbeek</a:t>
            </a:r>
            <a:endParaRPr lang="de-DE"/>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996952"/>
            <a:ext cx="511256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579" y="332656"/>
            <a:ext cx="22860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atum 3"/>
          <p:cNvSpPr>
            <a:spLocks noGrp="1"/>
          </p:cNvSpPr>
          <p:nvPr>
            <p:ph type="dt" sz="half" idx="14"/>
          </p:nvPr>
        </p:nvSpPr>
        <p:spPr/>
        <p:txBody>
          <a:bodyPr/>
          <a:lstStyle/>
          <a:p>
            <a:fld id="{7A272FE0-4228-47A1-93C4-34471B4B1FB4}" type="datetime1">
              <a:rPr lang="nl-NL" smtClean="0"/>
              <a:t>28-11-2017</a:t>
            </a:fld>
            <a:endParaRPr lang="de-DE"/>
          </a:p>
        </p:txBody>
      </p:sp>
    </p:spTree>
    <p:extLst>
      <p:ext uri="{BB962C8B-B14F-4D97-AF65-F5344CB8AC3E}">
        <p14:creationId xmlns:p14="http://schemas.microsoft.com/office/powerpoint/2010/main" val="12540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138</TotalTime>
  <Words>1294</Words>
  <Application>Microsoft Office PowerPoint</Application>
  <PresentationFormat>Diavoorstelling (4:3)</PresentationFormat>
  <Paragraphs>304</Paragraphs>
  <Slides>18</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Schoolbook</vt:lpstr>
      <vt:lpstr>Wingdings</vt:lpstr>
      <vt:lpstr>Wingdings 2</vt:lpstr>
      <vt:lpstr>Oriel</vt:lpstr>
      <vt:lpstr>Bevallen </vt:lpstr>
      <vt:lpstr>ziekenhuisbevalling</vt:lpstr>
      <vt:lpstr>Bevallen: natuurlijk proces?</vt:lpstr>
      <vt:lpstr>Indaling </vt:lpstr>
      <vt:lpstr>Start Bevallen en Hormonen </vt:lpstr>
      <vt:lpstr>Start bevallen</vt:lpstr>
      <vt:lpstr>Bevallingstijdperken </vt:lpstr>
      <vt:lpstr>1. Ontsluitingstijdperk</vt:lpstr>
      <vt:lpstr>2. Uitdrijvingstijdperk </vt:lpstr>
      <vt:lpstr>Bevallingshoudingen http://www.youtube.com/watch?v=_2ZLw_nNw3I</vt:lpstr>
      <vt:lpstr>Bevallingskanaal: verstrijken portio  </vt:lpstr>
      <vt:lpstr>Spildraai en fontanel </vt:lpstr>
      <vt:lpstr>3. Nageboortetijdperk</vt:lpstr>
      <vt:lpstr>4. Post placentaire tijdperk </vt:lpstr>
      <vt:lpstr>Controles en zorg pasgeborene </vt:lpstr>
      <vt:lpstr>Hormonen na bevallen</vt:lpstr>
      <vt:lpstr>Filmpje spildraai en foetale bloedsomloop </vt:lpstr>
      <vt:lpstr>Weeënpijn mannen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Bevallen</dc:title>
  <dc:creator>kolbeeks</dc:creator>
  <cp:lastModifiedBy>Emma Kolbeek</cp:lastModifiedBy>
  <cp:revision>67</cp:revision>
  <dcterms:created xsi:type="dcterms:W3CDTF">2012-11-24T07:23:19Z</dcterms:created>
  <dcterms:modified xsi:type="dcterms:W3CDTF">2017-11-28T17:08:37Z</dcterms:modified>
</cp:coreProperties>
</file>