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ppt/comments/comment3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 Dam" initials="JD" lastIdx="4" clrIdx="0">
    <p:extLst>
      <p:ext uri="{19B8F6BF-5375-455C-9EA6-DF929625EA0E}">
        <p15:presenceInfo xmlns:p15="http://schemas.microsoft.com/office/powerpoint/2012/main" userId="5953ebc92734143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7" d="100"/>
          <a:sy n="87" d="100"/>
        </p:scale>
        <p:origin x="61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8-04-14T15:31:01.955" idx="1">
    <p:pos x="10" y="10"/>
    <p:text>Bron: https://maken.wikiwijs.nl/110251/Tekststructuur        : auteur: VO content</p:text>
    <p:extLst>
      <p:ext uri="{C676402C-5697-4E1C-873F-D02D1690AC5C}">
        <p15:threadingInfo xmlns:p15="http://schemas.microsoft.com/office/powerpoint/2012/main" timeZoneBias="-12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8-04-14T16:16:06.753" idx="4">
    <p:pos x="7516" y="1480"/>
    <p:text>Verschenen in Tekst[blad] 4 (1998, nr. 3), p. 14-22, Louis Comelis</p:text>
    <p:extLst>
      <p:ext uri="{C676402C-5697-4E1C-873F-D02D1690AC5C}">
        <p15:threadingInfo xmlns:p15="http://schemas.microsoft.com/office/powerpoint/2012/main" timeZoneBias="-120"/>
      </p:ext>
    </p:extLs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8-04-14T15:50:17.144" idx="2">
    <p:pos x="10" y="10"/>
    <p:text>Bron: https://leeuwenhorstduits.wikispaces.com/file/view/Leesstrategiëen.doc</p:text>
    <p:extLst>
      <p:ext uri="{C676402C-5697-4E1C-873F-D02D1690AC5C}">
        <p15:threadingInfo xmlns:p15="http://schemas.microsoft.com/office/powerpoint/2012/main" timeZoneBias="-12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Afbeelding-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3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2.xml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15E3F8C-EBCF-438E-9E52-EF9C0269281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err="1">
                <a:solidFill>
                  <a:schemeClr val="accent3">
                    <a:lumMod val="75000"/>
                  </a:schemeClr>
                </a:solidFill>
              </a:rPr>
              <a:t>Teksstructuur</a:t>
            </a:r>
            <a:br>
              <a:rPr lang="nl-NL" dirty="0"/>
            </a:br>
            <a:endParaRPr lang="nl-NL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01F51A68-8C26-499B-B02C-C362C51587B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Aan de tekststructuur kun je de opbouw van een tekst herkennen </a:t>
            </a:r>
          </a:p>
        </p:txBody>
      </p:sp>
    </p:spTree>
    <p:extLst>
      <p:ext uri="{BB962C8B-B14F-4D97-AF65-F5344CB8AC3E}">
        <p14:creationId xmlns:p14="http://schemas.microsoft.com/office/powerpoint/2010/main" val="474024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F6905ED-8C78-420C-8B18-02B12BC191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chemeClr val="accent3">
                    <a:lumMod val="75000"/>
                  </a:schemeClr>
                </a:solidFill>
              </a:rPr>
              <a:t>de </a:t>
            </a:r>
            <a:r>
              <a:rPr lang="nl-NL" b="1" dirty="0">
                <a:solidFill>
                  <a:schemeClr val="accent3">
                    <a:lumMod val="75000"/>
                  </a:schemeClr>
                </a:solidFill>
              </a:rPr>
              <a:t>hoofd- en de bijzaken</a:t>
            </a:r>
            <a:r>
              <a:rPr lang="nl-NL" dirty="0">
                <a:solidFill>
                  <a:schemeClr val="accent3">
                    <a:lumMod val="75000"/>
                  </a:schemeClr>
                </a:solidFill>
              </a:rPr>
              <a:t> benoemen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05DB8929-B034-4A71-8E48-2AFCF27C7D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93930" y="2371018"/>
            <a:ext cx="5025872" cy="679994"/>
          </a:xfrm>
        </p:spPr>
        <p:txBody>
          <a:bodyPr/>
          <a:lstStyle/>
          <a:p>
            <a:r>
              <a:rPr lang="nl-NL" dirty="0">
                <a:solidFill>
                  <a:schemeClr val="accent3">
                    <a:lumMod val="75000"/>
                  </a:schemeClr>
                </a:solidFill>
              </a:rPr>
              <a:t>de </a:t>
            </a:r>
            <a:r>
              <a:rPr lang="nl-NL" b="1" dirty="0">
                <a:solidFill>
                  <a:schemeClr val="accent3">
                    <a:lumMod val="75000"/>
                  </a:schemeClr>
                </a:solidFill>
              </a:rPr>
              <a:t>hoofdzaken</a:t>
            </a:r>
            <a:endParaRPr lang="nl-NL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5DD48C3F-33B6-45B4-B509-E949A31CBD42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b="1" dirty="0"/>
              <a:t> </a:t>
            </a:r>
            <a:endParaRPr lang="nl-NL" b="1" dirty="0">
              <a:solidFill>
                <a:schemeClr val="accent3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nl-NL" b="1" dirty="0">
                <a:solidFill>
                  <a:schemeClr val="accent3">
                    <a:lumMod val="75000"/>
                  </a:schemeClr>
                </a:solidFill>
              </a:rPr>
              <a:t>zijn de belangrijkste informatie</a:t>
            </a:r>
            <a:r>
              <a:rPr lang="nl-NL" dirty="0">
                <a:solidFill>
                  <a:schemeClr val="accent3">
                    <a:lumMod val="75000"/>
                  </a:schemeClr>
                </a:solidFill>
              </a:rPr>
              <a:t> :</a:t>
            </a:r>
          </a:p>
          <a:p>
            <a:pPr marL="0" indent="0">
              <a:buNone/>
            </a:pPr>
            <a:r>
              <a:rPr lang="nl-NL" dirty="0">
                <a:solidFill>
                  <a:schemeClr val="accent3">
                    <a:lumMod val="75000"/>
                  </a:schemeClr>
                </a:solidFill>
              </a:rPr>
              <a:t>Hoofdzaken zijn de </a:t>
            </a:r>
            <a:r>
              <a:rPr lang="nl-NL" b="1" dirty="0">
                <a:solidFill>
                  <a:schemeClr val="accent3">
                    <a:lumMod val="75000"/>
                  </a:schemeClr>
                </a:solidFill>
              </a:rPr>
              <a:t>belangrijkste feiten en meningen</a:t>
            </a:r>
            <a:r>
              <a:rPr lang="nl-NL" dirty="0">
                <a:solidFill>
                  <a:schemeClr val="accent3">
                    <a:lumMod val="75000"/>
                  </a:schemeClr>
                </a:solidFill>
              </a:rPr>
              <a:t> uit een tekst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4B6C8424-0385-465D-A081-BA97E30B58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52355" y="2371018"/>
            <a:ext cx="5025872" cy="679994"/>
          </a:xfrm>
        </p:spPr>
        <p:txBody>
          <a:bodyPr/>
          <a:lstStyle/>
          <a:p>
            <a:r>
              <a:rPr lang="nl-NL" dirty="0">
                <a:solidFill>
                  <a:schemeClr val="accent3">
                    <a:lumMod val="75000"/>
                  </a:schemeClr>
                </a:solidFill>
              </a:rPr>
              <a:t>de </a:t>
            </a:r>
            <a:r>
              <a:rPr lang="nl-NL" b="1" dirty="0">
                <a:solidFill>
                  <a:schemeClr val="accent3">
                    <a:lumMod val="75000"/>
                  </a:schemeClr>
                </a:solidFill>
              </a:rPr>
              <a:t>bijzaken</a:t>
            </a:r>
            <a:endParaRPr lang="nl-NL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2C78F2D2-C17C-4918-A9FA-7A7F7E12FB33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172200" y="3563815"/>
            <a:ext cx="5234354" cy="2227384"/>
          </a:xfrm>
        </p:spPr>
        <p:txBody>
          <a:bodyPr/>
          <a:lstStyle/>
          <a:p>
            <a:pPr marL="0" indent="0">
              <a:buNone/>
            </a:pPr>
            <a:r>
              <a:rPr lang="nl-NL" b="1" dirty="0">
                <a:solidFill>
                  <a:schemeClr val="accent3">
                    <a:lumMod val="75000"/>
                  </a:schemeClr>
                </a:solidFill>
              </a:rPr>
              <a:t>Zijn de informatie</a:t>
            </a:r>
            <a:r>
              <a:rPr lang="nl-NL" dirty="0">
                <a:solidFill>
                  <a:schemeClr val="accent3">
                    <a:lumMod val="75000"/>
                  </a:schemeClr>
                </a:solidFill>
              </a:rPr>
              <a:t> die je kunt </a:t>
            </a:r>
            <a:r>
              <a:rPr lang="nl-NL" b="1" dirty="0">
                <a:solidFill>
                  <a:schemeClr val="accent3">
                    <a:lumMod val="75000"/>
                  </a:schemeClr>
                </a:solidFill>
              </a:rPr>
              <a:t>weglaten, zonder de rode draad</a:t>
            </a:r>
            <a:r>
              <a:rPr lang="nl-NL" dirty="0">
                <a:solidFill>
                  <a:schemeClr val="accent3">
                    <a:lumMod val="75000"/>
                  </a:schemeClr>
                </a:solidFill>
              </a:rPr>
              <a:t> van de </a:t>
            </a:r>
            <a:r>
              <a:rPr lang="nl-NL" b="1" dirty="0">
                <a:solidFill>
                  <a:schemeClr val="accent3">
                    <a:lumMod val="75000"/>
                  </a:schemeClr>
                </a:solidFill>
              </a:rPr>
              <a:t>tekst kwijt te raken</a:t>
            </a:r>
            <a:r>
              <a:rPr lang="nl-NL" dirty="0">
                <a:solidFill>
                  <a:schemeClr val="accent3">
                    <a:lumMod val="75000"/>
                  </a:schemeClr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014964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AD4D677-41F4-44CA-96E6-C94FF9F05B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chemeClr val="accent3">
                    <a:lumMod val="75000"/>
                  </a:schemeClr>
                </a:solidFill>
              </a:rPr>
              <a:t>Verschillende tekststructuren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E192692-57F2-4F9F-8C49-26233424423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817628" y="2367092"/>
            <a:ext cx="5060280" cy="3424107"/>
          </a:xfrm>
        </p:spPr>
        <p:txBody>
          <a:bodyPr>
            <a:normAutofit/>
          </a:bodyPr>
          <a:lstStyle/>
          <a:p>
            <a:r>
              <a:rPr lang="nl-NL" dirty="0">
                <a:solidFill>
                  <a:schemeClr val="accent3">
                    <a:lumMod val="75000"/>
                  </a:schemeClr>
                </a:solidFill>
              </a:rPr>
              <a:t>Argumentatiestructuur</a:t>
            </a:r>
          </a:p>
          <a:p>
            <a:r>
              <a:rPr lang="nl-NL" dirty="0">
                <a:solidFill>
                  <a:schemeClr val="accent3">
                    <a:lumMod val="75000"/>
                  </a:schemeClr>
                </a:solidFill>
              </a:rPr>
              <a:t>Probleem – oplossingsstructuur</a:t>
            </a:r>
          </a:p>
          <a:p>
            <a:r>
              <a:rPr lang="nl-NL" dirty="0">
                <a:solidFill>
                  <a:schemeClr val="accent3">
                    <a:lumMod val="75000"/>
                  </a:schemeClr>
                </a:solidFill>
              </a:rPr>
              <a:t>Verklaringsstructuur</a:t>
            </a:r>
          </a:p>
          <a:p>
            <a:r>
              <a:rPr lang="nl-NL" dirty="0">
                <a:solidFill>
                  <a:schemeClr val="accent3">
                    <a:lumMod val="75000"/>
                  </a:schemeClr>
                </a:solidFill>
              </a:rPr>
              <a:t>Verleden/heden/toekomststructuur</a:t>
            </a:r>
          </a:p>
          <a:p>
            <a:r>
              <a:rPr lang="nl-NL" dirty="0">
                <a:solidFill>
                  <a:schemeClr val="accent3">
                    <a:lumMod val="75000"/>
                  </a:schemeClr>
                </a:solidFill>
              </a:rPr>
              <a:t>Vraag – antwoordstructuur</a:t>
            </a:r>
          </a:p>
          <a:p>
            <a:r>
              <a:rPr lang="nl-NL" dirty="0">
                <a:solidFill>
                  <a:schemeClr val="accent3">
                    <a:lumMod val="75000"/>
                  </a:schemeClr>
                </a:solidFill>
              </a:rPr>
              <a:t>Voor- en nadelenstructuur</a:t>
            </a:r>
          </a:p>
          <a:p>
            <a:r>
              <a:rPr lang="nl-NL" dirty="0">
                <a:solidFill>
                  <a:schemeClr val="accent3">
                    <a:lumMod val="75000"/>
                  </a:schemeClr>
                </a:solidFill>
              </a:rPr>
              <a:t>beschrijvende structuur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8FAD274B-C1F5-4229-AF5C-034BF8A975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93307" y="2483307"/>
            <a:ext cx="3379056" cy="21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8404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9020CA2-504A-44DB-85D3-21B22AF5A3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57200" indent="-457200"/>
            <a:r>
              <a:rPr lang="nl-NL" b="1" dirty="0">
                <a:solidFill>
                  <a:schemeClr val="accent3">
                    <a:lumMod val="75000"/>
                  </a:schemeClr>
                </a:solidFill>
              </a:rPr>
              <a:t>Argumentatiestructuur</a:t>
            </a:r>
            <a:br>
              <a:rPr lang="nl-NL" b="1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nl-NL" b="1" dirty="0">
                <a:solidFill>
                  <a:schemeClr val="accent3">
                    <a:lumMod val="75000"/>
                  </a:schemeClr>
                </a:solidFill>
              </a:rPr>
              <a:t>Probleem – oplossingsstructuur</a:t>
            </a:r>
            <a:endParaRPr lang="nl-NL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97FBAD54-7706-4EF7-9C0C-5FECD82D33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3773" y="2371018"/>
            <a:ext cx="5106029" cy="829382"/>
          </a:xfrm>
        </p:spPr>
        <p:txBody>
          <a:bodyPr/>
          <a:lstStyle/>
          <a:p>
            <a:r>
              <a:rPr lang="nl-NL" b="1" dirty="0">
                <a:solidFill>
                  <a:schemeClr val="accent3">
                    <a:lumMod val="75000"/>
                  </a:schemeClr>
                </a:solidFill>
              </a:rPr>
              <a:t>Argumentatiestructuur</a:t>
            </a:r>
            <a:endParaRPr lang="nl-NL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F40AC82D-4B1C-4BF0-81DB-744FB00B2E94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3429000"/>
            <a:ext cx="5106027" cy="2362199"/>
          </a:xfrm>
        </p:spPr>
        <p:txBody>
          <a:bodyPr/>
          <a:lstStyle/>
          <a:p>
            <a:pPr marL="0" indent="0">
              <a:buNone/>
            </a:pPr>
            <a:r>
              <a:rPr lang="nl-NL" dirty="0">
                <a:solidFill>
                  <a:schemeClr val="accent3">
                    <a:lumMod val="75000"/>
                  </a:schemeClr>
                </a:solidFill>
              </a:rPr>
              <a:t>- Inleiding: standpunt</a:t>
            </a:r>
            <a:br>
              <a:rPr lang="nl-NL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nl-NL" dirty="0">
                <a:solidFill>
                  <a:schemeClr val="accent3">
                    <a:lumMod val="75000"/>
                  </a:schemeClr>
                </a:solidFill>
              </a:rPr>
              <a:t>- Middenstuk: argumenten (voor en tegen met weerlegging) voor je standpunt</a:t>
            </a:r>
            <a:br>
              <a:rPr lang="nl-NL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nl-NL" dirty="0">
                <a:solidFill>
                  <a:schemeClr val="accent3">
                    <a:lumMod val="75000"/>
                  </a:schemeClr>
                </a:solidFill>
              </a:rPr>
              <a:t>- Slot: herhaling standpunt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6DB5C76C-C039-42DE-A566-8997DE28B22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199" y="2371017"/>
            <a:ext cx="5672471" cy="829381"/>
          </a:xfrm>
        </p:spPr>
        <p:txBody>
          <a:bodyPr/>
          <a:lstStyle/>
          <a:p>
            <a:r>
              <a:rPr lang="nl-NL" b="1" dirty="0">
                <a:solidFill>
                  <a:schemeClr val="accent3">
                    <a:lumMod val="75000"/>
                  </a:schemeClr>
                </a:solidFill>
              </a:rPr>
              <a:t>Probleem –oplossingsstructuur</a:t>
            </a:r>
            <a:endParaRPr lang="nl-NL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798CBB77-9ABD-41A2-AE65-03D77A6689AB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172200" y="3429000"/>
            <a:ext cx="5105401" cy="2362199"/>
          </a:xfrm>
        </p:spPr>
        <p:txBody>
          <a:bodyPr/>
          <a:lstStyle/>
          <a:p>
            <a:pPr marL="0" indent="0">
              <a:buNone/>
            </a:pPr>
            <a:r>
              <a:rPr lang="nl-NL" dirty="0">
                <a:solidFill>
                  <a:schemeClr val="accent3">
                    <a:lumMod val="75000"/>
                  </a:schemeClr>
                </a:solidFill>
              </a:rPr>
              <a:t>- Inleiding: probleem</a:t>
            </a:r>
            <a:br>
              <a:rPr lang="nl-NL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nl-NL" dirty="0">
                <a:solidFill>
                  <a:schemeClr val="accent3">
                    <a:lumMod val="75000"/>
                  </a:schemeClr>
                </a:solidFill>
              </a:rPr>
              <a:t>- Middenstuk: oorzaken, gevolgen en mogelijke oplossingen</a:t>
            </a:r>
            <a:br>
              <a:rPr lang="nl-NL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nl-NL" dirty="0">
                <a:solidFill>
                  <a:schemeClr val="accent3">
                    <a:lumMod val="75000"/>
                  </a:schemeClr>
                </a:solidFill>
              </a:rPr>
              <a:t>- Slot: de beste oplossing</a:t>
            </a:r>
            <a:br>
              <a:rPr lang="nl-NL" dirty="0">
                <a:solidFill>
                  <a:schemeClr val="accent3">
                    <a:lumMod val="75000"/>
                  </a:schemeClr>
                </a:solidFill>
              </a:rPr>
            </a:br>
            <a:endParaRPr lang="nl-NL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8266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15AAE77-7A00-43CE-9C62-7FD9A825A7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>
                <a:solidFill>
                  <a:schemeClr val="accent3">
                    <a:lumMod val="75000"/>
                  </a:schemeClr>
                </a:solidFill>
              </a:rPr>
              <a:t>Verklaringsstructuur</a:t>
            </a:r>
            <a:br>
              <a:rPr lang="nl-NL" b="1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nl-NL" b="1" dirty="0">
                <a:solidFill>
                  <a:schemeClr val="accent3">
                    <a:lumMod val="75000"/>
                  </a:schemeClr>
                </a:solidFill>
              </a:rPr>
              <a:t>Verleden/heden/toekomststructuur</a:t>
            </a:r>
            <a:endParaRPr lang="nl-NL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847773B-2CCD-4F81-9387-9ADAD3EC46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3773" y="2371018"/>
            <a:ext cx="5106029" cy="1277816"/>
          </a:xfrm>
        </p:spPr>
        <p:txBody>
          <a:bodyPr/>
          <a:lstStyle/>
          <a:p>
            <a:r>
              <a:rPr lang="nl-NL" b="1" dirty="0">
                <a:solidFill>
                  <a:schemeClr val="accent3">
                    <a:lumMod val="75000"/>
                  </a:schemeClr>
                </a:solidFill>
              </a:rPr>
              <a:t>Verklaringsstructuur</a:t>
            </a:r>
            <a:endParaRPr lang="nl-NL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6E86521-10A4-42B3-92D6-2B947B2E256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4149969"/>
            <a:ext cx="5106027" cy="1641230"/>
          </a:xfrm>
        </p:spPr>
        <p:txBody>
          <a:bodyPr/>
          <a:lstStyle/>
          <a:p>
            <a:pPr marL="0" indent="0">
              <a:buNone/>
            </a:pPr>
            <a:r>
              <a:rPr lang="nl-NL" dirty="0">
                <a:solidFill>
                  <a:schemeClr val="accent3">
                    <a:lumMod val="75000"/>
                  </a:schemeClr>
                </a:solidFill>
              </a:rPr>
              <a:t>- Inleiding: beschrijving verschijnsel</a:t>
            </a:r>
            <a:br>
              <a:rPr lang="nl-NL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nl-NL" dirty="0">
                <a:solidFill>
                  <a:schemeClr val="accent3">
                    <a:lumMod val="75000"/>
                  </a:schemeClr>
                </a:solidFill>
              </a:rPr>
              <a:t>- Middenstuk: redenen, oorzaken en gevolgen</a:t>
            </a:r>
            <a:br>
              <a:rPr lang="nl-NL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nl-NL" dirty="0">
                <a:solidFill>
                  <a:schemeClr val="accent3">
                    <a:lumMod val="75000"/>
                  </a:schemeClr>
                </a:solidFill>
              </a:rPr>
              <a:t>- Slot: beste verklaring, samenvatting</a:t>
            </a:r>
          </a:p>
          <a:p>
            <a:endParaRPr lang="nl-NL" dirty="0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465163BF-ADED-4B86-9A26-B07105FD0F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198" y="2637692"/>
            <a:ext cx="5406658" cy="1277816"/>
          </a:xfrm>
        </p:spPr>
        <p:txBody>
          <a:bodyPr/>
          <a:lstStyle/>
          <a:p>
            <a:r>
              <a:rPr lang="nl-NL" b="1" dirty="0">
                <a:solidFill>
                  <a:schemeClr val="accent3">
                    <a:lumMod val="75000"/>
                  </a:schemeClr>
                </a:solidFill>
              </a:rPr>
              <a:t>Verleden/heden/</a:t>
            </a:r>
          </a:p>
          <a:p>
            <a:r>
              <a:rPr lang="nl-NL" b="1" dirty="0">
                <a:solidFill>
                  <a:schemeClr val="accent3">
                    <a:lumMod val="75000"/>
                  </a:schemeClr>
                </a:solidFill>
              </a:rPr>
              <a:t>toekomststructuur</a:t>
            </a:r>
            <a:endParaRPr lang="nl-NL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34E729F6-1472-4249-869B-52E7039917E2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172200" y="4149969"/>
            <a:ext cx="5406656" cy="1641230"/>
          </a:xfrm>
        </p:spPr>
        <p:txBody>
          <a:bodyPr/>
          <a:lstStyle/>
          <a:p>
            <a:pPr marL="0" indent="0">
              <a:buNone/>
            </a:pPr>
            <a:r>
              <a:rPr lang="nl-NL" dirty="0">
                <a:solidFill>
                  <a:schemeClr val="accent3">
                    <a:lumMod val="75000"/>
                  </a:schemeClr>
                </a:solidFill>
              </a:rPr>
              <a:t>- Inleiding: introductie onderwerp</a:t>
            </a:r>
            <a:br>
              <a:rPr lang="nl-NL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nl-NL" dirty="0">
                <a:solidFill>
                  <a:schemeClr val="accent3">
                    <a:lumMod val="75000"/>
                  </a:schemeClr>
                </a:solidFill>
              </a:rPr>
              <a:t>- Middenstuk: situatie vroeger, situatie nu</a:t>
            </a:r>
            <a:br>
              <a:rPr lang="nl-NL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nl-NL" dirty="0">
                <a:solidFill>
                  <a:schemeClr val="accent3">
                    <a:lumMod val="75000"/>
                  </a:schemeClr>
                </a:solidFill>
              </a:rPr>
              <a:t>- Slot: toekomstverwachting</a:t>
            </a:r>
            <a:br>
              <a:rPr lang="nl-NL" dirty="0">
                <a:solidFill>
                  <a:schemeClr val="accent3">
                    <a:lumMod val="75000"/>
                  </a:schemeClr>
                </a:solidFill>
              </a:rPr>
            </a:br>
            <a:endParaRPr lang="nl-NL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7225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AEFD0C-3468-4073-9206-5AAFABCB4E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901945"/>
          </a:xfrm>
        </p:spPr>
        <p:txBody>
          <a:bodyPr/>
          <a:lstStyle/>
          <a:p>
            <a:r>
              <a:rPr lang="nl-NL" dirty="0">
                <a:solidFill>
                  <a:schemeClr val="accent3">
                    <a:lumMod val="75000"/>
                  </a:schemeClr>
                </a:solidFill>
              </a:rPr>
              <a:t>Vraag - antwoordstructuur</a:t>
            </a:r>
            <a:br>
              <a:rPr lang="nl-NL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nl-NL" dirty="0">
                <a:solidFill>
                  <a:schemeClr val="accent3">
                    <a:lumMod val="75000"/>
                  </a:schemeClr>
                </a:solidFill>
              </a:rPr>
              <a:t>Voor- en nadelenstructuur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AFA8B46-A12A-4F80-A13B-E440A8801B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3773" y="2371018"/>
            <a:ext cx="5106029" cy="1333474"/>
          </a:xfrm>
        </p:spPr>
        <p:txBody>
          <a:bodyPr/>
          <a:lstStyle/>
          <a:p>
            <a:r>
              <a:rPr lang="nl-NL" b="1" dirty="0">
                <a:solidFill>
                  <a:schemeClr val="accent3">
                    <a:lumMod val="75000"/>
                  </a:schemeClr>
                </a:solidFill>
              </a:rPr>
              <a:t>Vraag - antwoordstructuur</a:t>
            </a:r>
            <a:endParaRPr lang="nl-NL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BFF12962-08D2-42C3-9F84-BBB974CAA6ED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3997569"/>
            <a:ext cx="5106027" cy="1793630"/>
          </a:xfrm>
        </p:spPr>
        <p:txBody>
          <a:bodyPr/>
          <a:lstStyle/>
          <a:p>
            <a:pPr marL="0" indent="0">
              <a:buNone/>
            </a:pPr>
            <a:r>
              <a:rPr lang="nl-NL" dirty="0">
                <a:solidFill>
                  <a:schemeClr val="accent3">
                    <a:lumMod val="75000"/>
                  </a:schemeClr>
                </a:solidFill>
              </a:rPr>
              <a:t>- Inleiding: vraag</a:t>
            </a:r>
            <a:br>
              <a:rPr lang="nl-NL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nl-NL" dirty="0">
                <a:solidFill>
                  <a:schemeClr val="accent3">
                    <a:lumMod val="75000"/>
                  </a:schemeClr>
                </a:solidFill>
              </a:rPr>
              <a:t>- Middenstuk: antwoorden</a:t>
            </a:r>
            <a:br>
              <a:rPr lang="nl-NL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nl-NL" dirty="0">
                <a:solidFill>
                  <a:schemeClr val="accent3">
                    <a:lumMod val="75000"/>
                  </a:schemeClr>
                </a:solidFill>
              </a:rPr>
              <a:t>- Slot: samenvatting of conclusie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6F89B568-B860-4BF9-A26B-87C3F4CBF3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198" y="2371018"/>
            <a:ext cx="5106029" cy="1333474"/>
          </a:xfrm>
        </p:spPr>
        <p:txBody>
          <a:bodyPr/>
          <a:lstStyle/>
          <a:p>
            <a:r>
              <a:rPr lang="nl-NL" b="1" dirty="0">
                <a:solidFill>
                  <a:schemeClr val="accent3">
                    <a:lumMod val="75000"/>
                  </a:schemeClr>
                </a:solidFill>
              </a:rPr>
              <a:t>Voor- en nadelenstructuur</a:t>
            </a:r>
            <a:endParaRPr lang="nl-NL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06B30E10-CC43-4494-B779-FFF316131EE6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172200" y="3997569"/>
            <a:ext cx="5105401" cy="1793630"/>
          </a:xfrm>
        </p:spPr>
        <p:txBody>
          <a:bodyPr/>
          <a:lstStyle/>
          <a:p>
            <a:pPr marL="0" indent="0">
              <a:buNone/>
            </a:pPr>
            <a:r>
              <a:rPr lang="nl-NL" dirty="0">
                <a:solidFill>
                  <a:schemeClr val="accent3">
                    <a:lumMod val="75000"/>
                  </a:schemeClr>
                </a:solidFill>
              </a:rPr>
              <a:t>- Inleiding: vraag</a:t>
            </a:r>
            <a:br>
              <a:rPr lang="nl-NL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nl-NL" dirty="0">
                <a:solidFill>
                  <a:schemeClr val="accent3">
                    <a:lumMod val="75000"/>
                  </a:schemeClr>
                </a:solidFill>
              </a:rPr>
              <a:t>- Middenstuk: voor- en nadelen</a:t>
            </a:r>
            <a:br>
              <a:rPr lang="nl-NL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nl-NL" dirty="0">
                <a:solidFill>
                  <a:schemeClr val="accent3">
                    <a:lumMod val="75000"/>
                  </a:schemeClr>
                </a:solidFill>
              </a:rPr>
              <a:t>- Slot: eindconclusie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04576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72F9B1A-0433-4E40-B5FF-2C333E48A2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>
                <a:solidFill>
                  <a:schemeClr val="accent3">
                    <a:lumMod val="75000"/>
                  </a:schemeClr>
                </a:solidFill>
              </a:rPr>
              <a:t>Kenmerken van een beschrijvende structuur:</a:t>
            </a:r>
            <a:endParaRPr lang="nl-NL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EB3DC79-2B35-46BD-A1E9-B157FFA19BF8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>
                <a:solidFill>
                  <a:schemeClr val="accent3">
                    <a:lumMod val="75000"/>
                  </a:schemeClr>
                </a:solidFill>
              </a:rPr>
              <a:t>- objectief: melding van feiten: data, getallen, plaatsen </a:t>
            </a:r>
          </a:p>
          <a:p>
            <a:pPr marL="0" indent="0">
              <a:buNone/>
            </a:pPr>
            <a:r>
              <a:rPr lang="nl-NL" dirty="0">
                <a:solidFill>
                  <a:schemeClr val="accent3">
                    <a:lumMod val="75000"/>
                  </a:schemeClr>
                </a:solidFill>
              </a:rPr>
              <a:t>- geen mening of oordeel over het onderwerp</a:t>
            </a:r>
          </a:p>
          <a:p>
            <a:pPr marL="0" indent="0">
              <a:buNone/>
            </a:pPr>
            <a:r>
              <a:rPr lang="nl-NL" dirty="0">
                <a:solidFill>
                  <a:schemeClr val="accent3">
                    <a:lumMod val="75000"/>
                  </a:schemeClr>
                </a:solidFill>
              </a:rPr>
              <a:t>- geen signaalwoorden</a:t>
            </a:r>
          </a:p>
          <a:p>
            <a:pPr marL="0" indent="0">
              <a:buNone/>
            </a:pPr>
            <a:r>
              <a:rPr lang="nl-NL" dirty="0">
                <a:solidFill>
                  <a:schemeClr val="accent3">
                    <a:lumMod val="75000"/>
                  </a:schemeClr>
                </a:solidFill>
              </a:rPr>
              <a:t>- weinig details</a:t>
            </a:r>
          </a:p>
          <a:p>
            <a:pPr marL="0" indent="0">
              <a:buNone/>
            </a:pPr>
            <a:r>
              <a:rPr lang="nl-NL" dirty="0">
                <a:solidFill>
                  <a:schemeClr val="accent3">
                    <a:lumMod val="75000"/>
                  </a:schemeClr>
                </a:solidFill>
              </a:rPr>
              <a:t>- voorbeeld: een krantenartikel</a:t>
            </a:r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FFBACC08-B2A4-4258-8724-E555C9F83F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06445" y="3783597"/>
            <a:ext cx="3379056" cy="21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2516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FB4C6E2-711D-41AD-93DE-63AEAA8824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>
                <a:solidFill>
                  <a:schemeClr val="accent3">
                    <a:lumMod val="75000"/>
                  </a:schemeClr>
                </a:solidFill>
              </a:rPr>
              <a:t>Functie’s</a:t>
            </a:r>
            <a:r>
              <a:rPr lang="nl-NL" dirty="0">
                <a:solidFill>
                  <a:schemeClr val="accent3">
                    <a:lumMod val="75000"/>
                  </a:schemeClr>
                </a:solidFill>
              </a:rPr>
              <a:t> van alinea’s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708EC8C-117B-4632-B818-58B49B1A3DD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3669030" y="2367092"/>
            <a:ext cx="7608570" cy="3424107"/>
          </a:xfrm>
        </p:spPr>
        <p:txBody>
          <a:bodyPr>
            <a:normAutofit/>
          </a:bodyPr>
          <a:lstStyle/>
          <a:p>
            <a:r>
              <a:rPr lang="nl-NL" dirty="0">
                <a:solidFill>
                  <a:schemeClr val="accent3">
                    <a:lumMod val="75000"/>
                  </a:schemeClr>
                </a:solidFill>
              </a:rPr>
              <a:t>bewijzen </a:t>
            </a:r>
          </a:p>
          <a:p>
            <a:r>
              <a:rPr lang="nl-NL" dirty="0">
                <a:solidFill>
                  <a:schemeClr val="accent3">
                    <a:lumMod val="75000"/>
                  </a:schemeClr>
                </a:solidFill>
              </a:rPr>
              <a:t>feiten </a:t>
            </a:r>
          </a:p>
          <a:p>
            <a:r>
              <a:rPr lang="nl-NL" dirty="0">
                <a:solidFill>
                  <a:schemeClr val="accent3">
                    <a:lumMod val="75000"/>
                  </a:schemeClr>
                </a:solidFill>
              </a:rPr>
              <a:t>conclusies</a:t>
            </a:r>
          </a:p>
          <a:p>
            <a:pPr lvl="0"/>
            <a:r>
              <a:rPr lang="nl-NL" dirty="0">
                <a:solidFill>
                  <a:schemeClr val="accent3">
                    <a:lumMod val="75000"/>
                  </a:schemeClr>
                </a:solidFill>
              </a:rPr>
              <a:t>Samenvatting geven</a:t>
            </a:r>
          </a:p>
          <a:p>
            <a:pPr lvl="0"/>
            <a:r>
              <a:rPr lang="nl-NL" dirty="0">
                <a:solidFill>
                  <a:schemeClr val="accent3">
                    <a:lumMod val="75000"/>
                  </a:schemeClr>
                </a:solidFill>
              </a:rPr>
              <a:t>Tegenargumenten geven</a:t>
            </a:r>
          </a:p>
          <a:p>
            <a:pPr lvl="0"/>
            <a:r>
              <a:rPr lang="nl-NL" dirty="0">
                <a:solidFill>
                  <a:schemeClr val="accent3">
                    <a:lumMod val="75000"/>
                  </a:schemeClr>
                </a:solidFill>
              </a:rPr>
              <a:t>Illustraties en voorbeelden geven</a:t>
            </a:r>
          </a:p>
          <a:p>
            <a:pPr lvl="0"/>
            <a:r>
              <a:rPr lang="nl-NL" dirty="0">
                <a:solidFill>
                  <a:schemeClr val="accent3">
                    <a:lumMod val="75000"/>
                  </a:schemeClr>
                </a:solidFill>
              </a:rPr>
              <a:t>Commentaar leveren op meningen of bewijsmateriaal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08861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D10DC7B-43A8-4FC8-8887-73BA278A10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chemeClr val="accent3">
                    <a:lumMod val="75000"/>
                  </a:schemeClr>
                </a:solidFill>
              </a:rPr>
              <a:t>De hoofdgedachte van een alinea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92196E4-3E96-44BB-A90E-AD4D48436174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nl-NL" sz="2800" b="1" dirty="0">
                <a:solidFill>
                  <a:schemeClr val="accent3">
                    <a:lumMod val="75000"/>
                  </a:schemeClr>
                </a:solidFill>
              </a:rPr>
              <a:t>Wat is dat?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>
                <a:solidFill>
                  <a:schemeClr val="accent3">
                    <a:lumMod val="75000"/>
                  </a:schemeClr>
                </a:solidFill>
              </a:rPr>
              <a:t>Het </a:t>
            </a:r>
            <a:r>
              <a:rPr lang="nl-NL" b="1" dirty="0">
                <a:solidFill>
                  <a:schemeClr val="accent3">
                    <a:lumMod val="75000"/>
                  </a:schemeClr>
                </a:solidFill>
              </a:rPr>
              <a:t>belangrijkste</a:t>
            </a:r>
            <a:r>
              <a:rPr lang="nl-NL" dirty="0">
                <a:solidFill>
                  <a:schemeClr val="accent3">
                    <a:lumMod val="75000"/>
                  </a:schemeClr>
                </a:solidFill>
              </a:rPr>
              <a:t> van wat de schrijver wil vertellen</a:t>
            </a:r>
          </a:p>
          <a:p>
            <a:r>
              <a:rPr lang="nl-NL" dirty="0">
                <a:solidFill>
                  <a:schemeClr val="accent3">
                    <a:lumMod val="75000"/>
                  </a:schemeClr>
                </a:solidFill>
              </a:rPr>
              <a:t>Het is datgene wat </a:t>
            </a:r>
            <a:r>
              <a:rPr lang="nl-NL" b="1" dirty="0">
                <a:solidFill>
                  <a:schemeClr val="accent3">
                    <a:lumMod val="75000"/>
                  </a:schemeClr>
                </a:solidFill>
              </a:rPr>
              <a:t>de lezer absoluut moet onthouden</a:t>
            </a:r>
            <a:r>
              <a:rPr lang="nl-NL" dirty="0">
                <a:solidFill>
                  <a:schemeClr val="accent3">
                    <a:lumMod val="75000"/>
                  </a:schemeClr>
                </a:solidFill>
              </a:rPr>
              <a:t> </a:t>
            </a:r>
          </a:p>
          <a:p>
            <a:r>
              <a:rPr lang="nl-NL" dirty="0">
                <a:solidFill>
                  <a:schemeClr val="accent3">
                    <a:lumMod val="75000"/>
                  </a:schemeClr>
                </a:solidFill>
              </a:rPr>
              <a:t>En bestaat </a:t>
            </a:r>
            <a:r>
              <a:rPr lang="nl-NL" b="1" dirty="0">
                <a:solidFill>
                  <a:schemeClr val="accent3">
                    <a:lumMod val="75000"/>
                  </a:schemeClr>
                </a:solidFill>
              </a:rPr>
              <a:t>uit één zin: de kernzin</a:t>
            </a:r>
            <a:endParaRPr lang="nl-NL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EB4936A2-471F-42D0-9894-023A524FA1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34816" y="2349000"/>
            <a:ext cx="2996923" cy="21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2971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8286331-3D16-4FCB-9789-E151781A2D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chemeClr val="accent3">
                    <a:lumMod val="75000"/>
                  </a:schemeClr>
                </a:solidFill>
              </a:rPr>
              <a:t>De kernzin van een alinea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CAB2829-0C85-47DB-BC18-807D7577D2D6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nl-NL" dirty="0">
                <a:solidFill>
                  <a:schemeClr val="accent3">
                    <a:lumMod val="75000"/>
                  </a:schemeClr>
                </a:solidFill>
              </a:rPr>
              <a:t>Is de </a:t>
            </a:r>
            <a:r>
              <a:rPr lang="nl-NL" b="1" dirty="0">
                <a:solidFill>
                  <a:schemeClr val="accent3">
                    <a:lumMod val="75000"/>
                  </a:schemeClr>
                </a:solidFill>
              </a:rPr>
              <a:t>hoofdgedachte</a:t>
            </a:r>
            <a:r>
              <a:rPr lang="nl-NL" dirty="0">
                <a:solidFill>
                  <a:schemeClr val="accent3">
                    <a:lumMod val="75000"/>
                  </a:schemeClr>
                </a:solidFill>
              </a:rPr>
              <a:t> van die alinea</a:t>
            </a:r>
          </a:p>
          <a:p>
            <a:r>
              <a:rPr lang="nl-NL" b="1" dirty="0">
                <a:solidFill>
                  <a:schemeClr val="accent3">
                    <a:lumMod val="75000"/>
                  </a:schemeClr>
                </a:solidFill>
              </a:rPr>
              <a:t>meestal aan het begin</a:t>
            </a:r>
            <a:r>
              <a:rPr lang="nl-NL" dirty="0">
                <a:solidFill>
                  <a:schemeClr val="accent3">
                    <a:lumMod val="75000"/>
                  </a:schemeClr>
                </a:solidFill>
              </a:rPr>
              <a:t> van de alinea</a:t>
            </a:r>
          </a:p>
          <a:p>
            <a:r>
              <a:rPr lang="nl-NL" dirty="0">
                <a:solidFill>
                  <a:schemeClr val="accent3">
                    <a:lumMod val="75000"/>
                  </a:schemeClr>
                </a:solidFill>
              </a:rPr>
              <a:t>maar </a:t>
            </a:r>
            <a:r>
              <a:rPr lang="nl-NL" b="1" dirty="0">
                <a:solidFill>
                  <a:schemeClr val="accent3">
                    <a:lumMod val="75000"/>
                  </a:schemeClr>
                </a:solidFill>
              </a:rPr>
              <a:t>soms</a:t>
            </a:r>
            <a:r>
              <a:rPr lang="nl-NL" dirty="0">
                <a:solidFill>
                  <a:schemeClr val="accent3">
                    <a:lumMod val="75000"/>
                  </a:schemeClr>
                </a:solidFill>
              </a:rPr>
              <a:t> ook aan </a:t>
            </a:r>
            <a:r>
              <a:rPr lang="nl-NL" b="1" dirty="0">
                <a:solidFill>
                  <a:schemeClr val="accent3">
                    <a:lumMod val="75000"/>
                  </a:schemeClr>
                </a:solidFill>
              </a:rPr>
              <a:t>het eind</a:t>
            </a:r>
            <a:r>
              <a:rPr lang="nl-NL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nl-NL" b="1" dirty="0">
                <a:solidFill>
                  <a:schemeClr val="accent3">
                    <a:lumMod val="75000"/>
                  </a:schemeClr>
                </a:solidFill>
              </a:rPr>
              <a:t>of</a:t>
            </a:r>
            <a:r>
              <a:rPr lang="nl-NL" dirty="0">
                <a:solidFill>
                  <a:schemeClr val="accent3">
                    <a:lumMod val="75000"/>
                  </a:schemeClr>
                </a:solidFill>
              </a:rPr>
              <a:t> zelfs in het </a:t>
            </a:r>
            <a:r>
              <a:rPr lang="nl-NL" b="1" dirty="0">
                <a:solidFill>
                  <a:schemeClr val="accent3">
                    <a:lumMod val="75000"/>
                  </a:schemeClr>
                </a:solidFill>
              </a:rPr>
              <a:t>midden </a:t>
            </a:r>
          </a:p>
          <a:p>
            <a:r>
              <a:rPr lang="nl-NL" dirty="0">
                <a:solidFill>
                  <a:schemeClr val="accent3">
                    <a:lumMod val="75000"/>
                  </a:schemeClr>
                </a:solidFill>
              </a:rPr>
              <a:t>Deze </a:t>
            </a:r>
            <a:r>
              <a:rPr lang="nl-NL" b="1" dirty="0">
                <a:solidFill>
                  <a:schemeClr val="accent3">
                    <a:lumMod val="75000"/>
                  </a:schemeClr>
                </a:solidFill>
              </a:rPr>
              <a:t>kernzin</a:t>
            </a:r>
            <a:r>
              <a:rPr lang="nl-NL" dirty="0">
                <a:solidFill>
                  <a:schemeClr val="accent3">
                    <a:lumMod val="75000"/>
                  </a:schemeClr>
                </a:solidFill>
              </a:rPr>
              <a:t> wordt </a:t>
            </a:r>
            <a:r>
              <a:rPr lang="nl-NL" b="1" dirty="0">
                <a:solidFill>
                  <a:schemeClr val="accent3">
                    <a:lumMod val="75000"/>
                  </a:schemeClr>
                </a:solidFill>
              </a:rPr>
              <a:t>verder uitgewerkt</a:t>
            </a:r>
            <a:r>
              <a:rPr lang="nl-NL" dirty="0">
                <a:solidFill>
                  <a:schemeClr val="accent3">
                    <a:lumMod val="75000"/>
                  </a:schemeClr>
                </a:solidFill>
              </a:rPr>
              <a:t> in </a:t>
            </a:r>
            <a:r>
              <a:rPr lang="nl-NL" b="1" dirty="0">
                <a:solidFill>
                  <a:schemeClr val="accent3">
                    <a:lumMod val="75000"/>
                  </a:schemeClr>
                </a:solidFill>
              </a:rPr>
              <a:t>de alinea door:</a:t>
            </a:r>
          </a:p>
          <a:p>
            <a:pPr lvl="2"/>
            <a:r>
              <a:rPr lang="nl-NL" b="1" dirty="0">
                <a:solidFill>
                  <a:schemeClr val="accent3">
                    <a:lumMod val="75000"/>
                  </a:schemeClr>
                </a:solidFill>
              </a:rPr>
              <a:t>argumenten, </a:t>
            </a:r>
          </a:p>
          <a:p>
            <a:pPr lvl="2"/>
            <a:r>
              <a:rPr lang="nl-NL" b="1" dirty="0">
                <a:solidFill>
                  <a:schemeClr val="accent3">
                    <a:lumMod val="75000"/>
                  </a:schemeClr>
                </a:solidFill>
              </a:rPr>
              <a:t>informatie, </a:t>
            </a:r>
          </a:p>
          <a:p>
            <a:pPr lvl="2"/>
            <a:r>
              <a:rPr lang="nl-NL" b="1" dirty="0">
                <a:solidFill>
                  <a:schemeClr val="accent3">
                    <a:lumMod val="75000"/>
                  </a:schemeClr>
                </a:solidFill>
              </a:rPr>
              <a:t>voorbeelden en illustraties</a:t>
            </a:r>
            <a:r>
              <a:rPr lang="nl-NL" dirty="0">
                <a:solidFill>
                  <a:schemeClr val="accent3">
                    <a:lumMod val="75000"/>
                  </a:schemeClr>
                </a:solidFill>
              </a:rPr>
              <a:t> </a:t>
            </a:r>
          </a:p>
          <a:p>
            <a:pPr marL="285750" lvl="2" indent="-285750"/>
            <a:r>
              <a:rPr lang="nl-NL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nl-NL" sz="2000" b="1" dirty="0">
                <a:solidFill>
                  <a:schemeClr val="accent3">
                    <a:lumMod val="75000"/>
                  </a:schemeClr>
                </a:solidFill>
              </a:rPr>
              <a:t>Elke alinea</a:t>
            </a:r>
            <a:r>
              <a:rPr lang="nl-NL" sz="2000" dirty="0">
                <a:solidFill>
                  <a:schemeClr val="accent3">
                    <a:lumMod val="75000"/>
                  </a:schemeClr>
                </a:solidFill>
              </a:rPr>
              <a:t> levert een </a:t>
            </a:r>
            <a:r>
              <a:rPr lang="nl-NL" sz="2000" b="1" dirty="0">
                <a:solidFill>
                  <a:schemeClr val="accent3">
                    <a:lumMod val="75000"/>
                  </a:schemeClr>
                </a:solidFill>
              </a:rPr>
              <a:t>bijdrage</a:t>
            </a:r>
            <a:r>
              <a:rPr lang="nl-NL" sz="2000" dirty="0">
                <a:solidFill>
                  <a:schemeClr val="accent3">
                    <a:lumMod val="75000"/>
                  </a:schemeClr>
                </a:solidFill>
              </a:rPr>
              <a:t> aan de </a:t>
            </a:r>
            <a:r>
              <a:rPr lang="nl-NL" sz="2000" b="1" dirty="0">
                <a:solidFill>
                  <a:schemeClr val="accent3">
                    <a:lumMod val="75000"/>
                  </a:schemeClr>
                </a:solidFill>
              </a:rPr>
              <a:t>hoofdgedachte van de tekst als geheel</a:t>
            </a:r>
            <a:endParaRPr lang="nl-NL" sz="20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6658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ruppel">
  <a:themeElements>
    <a:clrScheme name="Droplet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Druppel</Template>
  <TotalTime>77</TotalTime>
  <Words>275</Words>
  <Application>Microsoft Office PowerPoint</Application>
  <PresentationFormat>Breedbeeld</PresentationFormat>
  <Paragraphs>63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3" baseType="lpstr">
      <vt:lpstr>Arial</vt:lpstr>
      <vt:lpstr>Tw Cen MT</vt:lpstr>
      <vt:lpstr>Druppel</vt:lpstr>
      <vt:lpstr>Teksstructuur </vt:lpstr>
      <vt:lpstr>Verschillende tekststructuren</vt:lpstr>
      <vt:lpstr>Argumentatiestructuur Probleem – oplossingsstructuur</vt:lpstr>
      <vt:lpstr>Verklaringsstructuur Verleden/heden/toekomststructuur</vt:lpstr>
      <vt:lpstr>Vraag - antwoordstructuur Voor- en nadelenstructuur</vt:lpstr>
      <vt:lpstr>Kenmerken van een beschrijvende structuur:</vt:lpstr>
      <vt:lpstr>Functie’s van alinea’s</vt:lpstr>
      <vt:lpstr>De hoofdgedachte van een alinea</vt:lpstr>
      <vt:lpstr>De kernzin van een alinea</vt:lpstr>
      <vt:lpstr>de hoofd- en de bijzaken benoemen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Teksstructuur</dc:title>
  <dc:creator>J Dam</dc:creator>
  <cp:lastModifiedBy>J Dam</cp:lastModifiedBy>
  <cp:revision>9</cp:revision>
  <dcterms:created xsi:type="dcterms:W3CDTF">2018-04-14T13:14:37Z</dcterms:created>
  <dcterms:modified xsi:type="dcterms:W3CDTF">2018-04-14T14:40:22Z</dcterms:modified>
</cp:coreProperties>
</file>