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 Dam" initials="JD" lastIdx="4" clrIdx="0">
    <p:extLst>
      <p:ext uri="{19B8F6BF-5375-455C-9EA6-DF929625EA0E}">
        <p15:presenceInfo xmlns:p15="http://schemas.microsoft.com/office/powerpoint/2012/main" userId="5953ebc9273414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4T15:31:01.955" idx="1">
    <p:pos x="10" y="10"/>
    <p:text>Bron: https://maken.wikiwijs.nl/110251/Tekststructuur        : auteur: VO content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4T16:16:06.753" idx="4">
    <p:pos x="7516" y="1480"/>
    <p:text>Verschenen in Tekst[blad] 4 (1998, nr. 3), p. 14-22, Louis Comelis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4T15:50:17.144" idx="2">
    <p:pos x="10" y="10"/>
    <p:text>Bron: https://leeuwenhorstduits.wikispaces.com/file/view/Leesstrategiëen.doc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E3F8C-EBCF-438E-9E52-EF9C02692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Teksstructuur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F51A68-8C26-499B-B02C-C362C51587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Aan de tekststructuur kun je de opbouw van een tekst herkennen </a:t>
            </a:r>
          </a:p>
        </p:txBody>
      </p:sp>
    </p:spTree>
    <p:extLst>
      <p:ext uri="{BB962C8B-B14F-4D97-AF65-F5344CB8AC3E}">
        <p14:creationId xmlns:p14="http://schemas.microsoft.com/office/powerpoint/2010/main" val="47402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905ED-8C78-420C-8B18-02B12BC1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hoofd- en de bijzaken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benoemen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DB8929-B034-4A71-8E48-2AFCF27C7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3930" y="2371018"/>
            <a:ext cx="5025872" cy="679994"/>
          </a:xfrm>
        </p:spPr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hoofdzaken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DD48C3F-33B6-45B4-B509-E949A31CBD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 </a:t>
            </a:r>
            <a:endParaRPr lang="nl-NL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zijn de belangrijkste informatie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Hoofdzaken zijn 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belangrijkste feiten en meningen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uit een tekst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B6C8424-0385-465D-A081-BA97E30B5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2355" y="2371018"/>
            <a:ext cx="5025872" cy="679994"/>
          </a:xfrm>
        </p:spPr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bijzaken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C78F2D2-C17C-4918-A9FA-7A7F7E12FB3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3563815"/>
            <a:ext cx="5234354" cy="2227384"/>
          </a:xfrm>
        </p:spPr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Zijn de informatie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die je kunt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weglaten, zonder de rode draad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tekst kwijt te raken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496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4D677-41F4-44CA-96E6-C94FF9F05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Verschillende tekststructuren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192692-57F2-4F9F-8C49-2623342442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17628" y="2367092"/>
            <a:ext cx="5060280" cy="342410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Argumentatiestructuur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Probleem – oplossingsstructuur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Verklaringsstructuur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Verleden/heden/toekomststructuur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Vraag – antwoordstructuur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Voor- en nadelenstructuur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beschrijvende structuur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FAD274B-C1F5-4229-AF5C-034BF8A97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3307" y="2483307"/>
            <a:ext cx="337905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0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020CA2-504A-44DB-85D3-21B22AF5A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Argumentatiestructuur</a:t>
            </a:r>
            <a:br>
              <a:rPr lang="nl-NL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Probleem – oplossingsstructuur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FBAD54-7706-4EF7-9C0C-5FECD82D3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3" y="2371018"/>
            <a:ext cx="5106029" cy="829382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Argumentatiestructuur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40AC82D-4B1C-4BF0-81DB-744FB00B2E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429000"/>
            <a:ext cx="5106027" cy="2362199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standpunt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argumenten (voor en tegen met weerlegging) voor je standpunt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herhaling standpunt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B5C76C-C039-42DE-A566-8997DE28B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2371017"/>
            <a:ext cx="5672471" cy="829381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Probleem –oplossingsstructuur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98CBB77-9ABD-41A2-AE65-03D77A6689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3429000"/>
            <a:ext cx="5105401" cy="2362199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probleem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oorzaken, gevolgen en mogelijke oplossingen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de beste oplossing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26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AAE77-7A00-43CE-9C62-7FD9A825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Verklaringsstructuur</a:t>
            </a:r>
            <a:br>
              <a:rPr lang="nl-NL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Verleden/heden/toekomststructuur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47773B-2CCD-4F81-9387-9ADAD3EC4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3" y="2371018"/>
            <a:ext cx="5106029" cy="1277816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Verklaringsstructuur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E86521-10A4-42B3-92D6-2B947B2E25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149969"/>
            <a:ext cx="5106027" cy="164123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beschrijving verschijnsel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redenen, oorzaken en gevolgen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beste verklaring, samenvatting</a:t>
            </a:r>
          </a:p>
          <a:p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65163BF-ADED-4B86-9A26-B07105FD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8" y="2637692"/>
            <a:ext cx="5406658" cy="1277816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Verleden/heden/</a:t>
            </a:r>
          </a:p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toekomststructuur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E729F6-1472-4249-869B-52E7039917E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4149969"/>
            <a:ext cx="5406656" cy="164123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introductie onderwerp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situatie vroeger, situatie nu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toekomstverwachting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2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EFD0C-3468-4073-9206-5AAFABCB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901945"/>
          </a:xfrm>
        </p:spPr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Vraag - antwoordstructuur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Voor- en nadelenstructuur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FA8B46-A12A-4F80-A13B-E440A8801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3" y="2371018"/>
            <a:ext cx="5106029" cy="1333474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Vraag - antwoordstructuur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F12962-08D2-42C3-9F84-BBB974CAA6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997569"/>
            <a:ext cx="5106027" cy="179363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vraag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antwoorden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samenvatting of conclusie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F89B568-B860-4BF9-A26B-87C3F4CBF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8" y="2371018"/>
            <a:ext cx="5106029" cy="1333474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Voor- en nadelenstructuur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6B30E10-CC43-4494-B779-FFF316131EE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3997569"/>
            <a:ext cx="5105401" cy="179363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Inleiding: vraag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Middenstuk: voor- en nadelen</a:t>
            </a:r>
            <a:br>
              <a:rPr lang="nl-NL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Slot: eindconclusie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457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F9B1A-0433-4E40-B5FF-2C333E48A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Kenmerken van een beschrijvende structuur: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B3DC79-2B35-46BD-A1E9-B157FFA19B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objectief: melding van feiten: data, getallen, plaatsen 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geen mening of oordeel over het onderwerp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geen signaalwoorden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weinig details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- voorbeeld: een krantenartikel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FBACC08-B2A4-4258-8724-E555C9F83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445" y="3783597"/>
            <a:ext cx="337905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1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4C6E2-711D-41AD-93DE-63AEAA88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Functie’s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alinea’s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08EC8C-117B-4632-B818-58B49B1A3D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69030" y="2367092"/>
            <a:ext cx="7608570" cy="342410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bewijzen 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feiten 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conclusies</a:t>
            </a:r>
          </a:p>
          <a:p>
            <a:pPr lvl="0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Samenvatting geven</a:t>
            </a:r>
          </a:p>
          <a:p>
            <a:pPr lvl="0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Tegenargumenten geven</a:t>
            </a:r>
          </a:p>
          <a:p>
            <a:pPr lvl="0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Illustraties en voorbeelden geven</a:t>
            </a:r>
          </a:p>
          <a:p>
            <a:pPr lvl="0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Commentaar leveren op meningen of bewijsmateriaal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86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0DC7B-43A8-4FC8-8887-73BA278A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 hoofdgedachte van een alinea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2196E4-3E96-44BB-A90E-AD4D484361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800" b="1" dirty="0">
                <a:solidFill>
                  <a:schemeClr val="accent3">
                    <a:lumMod val="75000"/>
                  </a:schemeClr>
                </a:solidFill>
              </a:rPr>
              <a:t>Wat is dat?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Het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belangrijkste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wat de schrijver wil vertellen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Het is datgene wat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de lezer absoluut moet onthouden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En bestaat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uit één zin: de kernzin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B4936A2-471F-42D0-9894-023A524FA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816" y="2349000"/>
            <a:ext cx="299692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7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86331-3D16-4FCB-9789-E151781A2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 kernzin van een alinea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AB2829-0C85-47DB-BC18-807D7577D2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Is de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hoofdgedachte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die alinea</a:t>
            </a:r>
          </a:p>
          <a:p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meestal aan het begin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van de alinea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maar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soms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ook aan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het eind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zelfs in het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midden </a:t>
            </a:r>
          </a:p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Deze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kernzin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wordt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verder uitgewerkt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in </a:t>
            </a:r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de alinea door:</a:t>
            </a:r>
          </a:p>
          <a:p>
            <a:pPr lvl="2"/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argumenten, </a:t>
            </a:r>
          </a:p>
          <a:p>
            <a:pPr lvl="2"/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informatie, </a:t>
            </a:r>
          </a:p>
          <a:p>
            <a:pPr lvl="2"/>
            <a:r>
              <a:rPr lang="nl-NL" b="1" dirty="0">
                <a:solidFill>
                  <a:schemeClr val="accent3">
                    <a:lumMod val="75000"/>
                  </a:schemeClr>
                </a:solidFill>
              </a:rPr>
              <a:t>voorbeelden en illustraties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85750" lvl="2" indent="-285750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nl-NL" sz="2000" b="1" dirty="0">
                <a:solidFill>
                  <a:schemeClr val="accent3">
                    <a:lumMod val="75000"/>
                  </a:schemeClr>
                </a:solidFill>
              </a:rPr>
              <a:t>Elke alinea</a:t>
            </a:r>
            <a:r>
              <a:rPr lang="nl-NL" sz="2000" dirty="0">
                <a:solidFill>
                  <a:schemeClr val="accent3">
                    <a:lumMod val="75000"/>
                  </a:schemeClr>
                </a:solidFill>
              </a:rPr>
              <a:t> levert een </a:t>
            </a:r>
            <a:r>
              <a:rPr lang="nl-NL" sz="2000" b="1" dirty="0">
                <a:solidFill>
                  <a:schemeClr val="accent3">
                    <a:lumMod val="75000"/>
                  </a:schemeClr>
                </a:solidFill>
              </a:rPr>
              <a:t>bijdrage</a:t>
            </a:r>
            <a:r>
              <a:rPr lang="nl-NL" sz="2000" dirty="0">
                <a:solidFill>
                  <a:schemeClr val="accent3">
                    <a:lumMod val="75000"/>
                  </a:schemeClr>
                </a:solidFill>
              </a:rPr>
              <a:t> aan de </a:t>
            </a:r>
            <a:r>
              <a:rPr lang="nl-NL" sz="2000" b="1" dirty="0">
                <a:solidFill>
                  <a:schemeClr val="accent3">
                    <a:lumMod val="75000"/>
                  </a:schemeClr>
                </a:solidFill>
              </a:rPr>
              <a:t>hoofdgedachte van de tekst als geheel</a:t>
            </a:r>
            <a:endParaRPr lang="nl-NL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5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Druppel</Template>
  <TotalTime>77</TotalTime>
  <Words>275</Words>
  <Application>Microsoft Office PowerPoint</Application>
  <PresentationFormat>Breedbeeld</PresentationFormat>
  <Paragraphs>63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Druppel</vt:lpstr>
      <vt:lpstr>Teksstructuur </vt:lpstr>
      <vt:lpstr>Verschillende tekststructuren</vt:lpstr>
      <vt:lpstr>Argumentatiestructuur Probleem – oplossingsstructuur</vt:lpstr>
      <vt:lpstr>Verklaringsstructuur Verleden/heden/toekomststructuur</vt:lpstr>
      <vt:lpstr>Vraag - antwoordstructuur Voor- en nadelenstructuur</vt:lpstr>
      <vt:lpstr>Kenmerken van een beschrijvende structuur:</vt:lpstr>
      <vt:lpstr>Functie’s van alinea’s</vt:lpstr>
      <vt:lpstr>De hoofdgedachte van een alinea</vt:lpstr>
      <vt:lpstr>De kernzin van een alinea</vt:lpstr>
      <vt:lpstr>de hoofd- en de bijzaken benoemen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Teksstructuur</dc:title>
  <dc:creator>J Dam</dc:creator>
  <cp:lastModifiedBy>J Dam</cp:lastModifiedBy>
  <cp:revision>9</cp:revision>
  <dcterms:created xsi:type="dcterms:W3CDTF">2018-04-14T13:14:37Z</dcterms:created>
  <dcterms:modified xsi:type="dcterms:W3CDTF">2018-04-14T14:40:22Z</dcterms:modified>
</cp:coreProperties>
</file>