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73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0" r:id="rId14"/>
    <p:sldId id="274" r:id="rId15"/>
    <p:sldId id="275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/>
              <a:t>Klik om het opmaakprofiel van de modelondertitel te bewerken</a:t>
            </a:r>
            <a:endParaRPr kumimoji="0" lang="en-US"/>
          </a:p>
        </p:txBody>
      </p:sp>
      <p:sp>
        <p:nvSpPr>
          <p:cNvPr id="28" name="Titel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Tijdelijke aanduiding voor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B573E-B58E-49CF-BBE8-ECC15ED94A92}" type="datetimeFigureOut">
              <a:rPr lang="nl-NL" smtClean="0"/>
              <a:pPr/>
              <a:t>3-4-2018</a:t>
            </a:fld>
            <a:endParaRPr lang="nl-NL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F94F83-BFE8-4226-95D8-45EB0D9C934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B573E-B58E-49CF-BBE8-ECC15ED94A92}" type="datetimeFigureOut">
              <a:rPr lang="nl-NL" smtClean="0"/>
              <a:pPr/>
              <a:t>3-4-2018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4F83-BFE8-4226-95D8-45EB0D9C934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B573E-B58E-49CF-BBE8-ECC15ED94A92}" type="datetimeFigureOut">
              <a:rPr lang="nl-NL" smtClean="0"/>
              <a:pPr/>
              <a:t>3-4-2018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4F83-BFE8-4226-95D8-45EB0D9C934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32B573E-B58E-49CF-BBE8-ECC15ED94A92}" type="datetimeFigureOut">
              <a:rPr lang="nl-NL" smtClean="0"/>
              <a:pPr/>
              <a:t>3-4-2018</a:t>
            </a:fld>
            <a:endParaRPr lang="nl-NL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7F94F83-BFE8-4226-95D8-45EB0D9C934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B573E-B58E-49CF-BBE8-ECC15ED94A92}" type="datetimeFigureOut">
              <a:rPr lang="nl-NL" smtClean="0"/>
              <a:pPr/>
              <a:t>3-4-2018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4F83-BFE8-4226-95D8-45EB0D9C934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cxnSp>
        <p:nvCxnSpPr>
          <p:cNvPr id="7" name="Rechte verbindingslijn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B573E-B58E-49CF-BBE8-ECC15ED94A92}" type="datetimeFigureOut">
              <a:rPr lang="nl-NL" smtClean="0"/>
              <a:pPr/>
              <a:t>3-4-2018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4F83-BFE8-4226-95D8-45EB0D9C934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4F83-BFE8-4226-95D8-45EB0D9C934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B573E-B58E-49CF-BBE8-ECC15ED94A92}" type="datetimeFigureOut">
              <a:rPr lang="nl-NL" smtClean="0"/>
              <a:pPr/>
              <a:t>3-4-2018</a:t>
            </a:fld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32" name="Tijdelijke aanduiding voor inhoud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34" name="Tijdelijke aanduiding voor inhoud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cxnSp>
        <p:nvCxnSpPr>
          <p:cNvPr id="10" name="Rechte verbindingslijn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B573E-B58E-49CF-BBE8-ECC15ED94A92}" type="datetimeFigureOut">
              <a:rPr lang="nl-NL" smtClean="0"/>
              <a:pPr/>
              <a:t>3-4-2018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4F83-BFE8-4226-95D8-45EB0D9C934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B573E-B58E-49CF-BBE8-ECC15ED94A92}" type="datetimeFigureOut">
              <a:rPr lang="nl-NL" smtClean="0"/>
              <a:pPr/>
              <a:t>3-4-2018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4F83-BFE8-4226-95D8-45EB0D9C934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jdelijke aanduiding voor inhoud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31" name="Titel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32B573E-B58E-49CF-BBE8-ECC15ED94A92}" type="datetimeFigureOut">
              <a:rPr lang="nl-NL" smtClean="0"/>
              <a:pPr/>
              <a:t>3-4-2018</a:t>
            </a:fld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7F94F83-BFE8-4226-95D8-45EB0D9C934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nl-NL"/>
              <a:t>Klik op het pictogram als u een afbeelding wilt toevoegen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B573E-B58E-49CF-BBE8-ECC15ED94A92}" type="datetimeFigureOut">
              <a:rPr lang="nl-NL" smtClean="0"/>
              <a:pPr/>
              <a:t>3-4-2018</a:t>
            </a:fld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F94F83-BFE8-4226-95D8-45EB0D9C934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  <p:sp>
        <p:nvSpPr>
          <p:cNvPr id="24" name="Tijdelijke aanduiding voor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32B573E-B58E-49CF-BBE8-ECC15ED94A92}" type="datetimeFigureOut">
              <a:rPr lang="nl-NL" smtClean="0"/>
              <a:pPr/>
              <a:t>3-4-2018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7F94F83-BFE8-4226-95D8-45EB0D9C934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5" name="Tijdelijke aanduiding voor titel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ooltv.nl/video/internetsoa-daar-kan-je-goed-ziek-van-zijn/" TargetMode="External"/><Relationship Id="rId2" Type="http://schemas.openxmlformats.org/officeDocument/2006/relationships/hyperlink" Target="https://www.schooltv.nl/video/bio-bits-vmbo-voortplanting-seksualiteit-1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chooltv.nl/video/dokter-corrie-geraldine-over-condooms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s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060848"/>
            <a:ext cx="6191250" cy="2857500"/>
          </a:xfrm>
          <a:prstGeom prst="rect">
            <a:avLst/>
          </a:prstGeom>
          <a:noFill/>
        </p:spPr>
      </p:pic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305800" cy="1360512"/>
          </a:xfrm>
        </p:spPr>
        <p:txBody>
          <a:bodyPr/>
          <a:lstStyle/>
          <a:p>
            <a:pPr algn="l"/>
            <a:r>
              <a:rPr lang="nl-NL" sz="4000" b="1" i="1" dirty="0">
                <a:latin typeface="Calibri" pitchFamily="34" charset="0"/>
              </a:rPr>
              <a:t>Thema 3: </a:t>
            </a:r>
            <a:r>
              <a:rPr lang="nl-NL" sz="4000" b="1" i="1" dirty="0" err="1">
                <a:latin typeface="Calibri" pitchFamily="34" charset="0"/>
              </a:rPr>
              <a:t>SOA’s</a:t>
            </a:r>
            <a:r>
              <a:rPr lang="nl-NL" sz="4000" b="1" i="1" dirty="0">
                <a:latin typeface="Calibri" pitchFamily="34" charset="0"/>
              </a:rPr>
              <a:t> &amp; Seksualiteit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187624" y="5877272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u="sng" dirty="0">
                <a:latin typeface="Calibri" pitchFamily="34" charset="0"/>
              </a:rPr>
              <a:t>Maart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6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nl-NL" dirty="0">
                <a:solidFill>
                  <a:schemeClr val="tx2"/>
                </a:solidFill>
              </a:rPr>
              <a:t>Veroorzaakt  (chronische)leverontsteking</a:t>
            </a:r>
          </a:p>
          <a:p>
            <a:r>
              <a:rPr lang="nl-NL" dirty="0">
                <a:solidFill>
                  <a:schemeClr val="tx2"/>
                </a:solidFill>
              </a:rPr>
              <a:t>Komt veel voor in Zie, Afrika en Zuid-Amerika</a:t>
            </a:r>
          </a:p>
          <a:p>
            <a:r>
              <a:rPr lang="nl-NL" dirty="0">
                <a:solidFill>
                  <a:schemeClr val="tx2"/>
                </a:solidFill>
              </a:rPr>
              <a:t>Wordt ook overgedragen via bijv. injectienaalden, gedeelde scheermesjes, bloed</a:t>
            </a:r>
          </a:p>
          <a:p>
            <a:r>
              <a:rPr lang="nl-NL" dirty="0">
                <a:solidFill>
                  <a:schemeClr val="tx2"/>
                </a:solidFill>
              </a:rPr>
              <a:t>Klachten;</a:t>
            </a:r>
          </a:p>
          <a:p>
            <a:pPr lvl="2"/>
            <a:r>
              <a:rPr lang="nl-NL" dirty="0">
                <a:solidFill>
                  <a:schemeClr val="tx2"/>
                </a:solidFill>
              </a:rPr>
              <a:t>Meeste mensen hebben geen klachten</a:t>
            </a:r>
          </a:p>
          <a:p>
            <a:pPr lvl="2"/>
            <a:r>
              <a:rPr lang="nl-NL" dirty="0">
                <a:solidFill>
                  <a:schemeClr val="tx2"/>
                </a:solidFill>
              </a:rPr>
              <a:t>Vermoeidheid</a:t>
            </a:r>
          </a:p>
          <a:p>
            <a:pPr lvl="2"/>
            <a:r>
              <a:rPr lang="nl-NL" dirty="0">
                <a:solidFill>
                  <a:schemeClr val="tx2"/>
                </a:solidFill>
              </a:rPr>
              <a:t>Pijn in onderbuik</a:t>
            </a:r>
          </a:p>
          <a:p>
            <a:pPr lvl="2"/>
            <a:r>
              <a:rPr lang="nl-NL" dirty="0">
                <a:solidFill>
                  <a:schemeClr val="tx2"/>
                </a:solidFill>
              </a:rPr>
              <a:t>Geelzucht</a:t>
            </a:r>
          </a:p>
          <a:p>
            <a:pPr lvl="2"/>
            <a:r>
              <a:rPr lang="nl-NL" dirty="0">
                <a:solidFill>
                  <a:schemeClr val="tx2"/>
                </a:solidFill>
              </a:rPr>
              <a:t>Gewrichtsontstekingen</a:t>
            </a:r>
          </a:p>
          <a:p>
            <a:r>
              <a:rPr lang="nl-NL" dirty="0">
                <a:solidFill>
                  <a:schemeClr val="tx2"/>
                </a:solidFill>
              </a:rPr>
              <a:t>Zonder behandeling kan er blijvende schade </a:t>
            </a:r>
          </a:p>
          <a:p>
            <a:pPr>
              <a:buNone/>
            </a:pPr>
            <a:r>
              <a:rPr lang="nl-NL" dirty="0">
                <a:solidFill>
                  <a:schemeClr val="tx2"/>
                </a:solidFill>
              </a:rPr>
              <a:t>aan de lever ontstaan of zelfs leverkanker</a:t>
            </a:r>
          </a:p>
          <a:p>
            <a:r>
              <a:rPr lang="nl-NL" dirty="0">
                <a:solidFill>
                  <a:schemeClr val="tx2"/>
                </a:solidFill>
              </a:rPr>
              <a:t>Behandeling door medicijnen</a:t>
            </a:r>
          </a:p>
          <a:p>
            <a:pPr>
              <a:buNone/>
            </a:pPr>
            <a:endParaRPr lang="nl-NL" dirty="0">
              <a:solidFill>
                <a:schemeClr val="tx2"/>
              </a:solidFill>
            </a:endParaRPr>
          </a:p>
        </p:txBody>
      </p:sp>
      <p:pic>
        <p:nvPicPr>
          <p:cNvPr id="20482" name="Picture 2" descr="Afbeeldingsresultaten voor hrpatitis 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300192" y="2708920"/>
            <a:ext cx="2843808" cy="4149080"/>
          </a:xfrm>
          <a:prstGeom prst="rect">
            <a:avLst/>
          </a:prstGeom>
          <a:noFill/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b="1" i="1" dirty="0">
                <a:latin typeface="Calibri" pitchFamily="34" charset="0"/>
              </a:rPr>
              <a:t>Hepatitis B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628800"/>
            <a:ext cx="8229600" cy="4525963"/>
          </a:xfrm>
        </p:spPr>
        <p:txBody>
          <a:bodyPr>
            <a:normAutofit/>
          </a:bodyPr>
          <a:lstStyle/>
          <a:p>
            <a:endParaRPr lang="nl-NL" dirty="0"/>
          </a:p>
          <a:p>
            <a:pPr>
              <a:buNone/>
            </a:pPr>
            <a:endParaRPr lang="nl-NL" dirty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331912" y="1781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l-NL" sz="3200" dirty="0">
                <a:solidFill>
                  <a:schemeClr val="tx2"/>
                </a:solidFill>
              </a:rPr>
              <a:t>Meest bekende SOA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Wordt</a:t>
            </a:r>
            <a:r>
              <a:rPr kumimoji="0" lang="nl-NL" sz="3200" b="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veroorzaakt door HIV (</a:t>
            </a:r>
            <a:r>
              <a:rPr lang="nl-NL" sz="3200" dirty="0">
                <a:solidFill>
                  <a:schemeClr val="tx2"/>
                </a:solidFill>
              </a:rPr>
              <a:t>humaan </a:t>
            </a:r>
            <a:r>
              <a:rPr lang="nl-NL" sz="3200" dirty="0" err="1">
                <a:solidFill>
                  <a:schemeClr val="tx2"/>
                </a:solidFill>
              </a:rPr>
              <a:t>immunodeficiëntievirus</a:t>
            </a:r>
            <a:r>
              <a:rPr lang="nl-NL" sz="3200" dirty="0">
                <a:solidFill>
                  <a:schemeClr val="tx2"/>
                </a:solidFill>
              </a:rPr>
              <a:t>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Tast het afweersysteem aan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nl-NL" sz="3200" dirty="0">
                <a:solidFill>
                  <a:schemeClr val="tx2"/>
                </a:solidFill>
              </a:rPr>
              <a:t>Geen specifieke ziekteverschijnselen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Besmetting</a:t>
            </a:r>
            <a:r>
              <a:rPr kumimoji="0" lang="nl-NL" sz="3200" b="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door bloed, sperma, vaginaal vocht en moedermelk</a:t>
            </a:r>
            <a:endParaRPr lang="nl-NL" sz="3200" dirty="0">
              <a:solidFill>
                <a:schemeClr val="tx2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nl-NL" sz="3200" b="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Dus niet door niezen, wc bril of zoenen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nl-NL" sz="3200" dirty="0" err="1">
                <a:solidFill>
                  <a:schemeClr val="tx2"/>
                </a:solidFill>
              </a:rPr>
              <a:t>Seropsitief</a:t>
            </a:r>
            <a:r>
              <a:rPr lang="nl-NL" sz="3200" dirty="0">
                <a:solidFill>
                  <a:schemeClr val="tx2"/>
                </a:solidFill>
              </a:rPr>
              <a:t>: besmet met aidsvirus, maar nog niet ziek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nl-NL" sz="3200" b="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Niet te genezen,  kan wel worden vertraagd door HIV remmers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b="1" i="1" dirty="0">
                <a:latin typeface="Calibri" pitchFamily="34" charset="0"/>
              </a:rPr>
              <a:t>AIDS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Niet alle </a:t>
            </a:r>
            <a:r>
              <a:rPr lang="nl-NL" dirty="0" err="1"/>
              <a:t>SOA’s</a:t>
            </a:r>
            <a:r>
              <a:rPr lang="nl-NL" dirty="0"/>
              <a:t> hebben duidelijke verschijnselen</a:t>
            </a:r>
          </a:p>
          <a:p>
            <a:pPr lvl="1"/>
            <a:r>
              <a:rPr lang="nl-NL" dirty="0"/>
              <a:t>Soms merk je het niet of te laat</a:t>
            </a:r>
          </a:p>
          <a:p>
            <a:pPr lvl="1"/>
            <a:r>
              <a:rPr lang="nl-NL" dirty="0"/>
              <a:t>Vrij veilig </a:t>
            </a:r>
          </a:p>
          <a:p>
            <a:pPr lvl="1"/>
            <a:r>
              <a:rPr lang="nl-NL" dirty="0"/>
              <a:t>Als je een vaste relatie hebt laat je allebei testen voordat je het condoom wegdoet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Kijk voor meer informatie op </a:t>
            </a:r>
            <a:r>
              <a:rPr lang="nl-NL" dirty="0" err="1"/>
              <a:t>www.sense.info</a:t>
            </a:r>
            <a:r>
              <a:rPr lang="nl-NL" dirty="0"/>
              <a:t> </a:t>
            </a:r>
          </a:p>
          <a:p>
            <a:pPr lvl="1">
              <a:buNone/>
            </a:pPr>
            <a:r>
              <a:rPr lang="nl-NL" dirty="0"/>
              <a:t>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b="1" i="1" dirty="0">
                <a:latin typeface="Calibri" pitchFamily="34" charset="0"/>
              </a:rPr>
              <a:t>Samenvatting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chemeClr val="tx2"/>
                </a:solidFill>
              </a:rPr>
              <a:t>Speelt een rol bij voortplanting, onderhouden van een relatie of lustbeleving</a:t>
            </a:r>
          </a:p>
          <a:p>
            <a:pPr>
              <a:buNone/>
            </a:pPr>
            <a:endParaRPr lang="nl-NL" dirty="0">
              <a:solidFill>
                <a:schemeClr val="tx2"/>
              </a:solidFill>
            </a:endParaRPr>
          </a:p>
          <a:p>
            <a:r>
              <a:rPr lang="nl-NL" dirty="0">
                <a:solidFill>
                  <a:schemeClr val="tx2"/>
                </a:solidFill>
              </a:rPr>
              <a:t>Heteroseksueel</a:t>
            </a:r>
          </a:p>
          <a:p>
            <a:r>
              <a:rPr lang="nl-NL" dirty="0">
                <a:solidFill>
                  <a:schemeClr val="tx2"/>
                </a:solidFill>
              </a:rPr>
              <a:t>Homoseksueel</a:t>
            </a:r>
          </a:p>
          <a:p>
            <a:r>
              <a:rPr lang="nl-NL" dirty="0">
                <a:solidFill>
                  <a:schemeClr val="tx2"/>
                </a:solidFill>
              </a:rPr>
              <a:t>Biseksueel</a:t>
            </a:r>
          </a:p>
          <a:p>
            <a:pPr>
              <a:buNone/>
            </a:pPr>
            <a:endParaRPr lang="nl-NL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nl-NL" dirty="0">
                <a:solidFill>
                  <a:schemeClr val="tx2"/>
                </a:solidFill>
              </a:rPr>
              <a:t>Ongewenste intimiteiten</a:t>
            </a:r>
          </a:p>
          <a:p>
            <a:pPr>
              <a:buNone/>
            </a:pPr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4" name="Titel 4"/>
          <p:cNvSpPr txBox="1">
            <a:spLocks/>
          </p:cNvSpPr>
          <p:nvPr/>
        </p:nvSpPr>
        <p:spPr>
          <a:xfrm>
            <a:off x="609600" y="3048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1" u="none" strike="noStrike" kern="1200" cap="none" spc="-100" normalizeH="0" baseline="0" noProof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Seksualiteit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chemeClr val="bg2">
                    <a:lumMod val="60000"/>
                    <a:lumOff val="40000"/>
                  </a:schemeClr>
                </a:solidFill>
                <a:hlinkClick r:id="rId2"/>
              </a:rPr>
              <a:t>https://www.schooltv.nl/video/bio-bits-vmbo-voortplanting-seksualiteit-1/</a:t>
            </a:r>
            <a:endParaRPr lang="nl-NL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nl-NL" dirty="0">
                <a:solidFill>
                  <a:schemeClr val="bg2">
                    <a:lumMod val="60000"/>
                    <a:lumOff val="40000"/>
                  </a:schemeClr>
                </a:solidFill>
                <a:hlinkClick r:id="rId3"/>
              </a:rPr>
              <a:t>https://www.schooltv.nl/video/internetsoa-daar-kan-je-goed-ziek-van-zijn/#q=soa</a:t>
            </a:r>
            <a:endParaRPr lang="nl-NL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nl-NL" dirty="0">
                <a:solidFill>
                  <a:schemeClr val="bg2">
                    <a:lumMod val="60000"/>
                    <a:lumOff val="40000"/>
                  </a:schemeClr>
                </a:solidFill>
                <a:hlinkClick r:id="rId4"/>
              </a:rPr>
              <a:t>https://www.schooltv.nl/video/dokter-corrie-geraldine-over-condooms/</a:t>
            </a:r>
            <a:endParaRPr lang="nl-NL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b="1" i="1" dirty="0">
                <a:latin typeface="Calibri" pitchFamily="34" charset="0"/>
              </a:rPr>
              <a:t>Seksualiteit</a:t>
            </a:r>
          </a:p>
        </p:txBody>
      </p:sp>
    </p:spTree>
    <p:extLst>
      <p:ext uri="{BB962C8B-B14F-4D97-AF65-F5344CB8AC3E}">
        <p14:creationId xmlns:p14="http://schemas.microsoft.com/office/powerpoint/2010/main" val="68985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141768"/>
            <a:ext cx="4900459" cy="471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86603">
            <a:off x="-172928" y="-819831"/>
            <a:ext cx="3272401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78104">
            <a:off x="5233280" y="279812"/>
            <a:ext cx="4452000" cy="4144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nl-NL" dirty="0">
              <a:solidFill>
                <a:schemeClr val="tx2"/>
              </a:solidFill>
              <a:latin typeface="Calibri" pitchFamily="34" charset="0"/>
            </a:endParaRPr>
          </a:p>
          <a:p>
            <a:pPr lvl="0"/>
            <a:r>
              <a:rPr lang="nl-NL" dirty="0">
                <a:solidFill>
                  <a:schemeClr val="tx2"/>
                </a:solidFill>
                <a:latin typeface="Calibri" pitchFamily="34" charset="0"/>
              </a:rPr>
              <a:t>De leerling kan benoemen wat seksualiteit is</a:t>
            </a:r>
          </a:p>
          <a:p>
            <a:pPr lvl="0"/>
            <a:r>
              <a:rPr lang="nl-NL" dirty="0">
                <a:solidFill>
                  <a:schemeClr val="tx2"/>
                </a:solidFill>
                <a:latin typeface="Calibri" pitchFamily="34" charset="0"/>
              </a:rPr>
              <a:t>De leerling is zich bewust van de eigen opvattingen over seksualiteit en relaties bij jongeren.</a:t>
            </a:r>
          </a:p>
          <a:p>
            <a:pPr lvl="0"/>
            <a:r>
              <a:rPr lang="nl-NL" dirty="0">
                <a:solidFill>
                  <a:schemeClr val="tx2"/>
                </a:solidFill>
                <a:latin typeface="Calibri" pitchFamily="34" charset="0"/>
              </a:rPr>
              <a:t>De leerling kan op een effectieve manier betrouwbare bronnen opzoeken</a:t>
            </a:r>
          </a:p>
          <a:p>
            <a:pPr lvl="0"/>
            <a:r>
              <a:rPr lang="nl-NL" dirty="0">
                <a:solidFill>
                  <a:schemeClr val="tx2"/>
                </a:solidFill>
                <a:latin typeface="Calibri" pitchFamily="34" charset="0"/>
              </a:rPr>
              <a:t>De leerling heeft kennis van verschillende seksuele voorkeuren</a:t>
            </a:r>
          </a:p>
          <a:p>
            <a:pPr lvl="0"/>
            <a:r>
              <a:rPr lang="nl-NL" dirty="0">
                <a:solidFill>
                  <a:schemeClr val="tx2"/>
                </a:solidFill>
                <a:latin typeface="Calibri" pitchFamily="34" charset="0"/>
              </a:rPr>
              <a:t>De leerling kan uitleggen wat een SOA is</a:t>
            </a:r>
          </a:p>
          <a:p>
            <a:pPr lvl="0"/>
            <a:r>
              <a:rPr lang="nl-NL" dirty="0">
                <a:solidFill>
                  <a:schemeClr val="tx2"/>
                </a:solidFill>
                <a:latin typeface="Calibri" pitchFamily="34" charset="0"/>
              </a:rPr>
              <a:t>De leerling kan uitleggen hoe je een SOA zou kunnen oplopen</a:t>
            </a:r>
          </a:p>
          <a:p>
            <a:pPr lvl="0"/>
            <a:r>
              <a:rPr lang="nl-NL" dirty="0">
                <a:solidFill>
                  <a:schemeClr val="tx2"/>
                </a:solidFill>
                <a:latin typeface="Calibri" pitchFamily="34" charset="0"/>
              </a:rPr>
              <a:t>De leerling kan minstens vier  </a:t>
            </a:r>
            <a:r>
              <a:rPr lang="nl-NL" dirty="0" err="1">
                <a:solidFill>
                  <a:schemeClr val="tx2"/>
                </a:solidFill>
                <a:latin typeface="Calibri" pitchFamily="34" charset="0"/>
              </a:rPr>
              <a:t>SOA’s</a:t>
            </a:r>
            <a:r>
              <a:rPr lang="nl-NL" dirty="0">
                <a:solidFill>
                  <a:schemeClr val="tx2"/>
                </a:solidFill>
                <a:latin typeface="Calibri" pitchFamily="34" charset="0"/>
              </a:rPr>
              <a:t> benoemen en de kenmerken/symptomen van deze </a:t>
            </a:r>
            <a:r>
              <a:rPr lang="nl-NL" dirty="0" err="1">
                <a:solidFill>
                  <a:schemeClr val="tx2"/>
                </a:solidFill>
                <a:latin typeface="Calibri" pitchFamily="34" charset="0"/>
              </a:rPr>
              <a:t>SOA’s</a:t>
            </a:r>
            <a:r>
              <a:rPr lang="nl-NL" dirty="0">
                <a:solidFill>
                  <a:schemeClr val="tx2"/>
                </a:solidFill>
                <a:latin typeface="Calibri" pitchFamily="34" charset="0"/>
              </a:rPr>
              <a:t> </a:t>
            </a:r>
          </a:p>
          <a:p>
            <a:pPr lvl="0"/>
            <a:r>
              <a:rPr lang="nl-NL" dirty="0">
                <a:solidFill>
                  <a:schemeClr val="tx2"/>
                </a:solidFill>
                <a:latin typeface="Calibri" pitchFamily="34" charset="0"/>
              </a:rPr>
              <a:t>De leerling kan de gevolgen met een SOA besmetting benoemen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b="1" i="1" dirty="0">
                <a:latin typeface="Calibri" pitchFamily="34" charset="0"/>
              </a:rPr>
              <a:t>Doelen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puberte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2280973" cy="3096344"/>
          </a:xfrm>
          <a:prstGeom prst="rect">
            <a:avLst/>
          </a:prstGeom>
          <a:noFill/>
        </p:spPr>
      </p:pic>
      <p:pic>
        <p:nvPicPr>
          <p:cNvPr id="1028" name="Picture 4" descr="Afbeeldingsresultaat voor puberte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6632"/>
            <a:ext cx="4046291" cy="2880320"/>
          </a:xfrm>
          <a:prstGeom prst="rect">
            <a:avLst/>
          </a:prstGeom>
          <a:noFill/>
        </p:spPr>
      </p:pic>
      <p:pic>
        <p:nvPicPr>
          <p:cNvPr id="1032" name="Picture 8" descr="Afbeeldingsresultaat voor pubertei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2818050"/>
            <a:ext cx="4034346" cy="4039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nl-NL" sz="3300" dirty="0">
                <a:solidFill>
                  <a:schemeClr val="tx2"/>
                </a:solidFill>
              </a:rPr>
              <a:t>Ziekten bij intiem contact</a:t>
            </a:r>
          </a:p>
          <a:p>
            <a:r>
              <a:rPr lang="nl-NL" sz="3300" dirty="0">
                <a:solidFill>
                  <a:schemeClr val="tx2"/>
                </a:solidFill>
              </a:rPr>
              <a:t>Contact tussen geslachtsorganen, mond of anus. Ook overdraagbaar via bloed</a:t>
            </a:r>
          </a:p>
          <a:p>
            <a:r>
              <a:rPr lang="nl-NL" sz="3300" dirty="0">
                <a:solidFill>
                  <a:schemeClr val="tx2"/>
                </a:solidFill>
              </a:rPr>
              <a:t>NIET(!) door een vieze wc bril of uit hetzelfde glas drinken</a:t>
            </a:r>
          </a:p>
          <a:p>
            <a:r>
              <a:rPr lang="nl-NL" sz="3300" dirty="0">
                <a:solidFill>
                  <a:schemeClr val="tx2"/>
                </a:solidFill>
              </a:rPr>
              <a:t>Condooms beschermen tegen zwangerschap maar ook tegen de meeste </a:t>
            </a:r>
            <a:r>
              <a:rPr lang="nl-NL" sz="3300" dirty="0" err="1">
                <a:solidFill>
                  <a:schemeClr val="tx2"/>
                </a:solidFill>
              </a:rPr>
              <a:t>SOA’s</a:t>
            </a:r>
            <a:r>
              <a:rPr lang="nl-NL" sz="3300" dirty="0">
                <a:solidFill>
                  <a:schemeClr val="tx2"/>
                </a:solidFill>
              </a:rPr>
              <a:t> </a:t>
            </a:r>
          </a:p>
          <a:p>
            <a:pPr>
              <a:buNone/>
            </a:pPr>
            <a:endParaRPr lang="nl-NL" sz="3300" dirty="0">
              <a:solidFill>
                <a:schemeClr val="tx2"/>
              </a:solidFill>
            </a:endParaRPr>
          </a:p>
          <a:p>
            <a:r>
              <a:rPr lang="nl-NL" sz="3300" dirty="0">
                <a:solidFill>
                  <a:schemeClr val="tx2"/>
                </a:solidFill>
              </a:rPr>
              <a:t>Meest voorkomende in Nederland;  Jaarlijks 100000 nieuwe besmettingen…</a:t>
            </a:r>
          </a:p>
          <a:p>
            <a:pPr lvl="3"/>
            <a:r>
              <a:rPr lang="nl-NL" dirty="0">
                <a:solidFill>
                  <a:schemeClr val="tx2"/>
                </a:solidFill>
              </a:rPr>
              <a:t>Chlamydia (</a:t>
            </a:r>
            <a:r>
              <a:rPr lang="nl-NL" i="1" dirty="0">
                <a:solidFill>
                  <a:schemeClr val="tx2"/>
                </a:solidFill>
              </a:rPr>
              <a:t>Chlamydia </a:t>
            </a:r>
            <a:r>
              <a:rPr lang="nl-NL" i="1" dirty="0" err="1">
                <a:solidFill>
                  <a:schemeClr val="tx2"/>
                </a:solidFill>
              </a:rPr>
              <a:t>trachomatis</a:t>
            </a:r>
            <a:r>
              <a:rPr lang="nl-NL" dirty="0">
                <a:solidFill>
                  <a:schemeClr val="tx2"/>
                </a:solidFill>
              </a:rPr>
              <a:t>)</a:t>
            </a:r>
          </a:p>
          <a:p>
            <a:pPr lvl="3"/>
            <a:r>
              <a:rPr lang="nl-NL" dirty="0">
                <a:solidFill>
                  <a:schemeClr val="tx2"/>
                </a:solidFill>
              </a:rPr>
              <a:t>Genitale wratten (Humaan </a:t>
            </a:r>
            <a:r>
              <a:rPr lang="nl-NL" dirty="0" err="1">
                <a:solidFill>
                  <a:schemeClr val="tx2"/>
                </a:solidFill>
              </a:rPr>
              <a:t>papillomavirus</a:t>
            </a:r>
            <a:r>
              <a:rPr lang="nl-NL" dirty="0">
                <a:solidFill>
                  <a:schemeClr val="tx2"/>
                </a:solidFill>
              </a:rPr>
              <a:t>)</a:t>
            </a:r>
          </a:p>
          <a:p>
            <a:pPr lvl="3"/>
            <a:r>
              <a:rPr lang="nl-NL" dirty="0">
                <a:solidFill>
                  <a:schemeClr val="tx2"/>
                </a:solidFill>
              </a:rPr>
              <a:t>Gonorroe ; druiper(</a:t>
            </a:r>
            <a:r>
              <a:rPr lang="nl-NL" i="1" dirty="0" err="1">
                <a:solidFill>
                  <a:schemeClr val="tx2"/>
                </a:solidFill>
              </a:rPr>
              <a:t>Neisseria</a:t>
            </a:r>
            <a:r>
              <a:rPr lang="nl-NL" i="1" dirty="0">
                <a:solidFill>
                  <a:schemeClr val="tx2"/>
                </a:solidFill>
              </a:rPr>
              <a:t> </a:t>
            </a:r>
            <a:r>
              <a:rPr lang="nl-NL" i="1" dirty="0" err="1">
                <a:solidFill>
                  <a:schemeClr val="tx2"/>
                </a:solidFill>
              </a:rPr>
              <a:t>gonorrhoeae</a:t>
            </a:r>
            <a:r>
              <a:rPr lang="nl-NL" dirty="0">
                <a:solidFill>
                  <a:schemeClr val="tx2"/>
                </a:solidFill>
              </a:rPr>
              <a:t>)</a:t>
            </a:r>
          </a:p>
          <a:p>
            <a:pPr lvl="3"/>
            <a:r>
              <a:rPr lang="nl-NL" dirty="0">
                <a:solidFill>
                  <a:schemeClr val="tx2"/>
                </a:solidFill>
              </a:rPr>
              <a:t>Hepatitis B</a:t>
            </a:r>
          </a:p>
          <a:p>
            <a:pPr lvl="3"/>
            <a:r>
              <a:rPr lang="nl-NL" dirty="0">
                <a:solidFill>
                  <a:schemeClr val="tx2"/>
                </a:solidFill>
              </a:rPr>
              <a:t>Herpes </a:t>
            </a:r>
            <a:r>
              <a:rPr lang="nl-NL" dirty="0" err="1">
                <a:solidFill>
                  <a:schemeClr val="tx2"/>
                </a:solidFill>
              </a:rPr>
              <a:t>genitalis</a:t>
            </a:r>
            <a:r>
              <a:rPr lang="nl-NL" dirty="0">
                <a:solidFill>
                  <a:schemeClr val="tx2"/>
                </a:solidFill>
              </a:rPr>
              <a:t> (Herpes virus)</a:t>
            </a:r>
          </a:p>
          <a:p>
            <a:pPr lvl="4"/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b="1" i="1" dirty="0">
                <a:latin typeface="Calibri" pitchFamily="34" charset="0"/>
              </a:rPr>
              <a:t>Wat zijn </a:t>
            </a:r>
            <a:r>
              <a:rPr lang="nl-NL" sz="4000" b="1" i="1" dirty="0" err="1">
                <a:latin typeface="Calibri" pitchFamily="34" charset="0"/>
              </a:rPr>
              <a:t>SOA’s</a:t>
            </a:r>
            <a:r>
              <a:rPr lang="nl-NL" sz="4000" b="1" i="1" dirty="0">
                <a:latin typeface="Calibri" pitchFamily="34" charset="0"/>
              </a:rPr>
              <a:t>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484784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nl-NL" sz="2800" dirty="0"/>
              <a:t>Meest voorkomend in Nederland</a:t>
            </a:r>
          </a:p>
          <a:p>
            <a:r>
              <a:rPr lang="nl-NL" sz="2800" dirty="0"/>
              <a:t>Ontsteking baarmoedermond, anus en urinebuis</a:t>
            </a:r>
          </a:p>
          <a:p>
            <a:r>
              <a:rPr lang="nl-NL" sz="2800" dirty="0"/>
              <a:t>Onbehandeld leidt het tot onvruchtbaarheid of ontsteking bijbal</a:t>
            </a:r>
          </a:p>
          <a:p>
            <a:r>
              <a:rPr lang="nl-NL" sz="2800" dirty="0"/>
              <a:t>Klachten; </a:t>
            </a:r>
          </a:p>
          <a:p>
            <a:pPr lvl="2"/>
            <a:r>
              <a:rPr lang="nl-NL" sz="2000" dirty="0"/>
              <a:t>Vaak ook niets te merken</a:t>
            </a:r>
          </a:p>
          <a:p>
            <a:pPr lvl="2"/>
            <a:r>
              <a:rPr lang="nl-NL" sz="2000" dirty="0"/>
              <a:t>Pijn of een branderig gevoel bij het plassen</a:t>
            </a:r>
          </a:p>
          <a:p>
            <a:pPr lvl="2"/>
            <a:r>
              <a:rPr lang="nl-NL" sz="2000" dirty="0"/>
              <a:t>Pijn en bloedverlies tijdens of na het vrijen</a:t>
            </a:r>
          </a:p>
          <a:p>
            <a:pPr lvl="2"/>
            <a:r>
              <a:rPr lang="nl-NL" sz="2000" dirty="0"/>
              <a:t>Bloedverlies terwijl je niet ongesteld bent</a:t>
            </a:r>
          </a:p>
          <a:p>
            <a:pPr lvl="2"/>
            <a:r>
              <a:rPr lang="nl-NL" sz="2000" dirty="0"/>
              <a:t>Jeuk bij de anus, (bloederige) afscheiding bij</a:t>
            </a:r>
          </a:p>
          <a:p>
            <a:pPr lvl="2">
              <a:buNone/>
            </a:pPr>
            <a:r>
              <a:rPr lang="nl-NL" sz="2000" dirty="0"/>
              <a:t> ontlasting of diarree</a:t>
            </a:r>
          </a:p>
          <a:p>
            <a:r>
              <a:rPr lang="nl-NL" sz="2800" dirty="0"/>
              <a:t>Behandeling met antibiotica</a:t>
            </a:r>
          </a:p>
        </p:txBody>
      </p:sp>
      <p:pic>
        <p:nvPicPr>
          <p:cNvPr id="6146" name="Picture 2" descr="http://4.bp.blogspot.com/-4pJ4BkSiPdY/VUe8lnVeAFI/AAAAAAAABnM/hng7VzEAjCc/s320/chlamydia-infection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780928"/>
            <a:ext cx="2483768" cy="3784789"/>
          </a:xfrm>
          <a:prstGeom prst="rect">
            <a:avLst/>
          </a:prstGeom>
          <a:noFill/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b="1" i="1" dirty="0">
                <a:latin typeface="Calibri" pitchFamily="34" charset="0"/>
              </a:rPr>
              <a:t>Chlamydia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556792"/>
            <a:ext cx="8229600" cy="4525963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chemeClr val="tx2"/>
                </a:solidFill>
              </a:rPr>
              <a:t>Wratten rond of op de penis, de vagina of de anus.</a:t>
            </a:r>
          </a:p>
          <a:p>
            <a:r>
              <a:rPr lang="nl-NL" sz="2800" dirty="0">
                <a:solidFill>
                  <a:schemeClr val="tx2"/>
                </a:solidFill>
              </a:rPr>
              <a:t>HPV kan ook baarmoederhalskanker veroorzaken</a:t>
            </a:r>
          </a:p>
          <a:p>
            <a:r>
              <a:rPr lang="nl-NL" sz="2800" dirty="0">
                <a:solidFill>
                  <a:schemeClr val="tx2"/>
                </a:solidFill>
              </a:rPr>
              <a:t>Klachten;</a:t>
            </a:r>
          </a:p>
          <a:p>
            <a:pPr lvl="2"/>
            <a:r>
              <a:rPr lang="nl-NL" sz="2000" dirty="0">
                <a:solidFill>
                  <a:schemeClr val="tx2"/>
                </a:solidFill>
              </a:rPr>
              <a:t>Wratten rondom en in de vagina</a:t>
            </a:r>
          </a:p>
          <a:p>
            <a:pPr lvl="2"/>
            <a:r>
              <a:rPr lang="nl-NL" sz="2000" dirty="0">
                <a:solidFill>
                  <a:schemeClr val="tx2"/>
                </a:solidFill>
              </a:rPr>
              <a:t>Onzichtbare wratten in de vagina of op de baarmoedermond</a:t>
            </a:r>
          </a:p>
          <a:p>
            <a:pPr lvl="2"/>
            <a:r>
              <a:rPr lang="nl-NL" sz="2000" dirty="0">
                <a:solidFill>
                  <a:schemeClr val="tx2"/>
                </a:solidFill>
              </a:rPr>
              <a:t>Jeuk, pijn of een branderig gevoel</a:t>
            </a:r>
          </a:p>
          <a:p>
            <a:r>
              <a:rPr lang="nl-NL" sz="2800" dirty="0">
                <a:solidFill>
                  <a:schemeClr val="tx2"/>
                </a:solidFill>
              </a:rPr>
              <a:t>Behandeling met crèmes, wegbranden of wegsnijden</a:t>
            </a:r>
          </a:p>
        </p:txBody>
      </p:sp>
      <p:pic>
        <p:nvPicPr>
          <p:cNvPr id="5122" name="Picture 2" descr="Gerelateerde afbeeld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9624" y="4633258"/>
            <a:ext cx="3384376" cy="2224742"/>
          </a:xfrm>
          <a:prstGeom prst="rect">
            <a:avLst/>
          </a:prstGeom>
          <a:noFill/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b="1" i="1" dirty="0">
                <a:latin typeface="Calibri" pitchFamily="34" charset="0"/>
              </a:rPr>
              <a:t>Genitale wratten (HPV)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556792"/>
            <a:ext cx="8316416" cy="5040560"/>
          </a:xfrm>
        </p:spPr>
        <p:txBody>
          <a:bodyPr>
            <a:normAutofit lnSpcReduction="10000"/>
          </a:bodyPr>
          <a:lstStyle/>
          <a:p>
            <a:r>
              <a:rPr lang="nl-NL" sz="2800" dirty="0">
                <a:solidFill>
                  <a:schemeClr val="tx2"/>
                </a:solidFill>
              </a:rPr>
              <a:t>Besmet de slijmvliezen van de vagina, de penis, de anus,de keel of de ogen</a:t>
            </a:r>
          </a:p>
          <a:p>
            <a:r>
              <a:rPr lang="nl-NL" sz="2800" dirty="0">
                <a:solidFill>
                  <a:schemeClr val="tx2"/>
                </a:solidFill>
              </a:rPr>
              <a:t>Kan gevolgen hebben; eileiderontsteking, onvruchtbaarheid of ontsteking van de bijbal, zwangere kunnen infectie overbrengen op ongeboren baby</a:t>
            </a:r>
          </a:p>
          <a:p>
            <a:r>
              <a:rPr lang="nl-NL" sz="2800" dirty="0">
                <a:solidFill>
                  <a:schemeClr val="tx2"/>
                </a:solidFill>
              </a:rPr>
              <a:t>Klachten; </a:t>
            </a:r>
          </a:p>
          <a:p>
            <a:pPr lvl="2"/>
            <a:r>
              <a:rPr lang="nl-NL" sz="2000" dirty="0">
                <a:solidFill>
                  <a:schemeClr val="tx2"/>
                </a:solidFill>
              </a:rPr>
              <a:t>Een 'druiper': veel </a:t>
            </a:r>
            <a:r>
              <a:rPr lang="nl-NL" sz="2000" dirty="0" err="1">
                <a:solidFill>
                  <a:schemeClr val="tx2"/>
                </a:solidFill>
              </a:rPr>
              <a:t>pus-achtige</a:t>
            </a:r>
            <a:r>
              <a:rPr lang="nl-NL" sz="2000" dirty="0">
                <a:solidFill>
                  <a:schemeClr val="tx2"/>
                </a:solidFill>
              </a:rPr>
              <a:t> afscheiding uit de plasbuis die geel of groen van kleur is</a:t>
            </a:r>
          </a:p>
          <a:p>
            <a:pPr lvl="2"/>
            <a:r>
              <a:rPr lang="nl-NL" sz="2000" dirty="0">
                <a:solidFill>
                  <a:schemeClr val="tx2"/>
                </a:solidFill>
              </a:rPr>
              <a:t>Pijn of irritatie bij het plassen</a:t>
            </a:r>
          </a:p>
          <a:p>
            <a:pPr lvl="2"/>
            <a:r>
              <a:rPr lang="nl-NL" sz="2000" dirty="0">
                <a:solidFill>
                  <a:schemeClr val="tx2"/>
                </a:solidFill>
              </a:rPr>
              <a:t>Meer vaginale afscheiding</a:t>
            </a:r>
          </a:p>
          <a:p>
            <a:pPr lvl="2"/>
            <a:r>
              <a:rPr lang="nl-NL" sz="2000" dirty="0">
                <a:solidFill>
                  <a:schemeClr val="tx2"/>
                </a:solidFill>
              </a:rPr>
              <a:t>Bloedverlies terwijl je niet ongesteld bent</a:t>
            </a:r>
          </a:p>
          <a:p>
            <a:r>
              <a:rPr lang="nl-NL" sz="2800" dirty="0">
                <a:solidFill>
                  <a:schemeClr val="tx2"/>
                </a:solidFill>
              </a:rPr>
              <a:t>Behandeling met antibiotica</a:t>
            </a:r>
          </a:p>
        </p:txBody>
      </p:sp>
      <p:pic>
        <p:nvPicPr>
          <p:cNvPr id="19458" name="Picture 2" descr="Afbeeldingsresultaat voor druip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232478"/>
            <a:ext cx="3096344" cy="2625522"/>
          </a:xfrm>
          <a:prstGeom prst="rect">
            <a:avLst/>
          </a:prstGeom>
          <a:noFill/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b="1" i="1" dirty="0">
                <a:latin typeface="Calibri" pitchFamily="34" charset="0"/>
              </a:rPr>
              <a:t>Gonorroe (druiper)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>
                <a:solidFill>
                  <a:schemeClr val="tx2"/>
                </a:solidFill>
              </a:rPr>
              <a:t>Blaasjes en zweertjes rondom geslachtsdelen en anus</a:t>
            </a:r>
          </a:p>
          <a:p>
            <a:r>
              <a:rPr lang="nl-NL" dirty="0">
                <a:solidFill>
                  <a:schemeClr val="tx2"/>
                </a:solidFill>
              </a:rPr>
              <a:t>Huidontsteking over hele lichaam zonder behandeling (geen ernstige gevolgen)</a:t>
            </a:r>
          </a:p>
          <a:p>
            <a:r>
              <a:rPr lang="nl-NL" dirty="0">
                <a:solidFill>
                  <a:schemeClr val="tx2"/>
                </a:solidFill>
              </a:rPr>
              <a:t>Erg besmettelijk door het vocht in de blaasjes</a:t>
            </a:r>
          </a:p>
          <a:p>
            <a:r>
              <a:rPr lang="nl-NL" dirty="0">
                <a:solidFill>
                  <a:schemeClr val="tx2"/>
                </a:solidFill>
              </a:rPr>
              <a:t>Klachten;</a:t>
            </a:r>
          </a:p>
          <a:p>
            <a:pPr lvl="2"/>
            <a:r>
              <a:rPr lang="nl-NL" sz="2000" dirty="0">
                <a:solidFill>
                  <a:schemeClr val="tx2"/>
                </a:solidFill>
              </a:rPr>
              <a:t>Rode plekjes op de huid</a:t>
            </a:r>
          </a:p>
          <a:p>
            <a:pPr lvl="2"/>
            <a:r>
              <a:rPr lang="nl-NL" sz="2000" dirty="0">
                <a:solidFill>
                  <a:schemeClr val="tx2"/>
                </a:solidFill>
              </a:rPr>
              <a:t>Blaasjes of zweertjes op of rond </a:t>
            </a:r>
          </a:p>
          <a:p>
            <a:pPr lvl="2">
              <a:buNone/>
            </a:pPr>
            <a:r>
              <a:rPr lang="nl-NL" sz="2000" dirty="0">
                <a:solidFill>
                  <a:schemeClr val="tx2"/>
                </a:solidFill>
              </a:rPr>
              <a:t>de penis en vagina</a:t>
            </a:r>
          </a:p>
          <a:p>
            <a:pPr lvl="2"/>
            <a:r>
              <a:rPr lang="nl-NL" sz="2000" dirty="0">
                <a:solidFill>
                  <a:schemeClr val="tx2"/>
                </a:solidFill>
              </a:rPr>
              <a:t>Jeuk en een geïrriteerd pijnlijk gevoel</a:t>
            </a:r>
          </a:p>
          <a:p>
            <a:pPr lvl="2"/>
            <a:r>
              <a:rPr lang="nl-NL" sz="2000" dirty="0">
                <a:solidFill>
                  <a:schemeClr val="tx2"/>
                </a:solidFill>
              </a:rPr>
              <a:t>Pijn of branderig gevoel bij plassen</a:t>
            </a:r>
          </a:p>
          <a:p>
            <a:r>
              <a:rPr lang="nl-NL" dirty="0">
                <a:solidFill>
                  <a:schemeClr val="tx2"/>
                </a:solidFill>
              </a:rPr>
              <a:t> Blaasjes drogen in,</a:t>
            </a:r>
          </a:p>
          <a:p>
            <a:pPr>
              <a:buNone/>
            </a:pPr>
            <a:r>
              <a:rPr lang="nl-NL" dirty="0">
                <a:solidFill>
                  <a:schemeClr val="tx2"/>
                </a:solidFill>
              </a:rPr>
              <a:t> je draagt het virus altijd bij je</a:t>
            </a:r>
          </a:p>
          <a:p>
            <a:endParaRPr lang="nl-NL" dirty="0">
              <a:solidFill>
                <a:schemeClr val="tx2"/>
              </a:solidFill>
            </a:endParaRPr>
          </a:p>
        </p:txBody>
      </p:sp>
      <p:pic>
        <p:nvPicPr>
          <p:cNvPr id="18434" name="Picture 2" descr="Herpes genital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455114"/>
            <a:ext cx="3203848" cy="2402886"/>
          </a:xfrm>
          <a:prstGeom prst="rect">
            <a:avLst/>
          </a:prstGeom>
          <a:noFill/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b="1" i="1" dirty="0">
                <a:latin typeface="Calibri" pitchFamily="34" charset="0"/>
              </a:rPr>
              <a:t>Herpes </a:t>
            </a:r>
            <a:r>
              <a:rPr lang="nl-NL" sz="4000" b="1" i="1" dirty="0" err="1">
                <a:latin typeface="Calibri" pitchFamily="34" charset="0"/>
              </a:rPr>
              <a:t>genitalis</a:t>
            </a:r>
            <a:r>
              <a:rPr lang="nl-NL" sz="4000" b="1" i="1" dirty="0">
                <a:latin typeface="Calibri" pitchFamily="34" charset="0"/>
              </a:rPr>
              <a:t> (Herpes simplex virus)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570</TotalTime>
  <Words>661</Words>
  <Application>Microsoft Office PowerPoint</Application>
  <PresentationFormat>Diavoorstelling (4:3)</PresentationFormat>
  <Paragraphs>107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Constantia</vt:lpstr>
      <vt:lpstr>Wingdings 2</vt:lpstr>
      <vt:lpstr>Papier</vt:lpstr>
      <vt:lpstr>Thema 3: SOA’s &amp; Seksualiteit</vt:lpstr>
      <vt:lpstr>PowerPoint-presentatie</vt:lpstr>
      <vt:lpstr>Doelen</vt:lpstr>
      <vt:lpstr>PowerPoint-presentatie</vt:lpstr>
      <vt:lpstr>Wat zijn SOA’s?</vt:lpstr>
      <vt:lpstr>Chlamydia</vt:lpstr>
      <vt:lpstr>Genitale wratten (HPV)</vt:lpstr>
      <vt:lpstr>Gonorroe (druiper)</vt:lpstr>
      <vt:lpstr>Herpes genitalis (Herpes simplex virus)</vt:lpstr>
      <vt:lpstr>Hepatitis B</vt:lpstr>
      <vt:lpstr>AIDS</vt:lpstr>
      <vt:lpstr>Samenvatting</vt:lpstr>
      <vt:lpstr>PowerPoint-presentatie</vt:lpstr>
      <vt:lpstr>Seksualiteit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Seksueel overdraagbare aandoeningen (SOA)</dc:title>
  <dc:creator>Ismail</dc:creator>
  <cp:lastModifiedBy>Daban Ismail</cp:lastModifiedBy>
  <cp:revision>28</cp:revision>
  <dcterms:created xsi:type="dcterms:W3CDTF">2017-11-28T09:03:39Z</dcterms:created>
  <dcterms:modified xsi:type="dcterms:W3CDTF">2018-04-03T17:35:12Z</dcterms:modified>
</cp:coreProperties>
</file>