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22"/>
  </p:notesMasterIdLst>
  <p:sldIdLst>
    <p:sldId id="256" r:id="rId2"/>
    <p:sldId id="271" r:id="rId3"/>
    <p:sldId id="272" r:id="rId4"/>
    <p:sldId id="273" r:id="rId5"/>
    <p:sldId id="274" r:id="rId6"/>
    <p:sldId id="288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99" autoAdjust="0"/>
    <p:restoredTop sz="94660"/>
  </p:normalViewPr>
  <p:slideViewPr>
    <p:cSldViewPr>
      <p:cViewPr varScale="1">
        <p:scale>
          <a:sx n="69" d="100"/>
          <a:sy n="69" d="100"/>
        </p:scale>
        <p:origin x="15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1102B-C6AC-49B3-A76F-F8F0630E6129}" type="datetimeFigureOut">
              <a:rPr lang="nl-NL" smtClean="0"/>
              <a:t>31-3-2018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8E8A6-54D8-4EAF-8BBC-994D84D181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0149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8E8A6-54D8-4EAF-8BBC-994D84D181F1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4176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31-3-2018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0381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31-3-2018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797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31-3-2018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9557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31-3-2018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057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31-3-2018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2394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31-3-2018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0596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31-3-2018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9871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31-3-2018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0784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31-3-2018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5327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31-3-2018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433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31-3-2018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2209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31-3-2018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0022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31-3-2018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9860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31-3-2018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9646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31-3-2018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2713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31-3-2018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0777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8F0FA-503B-447F-A02E-6BF1D880434F}" type="datetimeFigureOut">
              <a:rPr lang="nl-NL" smtClean="0"/>
              <a:pPr/>
              <a:t>31-3-2018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515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>
                <a:latin typeface="Verdana" pitchFamily="34" charset="0"/>
              </a:rPr>
              <a:t> </a:t>
            </a:r>
            <a:endParaRPr lang="nl-NL" dirty="0">
              <a:latin typeface="Verdana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75656" y="260648"/>
            <a:ext cx="5481658" cy="4887085"/>
          </a:xfrm>
        </p:spPr>
        <p:txBody>
          <a:bodyPr>
            <a:noAutofit/>
          </a:bodyPr>
          <a:lstStyle/>
          <a:p>
            <a:r>
              <a:rPr lang="nl-NL" sz="6600" dirty="0" smtClean="0">
                <a:solidFill>
                  <a:schemeClr val="tx1"/>
                </a:solidFill>
                <a:latin typeface="Verdana" pitchFamily="34" charset="0"/>
              </a:rPr>
              <a:t>Medicijnen</a:t>
            </a:r>
            <a:endParaRPr lang="nl-NL" sz="66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5" name="Picture 2" descr="Afbeeldingsresultaat voor medicijn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181503"/>
            <a:ext cx="3823948" cy="287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Laxantia : Dulcolax® </a:t>
            </a:r>
          </a:p>
          <a:p>
            <a:endParaRPr lang="nl-NL" dirty="0" smtClean="0"/>
          </a:p>
          <a:p>
            <a:r>
              <a:rPr lang="nl-NL" dirty="0" smtClean="0"/>
              <a:t>Middelen tegen diarree: Immodium® </a:t>
            </a:r>
          </a:p>
          <a:p>
            <a:endParaRPr lang="nl-NL" dirty="0" smtClean="0"/>
          </a:p>
          <a:p>
            <a:r>
              <a:rPr lang="nl-NL" dirty="0" smtClean="0"/>
              <a:t>Middelen tegen bloedarmoede: Ferrofumeraat® </a:t>
            </a:r>
          </a:p>
          <a:p>
            <a:endParaRPr lang="nl-NL" dirty="0" smtClean="0"/>
          </a:p>
          <a:p>
            <a:r>
              <a:rPr lang="nl-NL" dirty="0" smtClean="0"/>
              <a:t>Middelen voor hart en bloedsomloop: Lanoxin®</a:t>
            </a:r>
          </a:p>
          <a:p>
            <a:endParaRPr lang="nl-NL" dirty="0" smtClean="0"/>
          </a:p>
          <a:p>
            <a:r>
              <a:rPr lang="nl-NL" dirty="0" smtClean="0"/>
              <a:t>Psychofarmaca: Vb: antidepressiva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273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Toedienen van Medicatie: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Algemeen: dagelijkse taak van de VPK</a:t>
            </a:r>
          </a:p>
          <a:p>
            <a:r>
              <a:rPr lang="nl-NL" dirty="0" smtClean="0"/>
              <a:t>Uitzetten: controleren, observeren en registreren&gt;</a:t>
            </a:r>
          </a:p>
          <a:p>
            <a:r>
              <a:rPr lang="nl-NL" u="sng" dirty="0" smtClean="0"/>
              <a:t>Regel van vijf: </a:t>
            </a:r>
          </a:p>
          <a:p>
            <a:pPr>
              <a:buFontTx/>
              <a:buChar char="-"/>
            </a:pPr>
            <a:r>
              <a:rPr lang="nl-NL" dirty="0" smtClean="0"/>
              <a:t>Juiste Zorgvrager</a:t>
            </a:r>
          </a:p>
          <a:p>
            <a:pPr>
              <a:buFontTx/>
              <a:buChar char="-"/>
            </a:pPr>
            <a:r>
              <a:rPr lang="nl-NL" dirty="0" smtClean="0"/>
              <a:t>Juiste medicijn</a:t>
            </a:r>
          </a:p>
          <a:p>
            <a:pPr>
              <a:buFontTx/>
              <a:buChar char="-"/>
            </a:pPr>
            <a:r>
              <a:rPr lang="nl-NL" dirty="0"/>
              <a:t>J</a:t>
            </a:r>
            <a:r>
              <a:rPr lang="nl-NL" dirty="0" smtClean="0"/>
              <a:t>uiste dosering</a:t>
            </a:r>
          </a:p>
          <a:p>
            <a:pPr>
              <a:buFontTx/>
              <a:buChar char="-"/>
            </a:pPr>
            <a:r>
              <a:rPr lang="nl-NL" dirty="0" smtClean="0"/>
              <a:t>Juiste toedieningsvórm                   </a:t>
            </a:r>
          </a:p>
          <a:p>
            <a:pPr>
              <a:buFontTx/>
              <a:buChar char="-"/>
            </a:pPr>
            <a:r>
              <a:rPr lang="nl-NL" dirty="0" smtClean="0"/>
              <a:t>juiste tijdstip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3501008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7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Toedienen van medicijnen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124744"/>
            <a:ext cx="6489769" cy="33123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ZV wil het medicijn innemen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Alleen in uitzonderlijke situaties mag een medicijn toegediend worden zonder toestemming(wilsonbekwaam&gt; wel toestemming wettelijke vertegenwoordiger zoals familie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3280239"/>
            <a:ext cx="5016053" cy="334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4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Opname en effect van medicatie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Voldoende concentratie op plaats van bestemming in het lichaam</a:t>
            </a:r>
          </a:p>
          <a:p>
            <a:endParaRPr lang="nl-NL" dirty="0"/>
          </a:p>
          <a:p>
            <a:r>
              <a:rPr lang="nl-NL" u="sng" dirty="0" smtClean="0"/>
              <a:t>Twee hoofdgroepen</a:t>
            </a:r>
            <a:r>
              <a:rPr lang="nl-NL" dirty="0" smtClean="0"/>
              <a:t>: enterale en parenterale medicatie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u="sng" dirty="0" smtClean="0"/>
              <a:t>Enteraal: </a:t>
            </a:r>
            <a:r>
              <a:rPr lang="nl-NL" dirty="0" smtClean="0"/>
              <a:t>alles via het maag darm kanaal</a:t>
            </a:r>
          </a:p>
          <a:p>
            <a:pPr marL="0" indent="0">
              <a:buNone/>
            </a:pPr>
            <a:r>
              <a:rPr lang="nl-NL" dirty="0" smtClean="0"/>
              <a:t>     Per os; sublinguaal; rectaal</a:t>
            </a:r>
          </a:p>
          <a:p>
            <a:pPr marL="0" indent="0">
              <a:buNone/>
            </a:pPr>
            <a:endParaRPr lang="nl-N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l-NL" u="sng" dirty="0" smtClean="0"/>
              <a:t>Parenteraal: </a:t>
            </a:r>
            <a:r>
              <a:rPr lang="nl-NL" dirty="0" smtClean="0"/>
              <a:t>Buiten het MDK om  zoals: </a:t>
            </a:r>
          </a:p>
          <a:p>
            <a:pPr marL="0" indent="0">
              <a:buNone/>
            </a:pPr>
            <a:r>
              <a:rPr lang="nl-NL" dirty="0" smtClean="0"/>
              <a:t>Via de huid, Oog oor neus medicatie, Intraveneus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927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Wanneer Parenteraal: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599" y="1340768"/>
            <a:ext cx="6347713" cy="2232249"/>
          </a:xfrm>
        </p:spPr>
        <p:txBody>
          <a:bodyPr>
            <a:normAutofit fontScale="85000" lnSpcReduction="20000"/>
          </a:bodyPr>
          <a:lstStyle/>
          <a:p>
            <a:r>
              <a:rPr lang="nl-NL" sz="2200" dirty="0" smtClean="0"/>
              <a:t>Maag darm kanaal (MDK) werkt niet goed: bij diarree, braken, misselijkheid</a:t>
            </a:r>
          </a:p>
          <a:p>
            <a:pPr marL="0" indent="0">
              <a:buNone/>
            </a:pPr>
            <a:endParaRPr lang="nl-NL" sz="2200" dirty="0" smtClean="0"/>
          </a:p>
          <a:p>
            <a:r>
              <a:rPr lang="nl-NL" sz="2200" dirty="0" smtClean="0"/>
              <a:t>Medicijn wordt afgebroken in het MDK zoals Insuline (dan injectie)</a:t>
            </a:r>
          </a:p>
          <a:p>
            <a:pPr marL="0" indent="0">
              <a:buNone/>
            </a:pPr>
            <a:endParaRPr lang="nl-NL" sz="2200" dirty="0" smtClean="0"/>
          </a:p>
          <a:p>
            <a:r>
              <a:rPr lang="nl-NL" sz="2200" dirty="0" smtClean="0"/>
              <a:t>Snelle toediening van medicatie: Intraveneus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3516012"/>
            <a:ext cx="4550005" cy="270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1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Andere parenterale toediening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Cutane toediening: Via de huid opname in de bloedbaan</a:t>
            </a:r>
          </a:p>
          <a:p>
            <a:r>
              <a:rPr lang="nl-NL" dirty="0" smtClean="0"/>
              <a:t>Door zalf, crème of pleisters(altijd handschoenen dragen!)</a:t>
            </a:r>
          </a:p>
          <a:p>
            <a:r>
              <a:rPr lang="nl-NL" dirty="0" smtClean="0"/>
              <a:t>Oogdruppels en zalven: zijn steriel. Specifieke toediening(ooglid)</a:t>
            </a:r>
          </a:p>
          <a:p>
            <a:r>
              <a:rPr lang="nl-NL" dirty="0" smtClean="0"/>
              <a:t>Neusdruppels en spray: opname via het neusslijmvlies.</a:t>
            </a:r>
          </a:p>
          <a:p>
            <a:r>
              <a:rPr lang="nl-NL" dirty="0"/>
              <a:t> Specifieke toediening: steriel</a:t>
            </a:r>
            <a:r>
              <a:rPr lang="nl-NL" dirty="0" smtClean="0"/>
              <a:t>!</a:t>
            </a:r>
          </a:p>
          <a:p>
            <a:r>
              <a:rPr lang="nl-NL" dirty="0" smtClean="0"/>
              <a:t>Inhalatie medicatie: specifieke instructie ZV</a:t>
            </a:r>
          </a:p>
          <a:p>
            <a:endParaRPr lang="nl-NL" dirty="0"/>
          </a:p>
          <a:p>
            <a:endParaRPr lang="nl-NL" dirty="0"/>
          </a:p>
          <a:p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5157192"/>
            <a:ext cx="2255716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5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Observatie en bijwerkingen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Nauwkeurige administratie en aftekenen</a:t>
            </a:r>
          </a:p>
          <a:p>
            <a:r>
              <a:rPr lang="nl-NL" dirty="0" smtClean="0"/>
              <a:t>Opiaten heeft aparte registratie</a:t>
            </a:r>
          </a:p>
          <a:p>
            <a:r>
              <a:rPr lang="nl-NL" dirty="0" smtClean="0"/>
              <a:t>Observatie na toedienen van medicatie:</a:t>
            </a:r>
          </a:p>
          <a:p>
            <a:r>
              <a:rPr lang="nl-NL" dirty="0" smtClean="0"/>
              <a:t>Vb Lasix: controle op de hoeveelheid urine</a:t>
            </a:r>
          </a:p>
          <a:p>
            <a:r>
              <a:rPr lang="nl-NL" dirty="0" smtClean="0"/>
              <a:t>Alert op bijwerkingen(bijsluiter)</a:t>
            </a:r>
          </a:p>
          <a:p>
            <a:r>
              <a:rPr lang="nl-NL" dirty="0" smtClean="0"/>
              <a:t>Gewenning van medicatie</a:t>
            </a:r>
          </a:p>
          <a:p>
            <a:r>
              <a:rPr lang="nl-NL" dirty="0" smtClean="0"/>
              <a:t>Verslaving: geestelijke en of lichamelijke afhankelijkheid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780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Observatie en bijwerkingen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5" y="1484784"/>
            <a:ext cx="6201737" cy="4556579"/>
          </a:xfrm>
        </p:spPr>
        <p:txBody>
          <a:bodyPr/>
          <a:lstStyle/>
          <a:p>
            <a:r>
              <a:rPr lang="nl-NL" sz="2000" dirty="0" smtClean="0"/>
              <a:t>Nadelige invloeden tijdens zwangerschap (DES en softenon)</a:t>
            </a:r>
          </a:p>
          <a:p>
            <a:r>
              <a:rPr lang="nl-NL" sz="2000" dirty="0" smtClean="0"/>
              <a:t>Interactie met voeding en alcohol (beïnvloeding)</a:t>
            </a:r>
          </a:p>
          <a:p>
            <a:r>
              <a:rPr lang="nl-NL" sz="2000" dirty="0" smtClean="0"/>
              <a:t>Interactie dagelijks functioneren(rijvaardigheid)</a:t>
            </a:r>
          </a:p>
          <a:p>
            <a:r>
              <a:rPr lang="nl-NL" sz="2000" dirty="0" smtClean="0"/>
              <a:t>Resistentie: opbouw overgevoeligheid(AB)</a:t>
            </a:r>
          </a:p>
          <a:p>
            <a:r>
              <a:rPr lang="nl-NL" sz="2000" dirty="0" smtClean="0"/>
              <a:t>Cumulatie: ophoping van medicatie(versterkte werking)</a:t>
            </a:r>
          </a:p>
          <a:p>
            <a:r>
              <a:rPr lang="nl-NL" sz="2000" dirty="0" smtClean="0"/>
              <a:t>Overgevoeligheidsreacties</a:t>
            </a:r>
          </a:p>
          <a:p>
            <a:r>
              <a:rPr lang="nl-NL" sz="2000" dirty="0" smtClean="0"/>
              <a:t>Shock en coma(te hoge dosis)</a:t>
            </a:r>
          </a:p>
          <a:p>
            <a:endParaRPr lang="nl-NL" sz="2000" dirty="0" smtClean="0"/>
          </a:p>
          <a:p>
            <a:endParaRPr lang="nl-NL" sz="2000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018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Een fout gemaakt….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5" y="1484784"/>
            <a:ext cx="6201737" cy="4556579"/>
          </a:xfrm>
        </p:spPr>
        <p:txBody>
          <a:bodyPr/>
          <a:lstStyle/>
          <a:p>
            <a:r>
              <a:rPr lang="nl-NL" dirty="0" smtClean="0"/>
              <a:t>Onjuiste toediening door rekenfout</a:t>
            </a:r>
          </a:p>
          <a:p>
            <a:r>
              <a:rPr lang="nl-NL" dirty="0" smtClean="0"/>
              <a:t>Vergeten te geven</a:t>
            </a:r>
          </a:p>
          <a:p>
            <a:r>
              <a:rPr lang="nl-NL" dirty="0" smtClean="0"/>
              <a:t>Verkeerd tijdstip gegeven</a:t>
            </a:r>
          </a:p>
          <a:p>
            <a:r>
              <a:rPr lang="nl-NL" dirty="0" smtClean="0"/>
              <a:t>Medicijnen aan de verkeerde persoon gegeven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3411763"/>
            <a:ext cx="3672408" cy="352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6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Een fout, wat nu?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Fout moet altijd gemeld worden( Kwaliteitswet Zorginstellingen) aan commissie binnen een instelling: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MIB&gt; Melding Incidenten Bewonerszorg</a:t>
            </a:r>
          </a:p>
          <a:p>
            <a:r>
              <a:rPr lang="nl-NL" dirty="0" smtClean="0"/>
              <a:t>MIP &gt;Melding Incidenten Patiëntenzorg</a:t>
            </a:r>
          </a:p>
          <a:p>
            <a:r>
              <a:rPr lang="nl-NL" dirty="0" smtClean="0"/>
              <a:t>FONA &gt; Faults of Near Accidents</a:t>
            </a:r>
          </a:p>
          <a:p>
            <a:r>
              <a:rPr lang="nl-NL" dirty="0" smtClean="0"/>
              <a:t>FOBO &gt; Fouten of bijna Ongevallen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157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 smtClean="0"/>
              <a:t>Zelfzorgmiddelen: vrij te koop</a:t>
            </a:r>
          </a:p>
          <a:p>
            <a:r>
              <a:rPr lang="nl-NL" sz="2800" dirty="0" smtClean="0"/>
              <a:t>Via arts: Indicatie of contra indicatie voor Recept</a:t>
            </a:r>
          </a:p>
          <a:p>
            <a:endParaRPr lang="nl-NL" sz="2800" dirty="0" smtClean="0"/>
          </a:p>
          <a:p>
            <a:r>
              <a:rPr lang="nl-NL" sz="2800" dirty="0" smtClean="0"/>
              <a:t>Medicijn: etiket en bijsluiter met belangrijke gegevens over het medicijn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814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122" name="Picture 2" descr="Afbeeldingsresultaat voor medicijn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668" y="1412776"/>
            <a:ext cx="428920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97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204864"/>
            <a:ext cx="6548715" cy="3814936"/>
          </a:xfrm>
        </p:spPr>
        <p:txBody>
          <a:bodyPr>
            <a:normAutofit fontScale="90000"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nl-NL" sz="2800" dirty="0" smtClean="0"/>
              <a:t>Groepsnaam, bijv: antibiotica</a:t>
            </a:r>
            <a:br>
              <a:rPr lang="nl-NL" sz="2800" dirty="0" smtClean="0"/>
            </a:br>
            <a:r>
              <a:rPr lang="nl-NL" sz="2800" dirty="0" smtClean="0"/>
              <a:t>Tot welke groep het medicijn behoort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sz="2800" dirty="0" smtClean="0"/>
              <a:t/>
            </a:r>
            <a:br>
              <a:rPr lang="nl-NL" sz="2800" dirty="0" smtClean="0"/>
            </a:br>
            <a:r>
              <a:rPr lang="nl-NL" sz="2800" dirty="0" smtClean="0"/>
              <a:t>Stof of generieke naam: werkzame stof wordt aangegeven &gt;Repertorium</a:t>
            </a:r>
            <a:br>
              <a:rPr lang="nl-NL" sz="2800" dirty="0" smtClean="0"/>
            </a:br>
            <a:r>
              <a:rPr lang="nl-NL" sz="2800" dirty="0"/>
              <a:t/>
            </a:r>
            <a:br>
              <a:rPr lang="nl-NL" sz="2800" dirty="0"/>
            </a:br>
            <a:r>
              <a:rPr lang="nl-NL" sz="2800" dirty="0" smtClean="0"/>
              <a:t>Fabrieksnaam, handelsnaam</a:t>
            </a:r>
            <a:br>
              <a:rPr lang="nl-NL" sz="2800" dirty="0" smtClean="0"/>
            </a:br>
            <a:r>
              <a:rPr lang="nl-NL" sz="2800" dirty="0" smtClean="0"/>
              <a:t>Vb: Diazepam = werkzame stof&gt; benzodiazepinen(groepsnaam)</a:t>
            </a:r>
            <a:br>
              <a:rPr lang="nl-NL" sz="2800" dirty="0" smtClean="0"/>
            </a:br>
            <a:r>
              <a:rPr lang="nl-NL" sz="2800" dirty="0" smtClean="0"/>
              <a:t>Valium® </a:t>
            </a:r>
            <a:r>
              <a:rPr lang="nl-NL" sz="2800" dirty="0" err="1" smtClean="0"/>
              <a:t>ofStesolid</a:t>
            </a:r>
            <a:r>
              <a:rPr lang="nl-NL" sz="2800" dirty="0" smtClean="0"/>
              <a:t> ® (Fabriek)</a:t>
            </a:r>
            <a:br>
              <a:rPr lang="nl-NL" sz="2800" dirty="0" smtClean="0"/>
            </a:br>
            <a:r>
              <a:rPr lang="nl-NL" sz="2800" dirty="0"/>
              <a:t/>
            </a:r>
            <a:br>
              <a:rPr lang="nl-NL" sz="2800" dirty="0"/>
            </a:br>
            <a:r>
              <a:rPr lang="nl-NL" sz="2800" dirty="0" smtClean="0"/>
              <a:t/>
            </a:r>
            <a:br>
              <a:rPr lang="nl-NL" sz="2800" dirty="0" smtClean="0"/>
            </a:br>
            <a:r>
              <a:rPr lang="nl-NL" sz="2800" dirty="0"/>
              <a:t/>
            </a:r>
            <a:br>
              <a:rPr lang="nl-NL" sz="2800" dirty="0"/>
            </a:b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533400"/>
            <a:ext cx="6980763" cy="1095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3200" dirty="0" smtClean="0"/>
              <a:t>Benamingen van medicijnen: </a:t>
            </a:r>
          </a:p>
          <a:p>
            <a:pPr marL="0" indent="0">
              <a:buNone/>
            </a:pPr>
            <a:r>
              <a:rPr lang="nl-NL" sz="3200" dirty="0" smtClean="0"/>
              <a:t>Drie namen:</a:t>
            </a:r>
          </a:p>
          <a:p>
            <a:pPr marL="0" indent="0">
              <a:buNone/>
            </a:pPr>
            <a:endParaRPr lang="nl-NL" sz="3200" dirty="0" smtClean="0"/>
          </a:p>
        </p:txBody>
      </p:sp>
    </p:spTree>
    <p:extLst>
      <p:ext uri="{BB962C8B-B14F-4D97-AF65-F5344CB8AC3E}">
        <p14:creationId xmlns:p14="http://schemas.microsoft.com/office/powerpoint/2010/main" val="270005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Richtlijnen voor het bewaren van medicatie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sz="2400" dirty="0" smtClean="0"/>
              <a:t>Originele verpakking</a:t>
            </a:r>
          </a:p>
          <a:p>
            <a:r>
              <a:rPr lang="nl-NL" sz="2400" dirty="0" smtClean="0"/>
              <a:t>Veilige plek</a:t>
            </a:r>
          </a:p>
          <a:p>
            <a:r>
              <a:rPr lang="nl-NL" sz="2400" dirty="0" smtClean="0"/>
              <a:t>Houdbaarheid</a:t>
            </a:r>
          </a:p>
          <a:p>
            <a:r>
              <a:rPr lang="nl-NL" sz="2400" dirty="0" smtClean="0"/>
              <a:t>Wat te doen met oude medicatie?</a:t>
            </a:r>
          </a:p>
          <a:p>
            <a:r>
              <a:rPr lang="nl-NL" sz="2400" dirty="0" smtClean="0"/>
              <a:t>Speciale voorschriften Opiaten</a:t>
            </a:r>
          </a:p>
          <a:p>
            <a:endParaRPr lang="nl-NL" sz="2400" dirty="0"/>
          </a:p>
          <a:p>
            <a:endParaRPr lang="nl-NL" sz="2400" dirty="0" smtClean="0"/>
          </a:p>
          <a:p>
            <a:r>
              <a:rPr lang="nl-NL" sz="2400" dirty="0"/>
              <a:t> </a:t>
            </a:r>
            <a:r>
              <a:rPr lang="nl-NL" sz="2400" dirty="0" smtClean="0"/>
              <a:t>    </a:t>
            </a:r>
          </a:p>
          <a:p>
            <a:endParaRPr lang="nl-NL" sz="2400" dirty="0"/>
          </a:p>
          <a:p>
            <a:endParaRPr lang="nl-NL" sz="2400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877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Medicijnvormen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268760"/>
            <a:ext cx="6489769" cy="4772603"/>
          </a:xfrm>
        </p:spPr>
        <p:txBody>
          <a:bodyPr>
            <a:noAutofit/>
          </a:bodyPr>
          <a:lstStyle/>
          <a:p>
            <a:r>
              <a:rPr lang="nl-NL" sz="2000" dirty="0" smtClean="0"/>
              <a:t>Tabletten</a:t>
            </a:r>
          </a:p>
          <a:p>
            <a:r>
              <a:rPr lang="nl-NL" sz="2000" dirty="0" smtClean="0"/>
              <a:t>Bruistabletten</a:t>
            </a:r>
          </a:p>
          <a:p>
            <a:r>
              <a:rPr lang="nl-NL" sz="2000" dirty="0" smtClean="0"/>
              <a:t>Poeders</a:t>
            </a:r>
          </a:p>
          <a:p>
            <a:r>
              <a:rPr lang="nl-NL" sz="2000" dirty="0" smtClean="0"/>
              <a:t>Dragees</a:t>
            </a:r>
          </a:p>
          <a:p>
            <a:r>
              <a:rPr lang="nl-NL" sz="2000" dirty="0" smtClean="0"/>
              <a:t>Capsules</a:t>
            </a:r>
          </a:p>
          <a:p>
            <a:r>
              <a:rPr lang="nl-NL" sz="2000" dirty="0" smtClean="0"/>
              <a:t>Dranken</a:t>
            </a:r>
          </a:p>
          <a:p>
            <a:r>
              <a:rPr lang="nl-NL" sz="2000" dirty="0" smtClean="0"/>
              <a:t>Zetpillen: suppositorium(rectaal)</a:t>
            </a:r>
          </a:p>
          <a:p>
            <a:r>
              <a:rPr lang="nl-NL" sz="2000" dirty="0" smtClean="0"/>
              <a:t>Vaginale zetpillen</a:t>
            </a:r>
          </a:p>
          <a:p>
            <a:r>
              <a:rPr lang="nl-NL" sz="2000" dirty="0" smtClean="0"/>
              <a:t>Zalven</a:t>
            </a:r>
          </a:p>
        </p:txBody>
      </p:sp>
    </p:spTree>
    <p:extLst>
      <p:ext uri="{BB962C8B-B14F-4D97-AF65-F5344CB8AC3E}">
        <p14:creationId xmlns:p14="http://schemas.microsoft.com/office/powerpoint/2010/main" val="409992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 descr="Afbeeldingsresultaat voor medicijne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8180"/>
            <a:ext cx="9177432" cy="518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16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90120" y="2229272"/>
            <a:ext cx="6347713" cy="13208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332656"/>
            <a:ext cx="6561777" cy="5708707"/>
          </a:xfrm>
        </p:spPr>
        <p:txBody>
          <a:bodyPr/>
          <a:lstStyle/>
          <a:p>
            <a:endParaRPr lang="nl-NL" dirty="0" smtClean="0"/>
          </a:p>
          <a:p>
            <a:r>
              <a:rPr lang="nl-NL" dirty="0"/>
              <a:t>Oog, Oor en neus zalven en druppels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Inhalatie medicatie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Injectievloeistof: parenterale toediening. Altijd steriel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Pleisters</a:t>
            </a:r>
            <a:endParaRPr lang="nl-NL" dirty="0"/>
          </a:p>
        </p:txBody>
      </p:sp>
      <p:pic>
        <p:nvPicPr>
          <p:cNvPr id="4098" name="Picture 2" descr="Afbeeldingsresultaat voor medicijn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424" y="342900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2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Werking van Medicatie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599" y="1700808"/>
            <a:ext cx="6347714" cy="4340555"/>
          </a:xfrm>
        </p:spPr>
        <p:txBody>
          <a:bodyPr/>
          <a:lstStyle/>
          <a:p>
            <a:r>
              <a:rPr lang="nl-NL" sz="2400" dirty="0" smtClean="0"/>
              <a:t>Symptoombestrijders Vb.: pijnstiller als PCM</a:t>
            </a:r>
          </a:p>
          <a:p>
            <a:r>
              <a:rPr lang="nl-NL" sz="2400" dirty="0" smtClean="0"/>
              <a:t>Causale werking Vb: Antibiotica</a:t>
            </a:r>
          </a:p>
          <a:p>
            <a:r>
              <a:rPr lang="nl-NL" sz="2400" dirty="0" smtClean="0"/>
              <a:t>Tekort aanvullen Vb: ijzer of vitamine te kort</a:t>
            </a:r>
          </a:p>
          <a:p>
            <a:r>
              <a:rPr lang="nl-NL" sz="2400" dirty="0" smtClean="0"/>
              <a:t>Profylactische werking: preventief zoals de pil of een tetanus injectie</a:t>
            </a:r>
          </a:p>
          <a:p>
            <a:r>
              <a:rPr lang="nl-NL" sz="2400" dirty="0" smtClean="0"/>
              <a:t>Placebo: wetenschappelijke doeleinden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961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Voorbeelden medicijngroepen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599" y="1412776"/>
            <a:ext cx="6347714" cy="4628587"/>
          </a:xfrm>
        </p:spPr>
        <p:txBody>
          <a:bodyPr/>
          <a:lstStyle/>
          <a:p>
            <a:r>
              <a:rPr lang="nl-NL" dirty="0" smtClean="0"/>
              <a:t>Analgetica: PCM®  of Ibuprofen ® </a:t>
            </a:r>
          </a:p>
          <a:p>
            <a:endParaRPr lang="nl-NL" dirty="0" smtClean="0"/>
          </a:p>
          <a:p>
            <a:r>
              <a:rPr lang="nl-NL" dirty="0" smtClean="0"/>
              <a:t>Antibiotica: breed en small spectrum</a:t>
            </a:r>
          </a:p>
          <a:p>
            <a:endParaRPr lang="nl-NL" dirty="0" smtClean="0"/>
          </a:p>
          <a:p>
            <a:r>
              <a:rPr lang="nl-NL" dirty="0" smtClean="0"/>
              <a:t>Anticoagulantia: Fraxiparine ® </a:t>
            </a:r>
          </a:p>
          <a:p>
            <a:endParaRPr lang="nl-NL" dirty="0" smtClean="0"/>
          </a:p>
          <a:p>
            <a:r>
              <a:rPr lang="nl-NL" dirty="0" smtClean="0"/>
              <a:t>Antidiabetica: Metformine® 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Diuretica: Lasix®                        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3591018"/>
            <a:ext cx="2831976" cy="212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2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130</TotalTime>
  <Words>536</Words>
  <Application>Microsoft Office PowerPoint</Application>
  <PresentationFormat>Diavoorstelling (4:3)</PresentationFormat>
  <Paragraphs>137</Paragraphs>
  <Slides>20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7" baseType="lpstr">
      <vt:lpstr>Arial</vt:lpstr>
      <vt:lpstr>Calibri</vt:lpstr>
      <vt:lpstr>Trebuchet MS</vt:lpstr>
      <vt:lpstr>Verdana</vt:lpstr>
      <vt:lpstr>Wingdings</vt:lpstr>
      <vt:lpstr>Wingdings 3</vt:lpstr>
      <vt:lpstr>Facet</vt:lpstr>
      <vt:lpstr> </vt:lpstr>
      <vt:lpstr>PowerPoint-presentatie</vt:lpstr>
      <vt:lpstr>Groepsnaam, bijv: antibiotica Tot welke groep het medicijn behoort  Stof of generieke naam: werkzame stof wordt aangegeven &gt;Repertorium  Fabrieksnaam, handelsnaam Vb: Diazepam = werkzame stof&gt; benzodiazepinen(groepsnaam) Valium® ofStesolid ® (Fabriek)    </vt:lpstr>
      <vt:lpstr>Richtlijnen voor het bewaren van medicatie</vt:lpstr>
      <vt:lpstr>Medicijnvormen</vt:lpstr>
      <vt:lpstr>PowerPoint-presentatie</vt:lpstr>
      <vt:lpstr>PowerPoint-presentatie</vt:lpstr>
      <vt:lpstr>Werking van Medicatie</vt:lpstr>
      <vt:lpstr>Voorbeelden medicijngroepen</vt:lpstr>
      <vt:lpstr>PowerPoint-presentatie</vt:lpstr>
      <vt:lpstr>Toedienen van Medicatie:</vt:lpstr>
      <vt:lpstr>Toedienen van medicijnen</vt:lpstr>
      <vt:lpstr>Opname en effect van medicatie</vt:lpstr>
      <vt:lpstr>Wanneer Parenteraal:</vt:lpstr>
      <vt:lpstr>Andere parenterale toediening</vt:lpstr>
      <vt:lpstr>Observatie en bijwerkingen</vt:lpstr>
      <vt:lpstr>Observatie en bijwerkingen</vt:lpstr>
      <vt:lpstr>Een fout gemaakt….</vt:lpstr>
      <vt:lpstr>Een fout, wat nu?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 recept naar medicijn</dc:title>
  <dc:creator>E. Scheltens-Flink</dc:creator>
  <cp:lastModifiedBy>Rina Niemeijer</cp:lastModifiedBy>
  <cp:revision>18</cp:revision>
  <dcterms:modified xsi:type="dcterms:W3CDTF">2018-03-31T09:53:49Z</dcterms:modified>
</cp:coreProperties>
</file>