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56312" y="1116281"/>
            <a:ext cx="7718961" cy="1959427"/>
          </a:xfrm>
        </p:spPr>
        <p:txBody>
          <a:bodyPr/>
          <a:lstStyle/>
          <a:p>
            <a:r>
              <a:rPr lang="nl-NL" dirty="0" smtClean="0"/>
              <a:t>Consumenten/producenten/overheid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Ruilen over de tijd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1034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612" y="734095"/>
            <a:ext cx="10547796" cy="51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Consumenten ruilen over de tijd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2" y="2010666"/>
            <a:ext cx="9601196" cy="4200129"/>
          </a:xfrm>
        </p:spPr>
        <p:txBody>
          <a:bodyPr>
            <a:normAutofit/>
          </a:bodyPr>
          <a:lstStyle/>
          <a:p>
            <a:r>
              <a:rPr lang="nl-NL" dirty="0" smtClean="0"/>
              <a:t>Sparen</a:t>
            </a:r>
          </a:p>
          <a:p>
            <a:pPr lvl="1"/>
            <a:r>
              <a:rPr lang="nl-NL" dirty="0"/>
              <a:t>Je ruilt consumptie in voor consumptie later. Je bouwt een spaartegoed op, dat je op een later moment kunt gebruiken voor </a:t>
            </a:r>
            <a:r>
              <a:rPr lang="nl-NL" dirty="0" smtClean="0"/>
              <a:t>uitgaven. </a:t>
            </a:r>
            <a:endParaRPr lang="nl-NL" dirty="0"/>
          </a:p>
          <a:p>
            <a:r>
              <a:rPr lang="nl-NL" dirty="0" smtClean="0"/>
              <a:t>Lenen</a:t>
            </a:r>
          </a:p>
          <a:p>
            <a:pPr lvl="1"/>
            <a:r>
              <a:rPr lang="nl-NL" dirty="0"/>
              <a:t>Als je geld leent, haal je consumptie naar voren. Je hoeft niet te wachten met de uitgaven tot je het benodigde bedrag gespaard hebt</a:t>
            </a:r>
            <a:r>
              <a:rPr lang="nl-NL" dirty="0" smtClean="0"/>
              <a:t>.</a:t>
            </a:r>
          </a:p>
          <a:p>
            <a:pPr lvl="1"/>
            <a:r>
              <a:rPr lang="nl-NL" dirty="0" smtClean="0"/>
              <a:t>Rente is de prijs van tijd!</a:t>
            </a:r>
            <a:endParaRPr lang="nl-NL" dirty="0"/>
          </a:p>
          <a:p>
            <a:r>
              <a:rPr lang="nl-NL" dirty="0" smtClean="0"/>
              <a:t>Studeren</a:t>
            </a:r>
          </a:p>
          <a:p>
            <a:pPr lvl="1"/>
            <a:r>
              <a:rPr lang="nl-NL" dirty="0" smtClean="0"/>
              <a:t>Je verschuift huidig inkomen naar later. (Elk jaar studeren levert ongeveer 4% extra inkomsten op) Verdiencapaciteit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46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Ondernemingen ruilen over de tijd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Investeringen </a:t>
            </a:r>
          </a:p>
          <a:p>
            <a:pPr lvl="1"/>
            <a:r>
              <a:rPr lang="nl-NL" dirty="0" smtClean="0"/>
              <a:t>Machines</a:t>
            </a:r>
          </a:p>
          <a:p>
            <a:pPr lvl="1"/>
            <a:r>
              <a:rPr lang="nl-NL" dirty="0" smtClean="0"/>
              <a:t>Menselijk kapitaal 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052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6765" y="1281923"/>
            <a:ext cx="9601196" cy="4333266"/>
          </a:xfrm>
        </p:spPr>
        <p:txBody>
          <a:bodyPr>
            <a:normAutofit/>
          </a:bodyPr>
          <a:lstStyle/>
          <a:p>
            <a:r>
              <a:rPr lang="nl-NL" dirty="0" smtClean="0"/>
              <a:t>Investeren: het kopen van kapitaalgoederen door bedrijven en overheid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Kapitaalgoederen: goederen waarmee goederen/diensten worden geproduceerd/geleverd (worden verkocht aan producenten)</a:t>
            </a:r>
          </a:p>
          <a:p>
            <a:endParaRPr lang="nl-NL" dirty="0"/>
          </a:p>
          <a:p>
            <a:r>
              <a:rPr lang="nl-NL" dirty="0" smtClean="0"/>
              <a:t>Consumptiegoederen (worden verkocht aan consument)</a:t>
            </a:r>
          </a:p>
          <a:p>
            <a:r>
              <a:rPr lang="nl-NL" dirty="0" smtClean="0"/>
              <a:t>Consumptie (bestedingen consument)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93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kapitaalgoederen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Vast kapitaal (vaste activa)</a:t>
            </a:r>
          </a:p>
          <a:p>
            <a:pPr lvl="1"/>
            <a:r>
              <a:rPr lang="nl-NL" dirty="0" smtClean="0"/>
              <a:t>Gaat meerdere productieprocessen mee (langer dan 1jr)</a:t>
            </a:r>
          </a:p>
          <a:p>
            <a:pPr lvl="1"/>
            <a:r>
              <a:rPr lang="nl-NL" dirty="0" smtClean="0"/>
              <a:t>Machines/ Gebouwen/transportmiddelen/inventaris </a:t>
            </a:r>
            <a:endParaRPr lang="nl-NL" dirty="0"/>
          </a:p>
          <a:p>
            <a:r>
              <a:rPr lang="nl-NL" dirty="0" smtClean="0"/>
              <a:t>Vlottend kapitaal (vlottende activa)</a:t>
            </a:r>
          </a:p>
          <a:p>
            <a:pPr lvl="1"/>
            <a:r>
              <a:rPr lang="nl-NL" dirty="0" smtClean="0"/>
              <a:t>Gaat tijdens het productieproces verloren/wordt verkocht (korter dan 1 </a:t>
            </a:r>
            <a:r>
              <a:rPr lang="nl-NL" dirty="0" err="1" smtClean="0"/>
              <a:t>jr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Voorraad goederen/grondstoffen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20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Enkele begrippen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73412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O&amp;O (innovatie)</a:t>
            </a:r>
          </a:p>
          <a:p>
            <a:r>
              <a:rPr lang="nl-NL" dirty="0" smtClean="0"/>
              <a:t>Patent (octrooi)</a:t>
            </a:r>
          </a:p>
          <a:p>
            <a:r>
              <a:rPr lang="nl-NL" dirty="0" smtClean="0"/>
              <a:t>Dividend</a:t>
            </a:r>
          </a:p>
          <a:p>
            <a:r>
              <a:rPr lang="nl-NL" dirty="0" smtClean="0"/>
              <a:t>Productiefactoren</a:t>
            </a:r>
          </a:p>
          <a:p>
            <a:pPr lvl="1"/>
            <a:r>
              <a:rPr lang="nl-NL" dirty="0" smtClean="0"/>
              <a:t>Arbeid</a:t>
            </a:r>
          </a:p>
          <a:p>
            <a:pPr lvl="1"/>
            <a:r>
              <a:rPr lang="nl-NL" dirty="0" smtClean="0"/>
              <a:t>Kapitaal</a:t>
            </a:r>
          </a:p>
          <a:p>
            <a:pPr lvl="1"/>
            <a:r>
              <a:rPr lang="nl-NL" dirty="0" smtClean="0"/>
              <a:t>Kennis</a:t>
            </a:r>
          </a:p>
          <a:p>
            <a:pPr lvl="1"/>
            <a:r>
              <a:rPr lang="nl-NL" dirty="0" smtClean="0"/>
              <a:t>Locatie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29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Overheid ruilt over de tijd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Staatsobligaties </a:t>
            </a:r>
          </a:p>
          <a:p>
            <a:r>
              <a:rPr lang="nl-NL" dirty="0" smtClean="0"/>
              <a:t>Leningen/investeringen </a:t>
            </a:r>
          </a:p>
          <a:p>
            <a:pPr lvl="1"/>
            <a:r>
              <a:rPr lang="nl-NL" dirty="0" smtClean="0"/>
              <a:t>Onderwijs</a:t>
            </a:r>
          </a:p>
          <a:p>
            <a:pPr lvl="1"/>
            <a:r>
              <a:rPr lang="nl-NL" dirty="0" smtClean="0"/>
              <a:t>Infrastructuur</a:t>
            </a:r>
          </a:p>
          <a:p>
            <a:pPr lvl="1"/>
            <a:r>
              <a:rPr lang="nl-NL" dirty="0" smtClean="0"/>
              <a:t>Zorg </a:t>
            </a:r>
            <a:endParaRPr lang="nl-NL" dirty="0"/>
          </a:p>
          <a:p>
            <a:r>
              <a:rPr lang="nl-NL" dirty="0" smtClean="0"/>
              <a:t>Basispensioen </a:t>
            </a:r>
          </a:p>
          <a:p>
            <a:pPr lvl="1"/>
            <a:r>
              <a:rPr lang="nl-NL" dirty="0" smtClean="0"/>
              <a:t>Omslagstelsel (AOW)</a:t>
            </a:r>
          </a:p>
          <a:p>
            <a:pPr lvl="1"/>
            <a:r>
              <a:rPr lang="nl-NL" dirty="0" smtClean="0"/>
              <a:t>Kapitaaldekkingsstelsel (bedrijfspensioen)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615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Jaarrekening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Balans</a:t>
            </a:r>
          </a:p>
          <a:p>
            <a:pPr lvl="1"/>
            <a:r>
              <a:rPr lang="nl-NL" dirty="0" smtClean="0"/>
              <a:t>Overzicht van bezittingen (activa) en vermogen (passiva)</a:t>
            </a:r>
          </a:p>
          <a:p>
            <a:pPr lvl="1"/>
            <a:r>
              <a:rPr lang="nl-NL" dirty="0" smtClean="0"/>
              <a:t>Investeringen (debet) en financieringen (credit)</a:t>
            </a:r>
          </a:p>
          <a:p>
            <a:r>
              <a:rPr lang="nl-NL" b="1" dirty="0" smtClean="0"/>
              <a:t>Resultatenrekening (winst/verliesrekening)</a:t>
            </a:r>
          </a:p>
          <a:p>
            <a:pPr lvl="1"/>
            <a:r>
              <a:rPr lang="nl-NL" dirty="0" smtClean="0"/>
              <a:t>Overzicht van opbrengsten, kosten en winst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784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279" y="669701"/>
            <a:ext cx="10212946" cy="53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280</TotalTime>
  <Words>244</Words>
  <Application>Microsoft Office PowerPoint</Application>
  <PresentationFormat>Breedbeeld</PresentationFormat>
  <Paragraphs>52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Organisch</vt:lpstr>
      <vt:lpstr>Consumenten/producenten/overheid</vt:lpstr>
      <vt:lpstr>Consumenten ruilen over de tijd</vt:lpstr>
      <vt:lpstr>Ondernemingen ruilen over de tijd</vt:lpstr>
      <vt:lpstr>PowerPoint-presentatie</vt:lpstr>
      <vt:lpstr>Soorten kapitaalgoederen</vt:lpstr>
      <vt:lpstr>Enkele begrippen</vt:lpstr>
      <vt:lpstr>Overheid ruilt over de tijd</vt:lpstr>
      <vt:lpstr>Jaarrekening </vt:lpstr>
      <vt:lpstr>PowerPoint-presentatie</vt:lpstr>
      <vt:lpstr>PowerPoint-presentatie</vt:lpstr>
    </vt:vector>
  </TitlesOfParts>
  <Company>GO|ON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Investeringen</dc:title>
  <dc:creator>Alberts, R.J.</dc:creator>
  <cp:lastModifiedBy>Alberts, R.J.</cp:lastModifiedBy>
  <cp:revision>7</cp:revision>
  <dcterms:created xsi:type="dcterms:W3CDTF">2018-03-20T10:43:31Z</dcterms:created>
  <dcterms:modified xsi:type="dcterms:W3CDTF">2018-03-22T11:00:05Z</dcterms:modified>
</cp:coreProperties>
</file>