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70" r:id="rId3"/>
    <p:sldId id="257" r:id="rId4"/>
    <p:sldId id="264" r:id="rId5"/>
    <p:sldId id="265" r:id="rId6"/>
    <p:sldId id="266" r:id="rId7"/>
    <p:sldId id="259" r:id="rId8"/>
    <p:sldId id="260" r:id="rId9"/>
    <p:sldId id="258" r:id="rId10"/>
    <p:sldId id="261" r:id="rId11"/>
    <p:sldId id="262" r:id="rId12"/>
    <p:sldId id="263" r:id="rId13"/>
    <p:sldId id="267" r:id="rId14"/>
    <p:sldId id="268" r:id="rId15"/>
    <p:sldId id="269" r:id="rId1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varScale="1">
        <p:scale>
          <a:sx n="86" d="100"/>
          <a:sy n="86" d="100"/>
        </p:scale>
        <p:origin x="-1092" y="-90"/>
      </p:cViewPr>
      <p:guideLst>
        <p:guide orient="horz" pos="2160"/>
        <p:guide pos="2880"/>
      </p:guideLst>
    </p:cSldViewPr>
  </p:slideViewPr>
  <p:outlineViewPr>
    <p:cViewPr>
      <p:scale>
        <a:sx n="33" d="100"/>
        <a:sy n="33" d="100"/>
      </p:scale>
      <p:origin x="0" y="49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23758-0FA5-4787-B5FD-AB10960CD05D}" type="datetimeFigureOut">
              <a:rPr lang="nl-NL" smtClean="0"/>
              <a:pPr/>
              <a:t>13-3-2018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DADF3-EF8B-463F-8B1F-D1938A57D4A7}"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BBDADF3-EF8B-463F-8B1F-D1938A57D4A7}" type="slidenum">
              <a:rPr lang="nl-NL" smtClean="0"/>
              <a:pPr/>
              <a:t>1</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Ondertitel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28" name="Titel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nl-NL" smtClean="0"/>
              <a:t>Klik om de stijl te bewerken</a:t>
            </a:r>
            <a:endParaRPr kumimoji="0" lang="en-US"/>
          </a:p>
        </p:txBody>
      </p:sp>
      <p:cxnSp>
        <p:nvCxnSpPr>
          <p:cNvPr id="8" name="Rechte verbindingslijn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Tijdelijke aanduiding voor datum 14"/>
          <p:cNvSpPr>
            <a:spLocks noGrp="1"/>
          </p:cNvSpPr>
          <p:nvPr>
            <p:ph type="dt" sz="half" idx="10"/>
          </p:nvPr>
        </p:nvSpPr>
        <p:spPr/>
        <p:txBody>
          <a:bodyPr/>
          <a:lstStyle/>
          <a:p>
            <a:fld id="{4F3D98C0-0E59-4B4A-B44B-4960E70981A1}" type="datetime1">
              <a:rPr lang="nl-NL" smtClean="0"/>
              <a:pPr/>
              <a:t>13-3-2018</a:t>
            </a:fld>
            <a:endParaRPr lang="nl-NL"/>
          </a:p>
        </p:txBody>
      </p:sp>
      <p:sp>
        <p:nvSpPr>
          <p:cNvPr id="16" name="Tijdelijke aanduiding voor dianummer 15"/>
          <p:cNvSpPr>
            <a:spLocks noGrp="1"/>
          </p:cNvSpPr>
          <p:nvPr>
            <p:ph type="sldNum" sz="quarter" idx="11"/>
          </p:nvPr>
        </p:nvSpPr>
        <p:spPr/>
        <p:txBody>
          <a:bodyPr/>
          <a:lstStyle/>
          <a:p>
            <a:fld id="{5FE0EE79-5900-4CBB-8EA6-6858B66F440D}" type="slidenum">
              <a:rPr lang="nl-NL" smtClean="0"/>
              <a:pPr/>
              <a:t>‹nr.›</a:t>
            </a:fld>
            <a:endParaRPr lang="nl-NL"/>
          </a:p>
        </p:txBody>
      </p:sp>
      <p:sp>
        <p:nvSpPr>
          <p:cNvPr id="17" name="Tijdelijke aanduiding voor voettekst 16"/>
          <p:cNvSpPr>
            <a:spLocks noGrp="1"/>
          </p:cNvSpPr>
          <p:nvPr>
            <p:ph type="ftr" sz="quarter" idx="12"/>
          </p:nvPr>
        </p:nvSpPr>
        <p:spPr/>
        <p:txBody>
          <a:bodyPr/>
          <a:lstStyle/>
          <a:p>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971187A8-1034-4AFD-B090-17E8B845AC47}" type="datetime1">
              <a:rPr lang="nl-NL" smtClean="0"/>
              <a:pPr/>
              <a:t>13-3-2018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FE0EE79-5900-4CBB-8EA6-6858B66F440D}"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ADDFEEFB-ECE2-43A6-976D-5C0642EEFBFB}" type="datetime1">
              <a:rPr lang="nl-NL" smtClean="0"/>
              <a:pPr/>
              <a:t>13-3-2018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FE0EE79-5900-4CBB-8EA6-6858B66F440D}"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9" name="Tijdelijke aanduiding voor inhoud 8"/>
          <p:cNvSpPr>
            <a:spLocks noGrp="1"/>
          </p:cNvSpPr>
          <p:nvPr>
            <p:ph idx="1"/>
          </p:nvPr>
        </p:nvSpPr>
        <p:spPr>
          <a:xfrm>
            <a:off x="457200" y="1524000"/>
            <a:ext cx="8229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4" name="Tijdelijke aanduiding voor datum 13"/>
          <p:cNvSpPr>
            <a:spLocks noGrp="1"/>
          </p:cNvSpPr>
          <p:nvPr>
            <p:ph type="dt" sz="half" idx="14"/>
          </p:nvPr>
        </p:nvSpPr>
        <p:spPr/>
        <p:txBody>
          <a:bodyPr/>
          <a:lstStyle/>
          <a:p>
            <a:fld id="{04A16F05-1827-4D57-A0BF-EC0EF7CA3A4D}" type="datetime1">
              <a:rPr lang="nl-NL" smtClean="0"/>
              <a:pPr/>
              <a:t>13-3-2018</a:t>
            </a:fld>
            <a:endParaRPr lang="nl-NL"/>
          </a:p>
        </p:txBody>
      </p:sp>
      <p:sp>
        <p:nvSpPr>
          <p:cNvPr id="15" name="Tijdelijke aanduiding voor dianummer 14"/>
          <p:cNvSpPr>
            <a:spLocks noGrp="1"/>
          </p:cNvSpPr>
          <p:nvPr>
            <p:ph type="sldNum" sz="quarter" idx="15"/>
          </p:nvPr>
        </p:nvSpPr>
        <p:spPr/>
        <p:txBody>
          <a:bodyPr/>
          <a:lstStyle>
            <a:lvl1pPr algn="ctr">
              <a:defRPr/>
            </a:lvl1pPr>
          </a:lstStyle>
          <a:p>
            <a:fld id="{5FE0EE79-5900-4CBB-8EA6-6858B66F440D}" type="slidenum">
              <a:rPr lang="nl-NL" smtClean="0"/>
              <a:pPr/>
              <a:t>‹nr.›</a:t>
            </a:fld>
            <a:endParaRPr lang="nl-NL"/>
          </a:p>
        </p:txBody>
      </p:sp>
      <p:sp>
        <p:nvSpPr>
          <p:cNvPr id="16" name="Tijdelijke aanduiding voor voettekst 15"/>
          <p:cNvSpPr>
            <a:spLocks noGrp="1"/>
          </p:cNvSpPr>
          <p:nvPr>
            <p:ph type="ftr" sz="quarter" idx="16"/>
          </p:nvPr>
        </p:nvSpPr>
        <p:spPr/>
        <p:txBody>
          <a:bodyPr/>
          <a:lstStyle/>
          <a:p>
            <a:endParaRPr lang="nl-NL"/>
          </a:p>
        </p:txBody>
      </p:sp>
      <p:sp>
        <p:nvSpPr>
          <p:cNvPr id="17" name="Titel 16"/>
          <p:cNvSpPr>
            <a:spLocks noGrp="1"/>
          </p:cNvSpPr>
          <p:nvPr>
            <p:ph type="title"/>
          </p:nvPr>
        </p:nvSpPr>
        <p:spPr/>
        <p:txBody>
          <a:bodyPr rtlCol="0" anchor="b" anchorCtr="0"/>
          <a:lstStyle/>
          <a:p>
            <a:r>
              <a:rPr kumimoji="0" lang="nl-NL" smtClean="0"/>
              <a:t>Klik om de stijl te bewerken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607C7098-052A-4C77-A7E5-58D2C3CDAF4A}" type="datetime1">
              <a:rPr lang="nl-NL" smtClean="0"/>
              <a:pPr/>
              <a:t>13-3-2018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FE0EE79-5900-4CBB-8EA6-6858B66F440D}" type="slidenum">
              <a:rPr lang="nl-NL" smtClean="0"/>
              <a:pPr/>
              <a:t>‹nr.›</a:t>
            </a:fld>
            <a:endParaRPr lang="nl-NL"/>
          </a:p>
        </p:txBody>
      </p:sp>
      <p:sp>
        <p:nvSpPr>
          <p:cNvPr id="2" name="Titel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cxnSp>
        <p:nvCxnSpPr>
          <p:cNvPr id="7" name="Rechte verbindingslijn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6B87A855-432C-485A-B2AA-75C0958FD7CC}" type="datetime1">
              <a:rPr lang="nl-NL" smtClean="0"/>
              <a:pPr/>
              <a:t>13-3-2018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FE0EE79-5900-4CBB-8EA6-6858B66F440D}" type="slidenum">
              <a:rPr lang="nl-NL" smtClean="0"/>
              <a:pPr/>
              <a:t>‹nr.›</a:t>
            </a:fld>
            <a:endParaRPr lang="nl-NL"/>
          </a:p>
        </p:txBody>
      </p:sp>
      <p:sp>
        <p:nvSpPr>
          <p:cNvPr id="2" name="Titel 1"/>
          <p:cNvSpPr>
            <a:spLocks noGrp="1"/>
          </p:cNvSpPr>
          <p:nvPr>
            <p:ph type="title"/>
          </p:nvPr>
        </p:nvSpPr>
        <p:spPr/>
        <p:txBody>
          <a:bodyPr/>
          <a:lstStyle/>
          <a:p>
            <a:r>
              <a:rPr kumimoji="0" lang="nl-NL" smtClean="0"/>
              <a:t>Klik om de stijl te bewerken</a:t>
            </a:r>
            <a:endParaRPr kumimoji="0" lang="en-US"/>
          </a:p>
        </p:txBody>
      </p:sp>
      <p:sp>
        <p:nvSpPr>
          <p:cNvPr id="11" name="Tijdelijke aanduiding voor inhoud 10"/>
          <p:cNvSpPr>
            <a:spLocks noGrp="1"/>
          </p:cNvSpPr>
          <p:nvPr>
            <p:ph sz="half" idx="1"/>
          </p:nvPr>
        </p:nvSpPr>
        <p:spPr>
          <a:xfrm>
            <a:off x="457200" y="1524000"/>
            <a:ext cx="4059936"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2"/>
          </p:nvPr>
        </p:nvSpPr>
        <p:spPr>
          <a:xfrm>
            <a:off x="4648200" y="1524000"/>
            <a:ext cx="4059936"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9" name="Tijdelijke aanduiding voor dianummer 8"/>
          <p:cNvSpPr>
            <a:spLocks noGrp="1"/>
          </p:cNvSpPr>
          <p:nvPr>
            <p:ph type="sldNum" sz="quarter" idx="12"/>
          </p:nvPr>
        </p:nvSpPr>
        <p:spPr/>
        <p:txBody>
          <a:bodyPr/>
          <a:lstStyle/>
          <a:p>
            <a:fld id="{5FE0EE79-5900-4CBB-8EA6-6858B66F440D}" type="slidenum">
              <a:rPr lang="nl-NL" smtClean="0"/>
              <a:pPr/>
              <a:t>‹nr.›</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7" name="Tijdelijke aanduiding voor datum 6"/>
          <p:cNvSpPr>
            <a:spLocks noGrp="1"/>
          </p:cNvSpPr>
          <p:nvPr>
            <p:ph type="dt" sz="half" idx="10"/>
          </p:nvPr>
        </p:nvSpPr>
        <p:spPr/>
        <p:txBody>
          <a:bodyPr/>
          <a:lstStyle/>
          <a:p>
            <a:fld id="{742DA908-C7AE-4E36-BC22-CA8D4AA6A528}" type="datetime1">
              <a:rPr lang="nl-NL" smtClean="0"/>
              <a:pPr/>
              <a:t>13-3-2018</a:t>
            </a:fld>
            <a:endParaRPr lang="nl-NL"/>
          </a:p>
        </p:txBody>
      </p:sp>
      <p:sp>
        <p:nvSpPr>
          <p:cNvPr id="3" name="Tijdelijke aanduiding voor tekst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32" name="Tijdelijke aanduiding voor inhoud 31"/>
          <p:cNvSpPr>
            <a:spLocks noGrp="1"/>
          </p:cNvSpPr>
          <p:nvPr>
            <p:ph sz="half" idx="2"/>
          </p:nvPr>
        </p:nvSpPr>
        <p:spPr>
          <a:xfrm>
            <a:off x="457200" y="2201896"/>
            <a:ext cx="4038600" cy="391363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34" name="Tijdelijke aanduiding voor inhoud 33"/>
          <p:cNvSpPr>
            <a:spLocks noGrp="1"/>
          </p:cNvSpPr>
          <p:nvPr>
            <p:ph sz="quarter" idx="4"/>
          </p:nvPr>
        </p:nvSpPr>
        <p:spPr>
          <a:xfrm>
            <a:off x="4649788" y="2201896"/>
            <a:ext cx="4038600" cy="391363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 name="Titel 1"/>
          <p:cNvSpPr>
            <a:spLocks noGrp="1"/>
          </p:cNvSpPr>
          <p:nvPr>
            <p:ph type="title"/>
          </p:nvPr>
        </p:nvSpPr>
        <p:spPr>
          <a:xfrm>
            <a:off x="457200" y="155448"/>
            <a:ext cx="8229600" cy="1143000"/>
          </a:xfrm>
        </p:spPr>
        <p:txBody>
          <a:bodyPr anchor="b" anchorCtr="0"/>
          <a:lstStyle>
            <a:lvl1pPr>
              <a:defRPr/>
            </a:lvl1pPr>
          </a:lstStyle>
          <a:p>
            <a:r>
              <a:rPr kumimoji="0" lang="nl-NL" smtClean="0"/>
              <a:t>Klik om de stijl te bewerken</a:t>
            </a:r>
            <a:endParaRPr kumimoji="0" lang="en-US"/>
          </a:p>
        </p:txBody>
      </p:sp>
      <p:sp>
        <p:nvSpPr>
          <p:cNvPr id="12" name="Tijdelijke aanduiding voor tekst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cxnSp>
        <p:nvCxnSpPr>
          <p:cNvPr id="10" name="Rechte verbindingslijn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F6230B86-E380-4CBB-A706-C852BD89C380}" type="datetime1">
              <a:rPr lang="nl-NL" smtClean="0"/>
              <a:pPr/>
              <a:t>13-3-2018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FE0EE79-5900-4CBB-8EA6-6858B66F440D}" type="slidenum">
              <a:rPr lang="nl-NL" smtClean="0"/>
              <a:pPr/>
              <a:t>‹nr.›</a:t>
            </a:fld>
            <a:endParaRPr lang="nl-NL"/>
          </a:p>
        </p:txBody>
      </p:sp>
      <p:sp>
        <p:nvSpPr>
          <p:cNvPr id="2" name="Titel 1"/>
          <p:cNvSpPr>
            <a:spLocks noGrp="1"/>
          </p:cNvSpPr>
          <p:nvPr>
            <p:ph type="title"/>
          </p:nvPr>
        </p:nvSpPr>
        <p:spPr/>
        <p:txBody>
          <a:bodyPr/>
          <a:lstStyle/>
          <a:p>
            <a:r>
              <a:rPr kumimoji="0" lang="nl-NL" smtClean="0"/>
              <a:t>Klik om de stijl te bewerken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05F7A00-6D38-4424-91F7-2D0DE9BAC51E}" type="datetime1">
              <a:rPr lang="nl-NL" smtClean="0"/>
              <a:pPr/>
              <a:t>13-3-2018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FE0EE79-5900-4CBB-8EA6-6858B66F440D}"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9" name="Tijdelijke aanduiding voor inhoud 28"/>
          <p:cNvSpPr>
            <a:spLocks noGrp="1"/>
          </p:cNvSpPr>
          <p:nvPr>
            <p:ph sz="quarter" idx="1"/>
          </p:nvPr>
        </p:nvSpPr>
        <p:spPr>
          <a:xfrm>
            <a:off x="457200" y="457200"/>
            <a:ext cx="6248400" cy="5715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3" name="Tijdelijke aanduiding voor tekst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31" name="Titel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nl-NL" smtClean="0"/>
              <a:t>Klik om de stijl te bewerken</a:t>
            </a:r>
            <a:endParaRPr kumimoji="0" lang="en-US"/>
          </a:p>
        </p:txBody>
      </p:sp>
      <p:sp>
        <p:nvSpPr>
          <p:cNvPr id="8" name="Tijdelijke aanduiding voor datum 7"/>
          <p:cNvSpPr>
            <a:spLocks noGrp="1"/>
          </p:cNvSpPr>
          <p:nvPr>
            <p:ph type="dt" sz="half" idx="14"/>
          </p:nvPr>
        </p:nvSpPr>
        <p:spPr/>
        <p:txBody>
          <a:bodyPr/>
          <a:lstStyle/>
          <a:p>
            <a:fld id="{B5EAC240-385D-4D7E-9A85-51AF1B2319EE}" type="datetime1">
              <a:rPr lang="nl-NL" smtClean="0"/>
              <a:pPr/>
              <a:t>13-3-2018</a:t>
            </a:fld>
            <a:endParaRPr lang="nl-NL"/>
          </a:p>
        </p:txBody>
      </p:sp>
      <p:sp>
        <p:nvSpPr>
          <p:cNvPr id="9" name="Tijdelijke aanduiding voor dianummer 8"/>
          <p:cNvSpPr>
            <a:spLocks noGrp="1"/>
          </p:cNvSpPr>
          <p:nvPr>
            <p:ph type="sldNum" sz="quarter" idx="15"/>
          </p:nvPr>
        </p:nvSpPr>
        <p:spPr/>
        <p:txBody>
          <a:bodyPr/>
          <a:lstStyle/>
          <a:p>
            <a:fld id="{5FE0EE79-5900-4CBB-8EA6-6858B66F440D}" type="slidenum">
              <a:rPr lang="nl-NL" smtClean="0"/>
              <a:pPr/>
              <a:t>‹nr.›</a:t>
            </a:fld>
            <a:endParaRPr lang="nl-NL"/>
          </a:p>
        </p:txBody>
      </p:sp>
      <p:sp>
        <p:nvSpPr>
          <p:cNvPr id="10" name="Tijdelijke aanduiding voor voettekst 9"/>
          <p:cNvSpPr>
            <a:spLocks noGrp="1"/>
          </p:cNvSpPr>
          <p:nvPr>
            <p:ph type="ftr" sz="quarter" idx="16"/>
          </p:nvPr>
        </p:nvSpPr>
        <p:spPr/>
        <p:txBody>
          <a:bodyPr/>
          <a:lstStyle/>
          <a:p>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nl-NL" smtClean="0"/>
              <a:t>Klik op het pictogram als u een afbeelding wilt toevoegen</a:t>
            </a:r>
            <a:endParaRPr kumimoji="0" lang="en-US"/>
          </a:p>
        </p:txBody>
      </p:sp>
      <p:sp>
        <p:nvSpPr>
          <p:cNvPr id="4" name="Tijdelijke aanduiding voor tekst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8" name="Tijdelijke aanduiding voor datum 7"/>
          <p:cNvSpPr>
            <a:spLocks noGrp="1"/>
          </p:cNvSpPr>
          <p:nvPr>
            <p:ph type="dt" sz="half" idx="10"/>
          </p:nvPr>
        </p:nvSpPr>
        <p:spPr/>
        <p:txBody>
          <a:bodyPr/>
          <a:lstStyle/>
          <a:p>
            <a:fld id="{673F3084-4B7E-4501-8CE2-59FF652DFA43}" type="datetime1">
              <a:rPr lang="nl-NL" smtClean="0"/>
              <a:pPr/>
              <a:t>13-3-2018</a:t>
            </a:fld>
            <a:endParaRPr lang="nl-NL"/>
          </a:p>
        </p:txBody>
      </p:sp>
      <p:sp>
        <p:nvSpPr>
          <p:cNvPr id="9" name="Tijdelijke aanduiding voor dianummer 8"/>
          <p:cNvSpPr>
            <a:spLocks noGrp="1"/>
          </p:cNvSpPr>
          <p:nvPr>
            <p:ph type="sldNum" sz="quarter" idx="11"/>
          </p:nvPr>
        </p:nvSpPr>
        <p:spPr/>
        <p:txBody>
          <a:bodyPr/>
          <a:lstStyle/>
          <a:p>
            <a:fld id="{5FE0EE79-5900-4CBB-8EA6-6858B66F440D}" type="slidenum">
              <a:rPr lang="nl-NL" smtClean="0"/>
              <a:pPr/>
              <a:t>‹nr.›</a:t>
            </a:fld>
            <a:endParaRPr lang="nl-NL"/>
          </a:p>
        </p:txBody>
      </p:sp>
      <p:sp>
        <p:nvSpPr>
          <p:cNvPr id="10" name="Tijdelijke aanduiding voor voettekst 9"/>
          <p:cNvSpPr>
            <a:spLocks noGrp="1"/>
          </p:cNvSpPr>
          <p:nvPr>
            <p:ph type="ftr" sz="quarter" idx="12"/>
          </p:nvPr>
        </p:nvSpPr>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ijdelijke aanduiding voor tekst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24" name="Tijdelijke aanduiding voor datum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1B6C3D6-AFA2-4FD9-9230-26E843B41BEE}" type="datetime1">
              <a:rPr lang="nl-NL" smtClean="0"/>
              <a:pPr/>
              <a:t>13-3-2018</a:t>
            </a:fld>
            <a:endParaRPr lang="nl-NL"/>
          </a:p>
        </p:txBody>
      </p:sp>
      <p:sp>
        <p:nvSpPr>
          <p:cNvPr id="10" name="Tijdelijke aanduiding voor voettekst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nl-NL"/>
          </a:p>
        </p:txBody>
      </p:sp>
      <p:sp>
        <p:nvSpPr>
          <p:cNvPr id="22" name="Tijdelijke aanduiding voor dianumm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FE0EE79-5900-4CBB-8EA6-6858B66F440D}" type="slidenum">
              <a:rPr lang="nl-NL" smtClean="0"/>
              <a:pPr/>
              <a:t>‹nr.›</a:t>
            </a:fld>
            <a:endParaRPr lang="nl-NL"/>
          </a:p>
        </p:txBody>
      </p:sp>
      <p:sp>
        <p:nvSpPr>
          <p:cNvPr id="5" name="Tijdelijke aanduiding voor titel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nl-NL" smtClean="0"/>
              <a:t>Klik om de stijl te bewerken</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time_continue=351&amp;v=62iDpXfQiP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youtube.com/watch?v=mQNUE87kq6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oplek.org/animaties/cel/mitosex.htmll" TargetMode="External"/><Relationship Id="rId2" Type="http://schemas.openxmlformats.org/officeDocument/2006/relationships/hyperlink" Target="http://www.bioplek.nl/" TargetMode="External"/><Relationship Id="rId1" Type="http://schemas.openxmlformats.org/officeDocument/2006/relationships/slideLayout" Target="../slideLayouts/slideLayout2.xml"/><Relationship Id="rId4" Type="http://schemas.openxmlformats.org/officeDocument/2006/relationships/hyperlink" Target="https://www.bioplek.org/animaties/cel/meios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KF7MkF-AN4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nswergarden.ch/660566"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fld id="{5FE0EE79-5900-4CBB-8EA6-6858B66F440D}" type="slidenum">
              <a:rPr lang="nl-NL" smtClean="0"/>
              <a:pPr/>
              <a:t>1</a:t>
            </a:fld>
            <a:endParaRPr lang="nl-NL"/>
          </a:p>
        </p:txBody>
      </p:sp>
      <p:sp>
        <p:nvSpPr>
          <p:cNvPr id="7" name="Tekstvak 6"/>
          <p:cNvSpPr txBox="1"/>
          <p:nvPr/>
        </p:nvSpPr>
        <p:spPr>
          <a:xfrm>
            <a:off x="1475656" y="1772816"/>
            <a:ext cx="5616624" cy="4031873"/>
          </a:xfrm>
          <a:prstGeom prst="rect">
            <a:avLst/>
          </a:prstGeom>
          <a:noFill/>
        </p:spPr>
        <p:txBody>
          <a:bodyPr wrap="square" rtlCol="0">
            <a:spAutoFit/>
          </a:bodyPr>
          <a:lstStyle/>
          <a:p>
            <a:r>
              <a:rPr lang="nl-NL" sz="4000" dirty="0" smtClean="0">
                <a:latin typeface="Calibri" pitchFamily="34" charset="0"/>
              </a:rPr>
              <a:t>Introductie</a:t>
            </a:r>
          </a:p>
          <a:p>
            <a:endParaRPr lang="nl-NL" sz="4000" dirty="0" smtClean="0">
              <a:latin typeface="Calibri" pitchFamily="34" charset="0"/>
            </a:endParaRPr>
          </a:p>
          <a:p>
            <a:endParaRPr lang="nl-NL" sz="4000" dirty="0">
              <a:latin typeface="Calibri" pitchFamily="34" charset="0"/>
            </a:endParaRPr>
          </a:p>
          <a:p>
            <a:endParaRPr lang="nl-NL" sz="4000" dirty="0" smtClean="0">
              <a:latin typeface="Calibri" pitchFamily="34" charset="0"/>
            </a:endParaRPr>
          </a:p>
          <a:p>
            <a:endParaRPr lang="nl-NL" sz="4000" dirty="0">
              <a:latin typeface="Calibri" pitchFamily="34" charset="0"/>
            </a:endParaRPr>
          </a:p>
          <a:p>
            <a:endParaRPr lang="nl-NL" sz="4000" dirty="0">
              <a:latin typeface="Calibri" pitchFamily="34" charset="0"/>
            </a:endParaRPr>
          </a:p>
          <a:p>
            <a:r>
              <a:rPr lang="nl-NL" sz="1600" i="1" u="sng" dirty="0" smtClean="0">
                <a:latin typeface="Calibri" pitchFamily="34" charset="0"/>
              </a:rPr>
              <a:t>Maart 2018</a:t>
            </a:r>
            <a:endParaRPr lang="nl-NL" sz="1600" i="1" u="sng" dirty="0">
              <a:latin typeface="Calibri" pitchFamily="34" charset="0"/>
            </a:endParaRPr>
          </a:p>
        </p:txBody>
      </p:sp>
      <p:sp>
        <p:nvSpPr>
          <p:cNvPr id="8" name="Tekstvak 7"/>
          <p:cNvSpPr txBox="1"/>
          <p:nvPr/>
        </p:nvSpPr>
        <p:spPr>
          <a:xfrm>
            <a:off x="395536" y="836712"/>
            <a:ext cx="8748464" cy="984885"/>
          </a:xfrm>
          <a:prstGeom prst="rect">
            <a:avLst/>
          </a:prstGeom>
          <a:noFill/>
        </p:spPr>
        <p:txBody>
          <a:bodyPr wrap="square" rtlCol="0">
            <a:spAutoFit/>
          </a:bodyPr>
          <a:lstStyle/>
          <a:p>
            <a:pPr algn="ctr"/>
            <a:r>
              <a:rPr lang="nl-NL" sz="4000" b="1" i="1" dirty="0" smtClean="0">
                <a:latin typeface="Calibri" pitchFamily="34" charset="0"/>
              </a:rPr>
              <a:t>Thema 3: Voortplanting en ontwikkeling</a:t>
            </a:r>
          </a:p>
          <a:p>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7427168" cy="4061048"/>
          </a:xfrm>
        </p:spPr>
        <p:txBody>
          <a:bodyPr>
            <a:normAutofit/>
          </a:bodyPr>
          <a:lstStyle/>
          <a:p>
            <a:r>
              <a:rPr lang="nl-NL" sz="2800" dirty="0" smtClean="0">
                <a:latin typeface="Calibri" pitchFamily="34" charset="0"/>
              </a:rPr>
              <a:t>Gewone celdeling</a:t>
            </a:r>
          </a:p>
          <a:p>
            <a:r>
              <a:rPr lang="nl-NL" sz="2800" dirty="0" smtClean="0">
                <a:latin typeface="Calibri" pitchFamily="34" charset="0"/>
              </a:rPr>
              <a:t>Elke dochtercel evenveel chromosomen als moedercel</a:t>
            </a:r>
          </a:p>
          <a:p>
            <a:r>
              <a:rPr lang="nl-NL" sz="2800" dirty="0" smtClean="0">
                <a:latin typeface="Calibri" pitchFamily="34" charset="0"/>
              </a:rPr>
              <a:t>Bij de mens 46 chromosomen</a:t>
            </a:r>
          </a:p>
          <a:p>
            <a:endParaRPr lang="nl-NL" sz="2800" dirty="0" smtClean="0">
              <a:latin typeface="Calibri" pitchFamily="34" charset="0"/>
            </a:endParaRPr>
          </a:p>
          <a:p>
            <a:r>
              <a:rPr lang="nl-NL" sz="2800" b="1" dirty="0" smtClean="0">
                <a:latin typeface="Calibri" pitchFamily="34" charset="0"/>
              </a:rPr>
              <a:t>Mitose uitgelegd: </a:t>
            </a:r>
          </a:p>
          <a:p>
            <a:r>
              <a:rPr lang="nl-NL" sz="2800" dirty="0" smtClean="0">
                <a:latin typeface="Calibri" pitchFamily="34" charset="0"/>
              </a:rPr>
              <a:t> </a:t>
            </a:r>
            <a:endParaRPr lang="nl-NL" sz="2800" dirty="0" smtClean="0">
              <a:latin typeface="Calibri" pitchFamily="34" charset="0"/>
            </a:endParaRPr>
          </a:p>
          <a:p>
            <a:pPr>
              <a:buNone/>
            </a:pPr>
            <a:endParaRPr lang="nl-NL" sz="2800" dirty="0" smtClean="0">
              <a:latin typeface="Calibri" pitchFamily="34" charset="0"/>
            </a:endParaRPr>
          </a:p>
          <a:p>
            <a:pPr>
              <a:buNone/>
            </a:pPr>
            <a:endParaRPr lang="nl-NL" sz="2800" dirty="0">
              <a:latin typeface="Calibri" pitchFamily="34" charset="0"/>
            </a:endParaRPr>
          </a:p>
        </p:txBody>
      </p:sp>
      <p:sp>
        <p:nvSpPr>
          <p:cNvPr id="4" name="Tijdelijke aanduiding voor dianummer 3"/>
          <p:cNvSpPr>
            <a:spLocks noGrp="1"/>
          </p:cNvSpPr>
          <p:nvPr>
            <p:ph type="sldNum" sz="quarter" idx="15"/>
          </p:nvPr>
        </p:nvSpPr>
        <p:spPr/>
        <p:txBody>
          <a:bodyPr/>
          <a:lstStyle/>
          <a:p>
            <a:fld id="{5FE0EE79-5900-4CBB-8EA6-6858B66F440D}" type="slidenum">
              <a:rPr lang="nl-NL" smtClean="0"/>
              <a:pPr/>
              <a:t>10</a:t>
            </a:fld>
            <a:endParaRPr lang="nl-NL"/>
          </a:p>
        </p:txBody>
      </p:sp>
      <p:sp>
        <p:nvSpPr>
          <p:cNvPr id="2" name="Titel 1"/>
          <p:cNvSpPr>
            <a:spLocks noGrp="1"/>
          </p:cNvSpPr>
          <p:nvPr>
            <p:ph type="title"/>
          </p:nvPr>
        </p:nvSpPr>
        <p:spPr/>
        <p:txBody>
          <a:bodyPr>
            <a:normAutofit/>
          </a:bodyPr>
          <a:lstStyle/>
          <a:p>
            <a:r>
              <a:rPr lang="nl-NL" sz="4000" b="1" i="1" dirty="0" smtClean="0">
                <a:latin typeface="Calibri" pitchFamily="34" charset="0"/>
              </a:rPr>
              <a:t>Mitose, hoe zat dat ook alweer?</a:t>
            </a:r>
            <a:endParaRPr lang="nl-NL" sz="4000" b="1" i="1" dirty="0">
              <a:latin typeface="Calibri" pitchFamily="34" charset="0"/>
            </a:endParaRPr>
          </a:p>
        </p:txBody>
      </p:sp>
      <p:pic>
        <p:nvPicPr>
          <p:cNvPr id="7169" name="Picture 1"/>
          <p:cNvPicPr>
            <a:picLocks noChangeAspect="1" noChangeArrowheads="1"/>
          </p:cNvPicPr>
          <p:nvPr/>
        </p:nvPicPr>
        <p:blipFill>
          <a:blip r:embed="rId2" cstate="print"/>
          <a:srcRect/>
          <a:stretch>
            <a:fillRect/>
          </a:stretch>
        </p:blipFill>
        <p:spPr bwMode="auto">
          <a:xfrm>
            <a:off x="5148064" y="2852936"/>
            <a:ext cx="3376377" cy="1728193"/>
          </a:xfrm>
          <a:prstGeom prst="rect">
            <a:avLst/>
          </a:prstGeom>
          <a:noFill/>
          <a:ln w="9525">
            <a:noFill/>
            <a:miter lim="800000"/>
            <a:headEnd/>
            <a:tailEnd/>
          </a:ln>
        </p:spPr>
      </p:pic>
      <p:sp>
        <p:nvSpPr>
          <p:cNvPr id="6" name="Rechthoek 5"/>
          <p:cNvSpPr/>
          <p:nvPr/>
        </p:nvSpPr>
        <p:spPr>
          <a:xfrm>
            <a:off x="827584" y="4365104"/>
            <a:ext cx="7920880" cy="923330"/>
          </a:xfrm>
          <a:prstGeom prst="rect">
            <a:avLst/>
          </a:prstGeom>
        </p:spPr>
        <p:txBody>
          <a:bodyPr wrap="square">
            <a:spAutoFit/>
          </a:bodyPr>
          <a:lstStyle/>
          <a:p>
            <a:pPr>
              <a:buNone/>
            </a:pPr>
            <a:endParaRPr lang="nl-NL" dirty="0" smtClean="0"/>
          </a:p>
          <a:p>
            <a:r>
              <a:rPr lang="nl-NL" dirty="0" smtClean="0">
                <a:hlinkClick r:id="rId3"/>
              </a:rPr>
              <a:t>https://</a:t>
            </a:r>
            <a:r>
              <a:rPr lang="nl-NL" dirty="0" smtClean="0">
                <a:hlinkClick r:id="rId3"/>
              </a:rPr>
              <a:t>www.youtube.com/watch?time_continue=351&amp;v=62iDpXfQiP0</a:t>
            </a:r>
            <a:endParaRPr lang="nl-NL" dirty="0" smtClean="0"/>
          </a:p>
          <a:p>
            <a:endParaRPr lang="nl-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9512" y="1268760"/>
            <a:ext cx="7467600" cy="4525963"/>
          </a:xfrm>
        </p:spPr>
        <p:txBody>
          <a:bodyPr>
            <a:normAutofit/>
          </a:bodyPr>
          <a:lstStyle/>
          <a:p>
            <a:r>
              <a:rPr lang="nl-NL" sz="2800" dirty="0" smtClean="0">
                <a:latin typeface="Calibri" pitchFamily="34" charset="0"/>
              </a:rPr>
              <a:t>Doel: vorming van geslachtscellen uit moedercel</a:t>
            </a:r>
          </a:p>
          <a:p>
            <a:r>
              <a:rPr lang="nl-NL" sz="2800" dirty="0" smtClean="0">
                <a:latin typeface="Calibri" pitchFamily="34" charset="0"/>
              </a:rPr>
              <a:t>Aan aantal chromosomen per celkern wordt gehalveerd</a:t>
            </a:r>
          </a:p>
          <a:p>
            <a:r>
              <a:rPr lang="nl-NL" sz="2800" dirty="0" smtClean="0">
                <a:latin typeface="Calibri" pitchFamily="34" charset="0"/>
              </a:rPr>
              <a:t>De chromosomen komen enkelvoudig voor (in lichaamscellen in paren</a:t>
            </a:r>
            <a:endParaRPr lang="nl-NL" sz="2800" dirty="0">
              <a:latin typeface="Calibri" pitchFamily="34" charset="0"/>
            </a:endParaRPr>
          </a:p>
        </p:txBody>
      </p:sp>
      <p:sp>
        <p:nvSpPr>
          <p:cNvPr id="5" name="Tijdelijke aanduiding voor dianummer 4"/>
          <p:cNvSpPr>
            <a:spLocks noGrp="1"/>
          </p:cNvSpPr>
          <p:nvPr>
            <p:ph type="sldNum" sz="quarter" idx="15"/>
          </p:nvPr>
        </p:nvSpPr>
        <p:spPr/>
        <p:txBody>
          <a:bodyPr/>
          <a:lstStyle/>
          <a:p>
            <a:fld id="{5FE0EE79-5900-4CBB-8EA6-6858B66F440D}" type="slidenum">
              <a:rPr lang="nl-NL" smtClean="0"/>
              <a:pPr/>
              <a:t>11</a:t>
            </a:fld>
            <a:endParaRPr lang="nl-NL"/>
          </a:p>
        </p:txBody>
      </p:sp>
      <p:sp>
        <p:nvSpPr>
          <p:cNvPr id="2" name="Titel 1"/>
          <p:cNvSpPr>
            <a:spLocks noGrp="1"/>
          </p:cNvSpPr>
          <p:nvPr>
            <p:ph type="title"/>
          </p:nvPr>
        </p:nvSpPr>
        <p:spPr/>
        <p:txBody>
          <a:bodyPr>
            <a:normAutofit/>
          </a:bodyPr>
          <a:lstStyle/>
          <a:p>
            <a:r>
              <a:rPr lang="nl-NL" sz="4000" b="1" i="1" dirty="0" err="1" smtClean="0">
                <a:latin typeface="Calibri" pitchFamily="34" charset="0"/>
              </a:rPr>
              <a:t>Meiose</a:t>
            </a:r>
            <a:r>
              <a:rPr lang="nl-NL" sz="4000" b="1" i="1" dirty="0" smtClean="0">
                <a:latin typeface="Calibri" pitchFamily="34" charset="0"/>
              </a:rPr>
              <a:t> (reductiedeling)</a:t>
            </a:r>
            <a:endParaRPr lang="nl-NL" sz="4000" b="1" i="1" dirty="0">
              <a:latin typeface="Calibri" pitchFamily="34" charset="0"/>
            </a:endParaRPr>
          </a:p>
        </p:txBody>
      </p:sp>
      <p:pic>
        <p:nvPicPr>
          <p:cNvPr id="5123" name="Picture 3"/>
          <p:cNvPicPr>
            <a:picLocks noChangeAspect="1" noChangeArrowheads="1"/>
          </p:cNvPicPr>
          <p:nvPr/>
        </p:nvPicPr>
        <p:blipFill>
          <a:blip r:embed="rId2" cstate="print"/>
          <a:srcRect/>
          <a:stretch>
            <a:fillRect/>
          </a:stretch>
        </p:blipFill>
        <p:spPr bwMode="auto">
          <a:xfrm>
            <a:off x="4139952" y="3429000"/>
            <a:ext cx="4494465" cy="296849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tretch>
            <a:fillRect/>
          </a:stretch>
        </p:blipFill>
        <p:spPr bwMode="auto">
          <a:xfrm>
            <a:off x="1763688" y="5157192"/>
            <a:ext cx="5676900" cy="1095375"/>
          </a:xfrm>
          <a:prstGeom prst="rect">
            <a:avLst/>
          </a:prstGeom>
          <a:noFill/>
          <a:ln w="9525">
            <a:noFill/>
            <a:miter lim="800000"/>
            <a:headEnd/>
            <a:tailEnd/>
          </a:ln>
        </p:spPr>
      </p:pic>
      <p:sp>
        <p:nvSpPr>
          <p:cNvPr id="5" name="Tijdelijke aanduiding voor dianummer 4"/>
          <p:cNvSpPr>
            <a:spLocks noGrp="1"/>
          </p:cNvSpPr>
          <p:nvPr>
            <p:ph type="sldNum" sz="quarter" idx="15"/>
          </p:nvPr>
        </p:nvSpPr>
        <p:spPr/>
        <p:txBody>
          <a:bodyPr/>
          <a:lstStyle/>
          <a:p>
            <a:fld id="{5FE0EE79-5900-4CBB-8EA6-6858B66F440D}" type="slidenum">
              <a:rPr lang="nl-NL" smtClean="0"/>
              <a:pPr/>
              <a:t>12</a:t>
            </a:fld>
            <a:endParaRPr lang="nl-NL"/>
          </a:p>
        </p:txBody>
      </p:sp>
      <p:pic>
        <p:nvPicPr>
          <p:cNvPr id="6" name="Picture 2"/>
          <p:cNvPicPr>
            <a:picLocks noChangeAspect="1" noChangeArrowheads="1"/>
          </p:cNvPicPr>
          <p:nvPr/>
        </p:nvPicPr>
        <p:blipFill>
          <a:blip r:embed="rId3" cstate="print"/>
          <a:srcRect/>
          <a:stretch>
            <a:fillRect/>
          </a:stretch>
        </p:blipFill>
        <p:spPr bwMode="auto">
          <a:xfrm>
            <a:off x="1259632" y="260648"/>
            <a:ext cx="5616624" cy="4190698"/>
          </a:xfrm>
          <a:prstGeom prst="rect">
            <a:avLst/>
          </a:prstGeom>
          <a:noFill/>
          <a:ln w="9525">
            <a:noFill/>
            <a:miter lim="800000"/>
            <a:headEnd/>
            <a:tailEnd/>
          </a:ln>
        </p:spPr>
      </p:pic>
      <p:sp>
        <p:nvSpPr>
          <p:cNvPr id="7" name="Tekstvak 6"/>
          <p:cNvSpPr txBox="1"/>
          <p:nvPr/>
        </p:nvSpPr>
        <p:spPr>
          <a:xfrm>
            <a:off x="2051720" y="4509120"/>
            <a:ext cx="5420138" cy="646331"/>
          </a:xfrm>
          <a:prstGeom prst="rect">
            <a:avLst/>
          </a:prstGeom>
          <a:noFill/>
        </p:spPr>
        <p:txBody>
          <a:bodyPr wrap="none" rtlCol="0">
            <a:spAutoFit/>
          </a:bodyPr>
          <a:lstStyle/>
          <a:p>
            <a:r>
              <a:rPr lang="nl-NL" dirty="0" smtClean="0">
                <a:hlinkClick r:id="rId4"/>
              </a:rPr>
              <a:t>https://</a:t>
            </a:r>
            <a:r>
              <a:rPr lang="nl-NL" dirty="0" smtClean="0">
                <a:hlinkClick r:id="rId4"/>
              </a:rPr>
              <a:t>www.youtube.com/watch?v=mQNUE87kq60</a:t>
            </a:r>
            <a:endParaRPr lang="nl-NL" dirty="0" smtClean="0"/>
          </a:p>
          <a:p>
            <a:endParaRPr lang="nl-NL" dirty="0"/>
          </a:p>
        </p:txBody>
      </p:sp>
      <p:sp>
        <p:nvSpPr>
          <p:cNvPr id="8" name="Tekstvak 7"/>
          <p:cNvSpPr txBox="1"/>
          <p:nvPr/>
        </p:nvSpPr>
        <p:spPr>
          <a:xfrm>
            <a:off x="7092280" y="1844824"/>
            <a:ext cx="2051720" cy="369332"/>
          </a:xfrm>
          <a:prstGeom prst="rect">
            <a:avLst/>
          </a:prstGeom>
          <a:noFill/>
        </p:spPr>
        <p:txBody>
          <a:bodyPr wrap="square" rtlCol="0">
            <a:spAutoFit/>
          </a:bodyPr>
          <a:lstStyle/>
          <a:p>
            <a:r>
              <a:rPr lang="nl-NL" i="1" u="sng" dirty="0" smtClean="0">
                <a:latin typeface="Calibri" pitchFamily="34" charset="0"/>
              </a:rPr>
              <a:t>Animatie </a:t>
            </a:r>
            <a:r>
              <a:rPr lang="nl-NL" i="1" u="sng" dirty="0" err="1" smtClean="0">
                <a:latin typeface="Calibri" pitchFamily="34" charset="0"/>
              </a:rPr>
              <a:t>meiose</a:t>
            </a:r>
            <a:endParaRPr lang="nl-NL" i="1" u="sng" dirty="0">
              <a:latin typeface="Calibri" pitchFamily="34" charset="0"/>
            </a:endParaRPr>
          </a:p>
        </p:txBody>
      </p:sp>
      <p:cxnSp>
        <p:nvCxnSpPr>
          <p:cNvPr id="10" name="Rechte verbindingslijn met pijl 9"/>
          <p:cNvCxnSpPr/>
          <p:nvPr/>
        </p:nvCxnSpPr>
        <p:spPr>
          <a:xfrm flipH="1">
            <a:off x="7164288" y="2420888"/>
            <a:ext cx="504056" cy="2088232"/>
          </a:xfrm>
          <a:prstGeom prst="straightConnector1">
            <a:avLst/>
          </a:prstGeom>
          <a:ln>
            <a:solidFill>
              <a:schemeClr val="bg1">
                <a:lumMod val="85000"/>
                <a:lumOff val="15000"/>
              </a:schemeClr>
            </a:solidFill>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9512" y="1600200"/>
            <a:ext cx="8568952" cy="4525963"/>
          </a:xfrm>
        </p:spPr>
        <p:txBody>
          <a:bodyPr/>
          <a:lstStyle/>
          <a:p>
            <a:r>
              <a:rPr lang="nl-NL" sz="2800" dirty="0" smtClean="0">
                <a:latin typeface="Calibri" pitchFamily="34" charset="0"/>
              </a:rPr>
              <a:t>In de celkern van schimmels, planten en dieren zit het DNA opgeborgen. Dit DNA is te klein om met het blote oog te zien. Maar als je veel cellen neemt kun je genoeg DNA verzamelen om het wel met het blote oog te zien. </a:t>
            </a:r>
          </a:p>
          <a:p>
            <a:pPr>
              <a:buNone/>
            </a:pPr>
            <a:r>
              <a:rPr lang="nl-NL" sz="2800" b="1" i="1" dirty="0" smtClean="0">
                <a:latin typeface="Calibri" pitchFamily="34" charset="0"/>
              </a:rPr>
              <a:t>En dat gaan we de volgende les doen!</a:t>
            </a:r>
          </a:p>
          <a:p>
            <a:pPr>
              <a:buNone/>
            </a:pPr>
            <a:endParaRPr lang="nl-NL" dirty="0" smtClean="0"/>
          </a:p>
        </p:txBody>
      </p:sp>
      <p:sp>
        <p:nvSpPr>
          <p:cNvPr id="4" name="Tijdelijke aanduiding voor dianummer 3"/>
          <p:cNvSpPr>
            <a:spLocks noGrp="1"/>
          </p:cNvSpPr>
          <p:nvPr>
            <p:ph type="sldNum" sz="quarter" idx="15"/>
          </p:nvPr>
        </p:nvSpPr>
        <p:spPr/>
        <p:txBody>
          <a:bodyPr/>
          <a:lstStyle/>
          <a:p>
            <a:fld id="{5FE0EE79-5900-4CBB-8EA6-6858B66F440D}" type="slidenum">
              <a:rPr lang="nl-NL" smtClean="0"/>
              <a:pPr/>
              <a:t>13</a:t>
            </a:fld>
            <a:endParaRPr lang="nl-NL"/>
          </a:p>
        </p:txBody>
      </p:sp>
      <p:sp>
        <p:nvSpPr>
          <p:cNvPr id="2" name="Titel 1"/>
          <p:cNvSpPr>
            <a:spLocks noGrp="1"/>
          </p:cNvSpPr>
          <p:nvPr>
            <p:ph type="title"/>
          </p:nvPr>
        </p:nvSpPr>
        <p:spPr/>
        <p:txBody>
          <a:bodyPr>
            <a:normAutofit/>
          </a:bodyPr>
          <a:lstStyle/>
          <a:p>
            <a:r>
              <a:rPr lang="nl-NL" dirty="0" smtClean="0"/>
              <a:t>Practicum: DNA uit kiwi isoleren</a:t>
            </a:r>
            <a:endParaRPr lang="nl-NL" dirty="0"/>
          </a:p>
        </p:txBody>
      </p:sp>
      <p:pic>
        <p:nvPicPr>
          <p:cNvPr id="37890" name="Picture 2" descr="Afbeeldingsresultaat voor kiwi practicum vmbo"/>
          <p:cNvPicPr>
            <a:picLocks noChangeAspect="1" noChangeArrowheads="1"/>
          </p:cNvPicPr>
          <p:nvPr/>
        </p:nvPicPr>
        <p:blipFill>
          <a:blip r:embed="rId2" cstate="print"/>
          <a:srcRect/>
          <a:stretch>
            <a:fillRect/>
          </a:stretch>
        </p:blipFill>
        <p:spPr bwMode="auto">
          <a:xfrm>
            <a:off x="6372200" y="3789040"/>
            <a:ext cx="2143125" cy="26193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Download de </a:t>
            </a:r>
            <a:r>
              <a:rPr lang="nl-NL" dirty="0" err="1" smtClean="0"/>
              <a:t>app</a:t>
            </a:r>
            <a:r>
              <a:rPr lang="nl-NL" dirty="0" smtClean="0"/>
              <a:t> : FCS </a:t>
            </a:r>
            <a:r>
              <a:rPr lang="nl-NL" dirty="0" err="1" smtClean="0"/>
              <a:t>Biology</a:t>
            </a:r>
            <a:r>
              <a:rPr lang="nl-NL" dirty="0" smtClean="0"/>
              <a:t> </a:t>
            </a:r>
            <a:r>
              <a:rPr lang="nl-NL" dirty="0" err="1" smtClean="0"/>
              <a:t>Mitosos</a:t>
            </a:r>
            <a:r>
              <a:rPr lang="nl-NL" dirty="0" smtClean="0"/>
              <a:t> &amp; </a:t>
            </a:r>
            <a:r>
              <a:rPr lang="nl-NL" dirty="0" err="1" smtClean="0"/>
              <a:t>Meiosis</a:t>
            </a:r>
            <a:endParaRPr lang="nl-NL" dirty="0" smtClean="0"/>
          </a:p>
          <a:p>
            <a:r>
              <a:rPr lang="nl-NL" dirty="0" smtClean="0"/>
              <a:t>Volg de instructies en lees over de mitose en </a:t>
            </a:r>
            <a:r>
              <a:rPr lang="nl-NL" dirty="0" err="1" smtClean="0"/>
              <a:t>meiose</a:t>
            </a:r>
            <a:r>
              <a:rPr lang="nl-NL" dirty="0" smtClean="0"/>
              <a:t>. Als je denkt dat je genoeg weet kun je de quiz doen die de </a:t>
            </a:r>
            <a:r>
              <a:rPr lang="nl-NL" dirty="0" err="1" smtClean="0"/>
              <a:t>app</a:t>
            </a:r>
            <a:r>
              <a:rPr lang="nl-NL" dirty="0" smtClean="0"/>
              <a:t> ook aanbiedt!</a:t>
            </a:r>
          </a:p>
          <a:p>
            <a:r>
              <a:rPr lang="nl-NL" dirty="0" smtClean="0"/>
              <a:t>Een goede manier om voor de toets te leren! </a:t>
            </a:r>
            <a:r>
              <a:rPr lang="nl-NL" dirty="0" smtClean="0">
                <a:sym typeface="Wingdings" pitchFamily="2" charset="2"/>
              </a:rPr>
              <a:t> </a:t>
            </a:r>
            <a:endParaRPr lang="nl-NL" dirty="0" smtClean="0"/>
          </a:p>
          <a:p>
            <a:endParaRPr lang="nl-NL" dirty="0"/>
          </a:p>
        </p:txBody>
      </p:sp>
      <p:sp>
        <p:nvSpPr>
          <p:cNvPr id="4" name="Tijdelijke aanduiding voor dianummer 3"/>
          <p:cNvSpPr>
            <a:spLocks noGrp="1"/>
          </p:cNvSpPr>
          <p:nvPr>
            <p:ph type="sldNum" sz="quarter" idx="15"/>
          </p:nvPr>
        </p:nvSpPr>
        <p:spPr/>
        <p:txBody>
          <a:bodyPr/>
          <a:lstStyle/>
          <a:p>
            <a:fld id="{5FE0EE79-5900-4CBB-8EA6-6858B66F440D}" type="slidenum">
              <a:rPr lang="nl-NL" smtClean="0"/>
              <a:pPr/>
              <a:t>14</a:t>
            </a:fld>
            <a:endParaRPr lang="nl-NL"/>
          </a:p>
        </p:txBody>
      </p:sp>
      <p:sp>
        <p:nvSpPr>
          <p:cNvPr id="2" name="Titel 1"/>
          <p:cNvSpPr>
            <a:spLocks noGrp="1"/>
          </p:cNvSpPr>
          <p:nvPr>
            <p:ph type="title"/>
          </p:nvPr>
        </p:nvSpPr>
        <p:spPr/>
        <p:txBody>
          <a:bodyPr>
            <a:normAutofit/>
          </a:bodyPr>
          <a:lstStyle/>
          <a:p>
            <a:r>
              <a:rPr lang="nl-NL" sz="4000" b="1" i="1" dirty="0" smtClean="0">
                <a:latin typeface="Calibri" pitchFamily="34" charset="0"/>
              </a:rPr>
              <a:t>Verwerking lesstof</a:t>
            </a:r>
            <a:endParaRPr lang="nl-NL" sz="4000" b="1" i="1" dirty="0">
              <a:latin typeface="Calibri" pitchFamily="34" charset="0"/>
            </a:endParaRPr>
          </a:p>
        </p:txBody>
      </p:sp>
      <p:pic>
        <p:nvPicPr>
          <p:cNvPr id="2050" name="Picture 2" descr="Afbeeldingsresultaten voor FCS Biology Mitosos &amp; Meiosis"/>
          <p:cNvPicPr>
            <a:picLocks noChangeAspect="1" noChangeArrowheads="1"/>
          </p:cNvPicPr>
          <p:nvPr/>
        </p:nvPicPr>
        <p:blipFill>
          <a:blip r:embed="rId2" cstate="print"/>
          <a:srcRect/>
          <a:stretch>
            <a:fillRect/>
          </a:stretch>
        </p:blipFill>
        <p:spPr bwMode="auto">
          <a:xfrm>
            <a:off x="4716016" y="3717032"/>
            <a:ext cx="3648404" cy="2736304"/>
          </a:xfrm>
          <a:prstGeom prst="rect">
            <a:avLst/>
          </a:prstGeom>
          <a:noFill/>
        </p:spPr>
      </p:pic>
      <p:sp>
        <p:nvSpPr>
          <p:cNvPr id="6" name="Tekstvak 5"/>
          <p:cNvSpPr txBox="1"/>
          <p:nvPr/>
        </p:nvSpPr>
        <p:spPr>
          <a:xfrm>
            <a:off x="1619672" y="4653136"/>
            <a:ext cx="2880320" cy="369332"/>
          </a:xfrm>
          <a:prstGeom prst="rect">
            <a:avLst/>
          </a:prstGeom>
          <a:noFill/>
        </p:spPr>
        <p:txBody>
          <a:bodyPr wrap="square" rtlCol="0">
            <a:spAutoFit/>
          </a:bodyPr>
          <a:lstStyle/>
          <a:p>
            <a:r>
              <a:rPr lang="nl-NL" b="1" dirty="0" smtClean="0"/>
              <a:t>Zo ziet de </a:t>
            </a:r>
            <a:r>
              <a:rPr lang="nl-NL" b="1" dirty="0" err="1" smtClean="0"/>
              <a:t>app</a:t>
            </a:r>
            <a:r>
              <a:rPr lang="nl-NL" b="1" dirty="0" smtClean="0"/>
              <a:t> eruit:</a:t>
            </a:r>
            <a:endParaRPr lang="nl-NL"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9512" y="1556792"/>
            <a:ext cx="8640960" cy="4569371"/>
          </a:xfrm>
        </p:spPr>
        <p:txBody>
          <a:bodyPr>
            <a:normAutofit/>
          </a:bodyPr>
          <a:lstStyle/>
          <a:p>
            <a:r>
              <a:rPr lang="nl-NL" dirty="0" smtClean="0"/>
              <a:t>Bekijk de filmpjes die in deze PowerPoint staan</a:t>
            </a:r>
          </a:p>
          <a:p>
            <a:r>
              <a:rPr lang="nl-NL" dirty="0" smtClean="0"/>
              <a:t>Oefen opdrachten op </a:t>
            </a:r>
            <a:r>
              <a:rPr lang="nl-NL" dirty="0" err="1" smtClean="0">
                <a:hlinkClick r:id="rId2"/>
              </a:rPr>
              <a:t>www.bioplek.nl</a:t>
            </a:r>
            <a:endParaRPr lang="nl-NL" dirty="0" smtClean="0"/>
          </a:p>
          <a:p>
            <a:pPr>
              <a:buNone/>
            </a:pPr>
            <a:endParaRPr lang="nl-NL" dirty="0" smtClean="0"/>
          </a:p>
          <a:p>
            <a:r>
              <a:rPr lang="nl-NL" dirty="0" smtClean="0">
                <a:hlinkClick r:id="rId3"/>
              </a:rPr>
              <a:t>https://www.bioplek.org/animaties/cel/mitosex.htmll</a:t>
            </a:r>
            <a:endParaRPr lang="nl-NL" dirty="0" smtClean="0"/>
          </a:p>
          <a:p>
            <a:pPr>
              <a:buNone/>
            </a:pPr>
            <a:endParaRPr lang="nl-NL" dirty="0" smtClean="0"/>
          </a:p>
          <a:p>
            <a:r>
              <a:rPr lang="nl-NL" dirty="0" smtClean="0">
                <a:hlinkClick r:id="rId4"/>
              </a:rPr>
              <a:t>https://www.bioplek.org/animaties/cel/meiosex.html</a:t>
            </a:r>
            <a:endParaRPr lang="nl-NL" dirty="0" smtClean="0"/>
          </a:p>
          <a:p>
            <a:endParaRPr lang="nl-NL" dirty="0"/>
          </a:p>
        </p:txBody>
      </p:sp>
      <p:sp>
        <p:nvSpPr>
          <p:cNvPr id="4" name="Tijdelijke aanduiding voor dianummer 3"/>
          <p:cNvSpPr>
            <a:spLocks noGrp="1"/>
          </p:cNvSpPr>
          <p:nvPr>
            <p:ph type="sldNum" sz="quarter" idx="15"/>
          </p:nvPr>
        </p:nvSpPr>
        <p:spPr/>
        <p:txBody>
          <a:bodyPr/>
          <a:lstStyle/>
          <a:p>
            <a:fld id="{5FE0EE79-5900-4CBB-8EA6-6858B66F440D}" type="slidenum">
              <a:rPr lang="nl-NL" smtClean="0"/>
              <a:pPr/>
              <a:t>15</a:t>
            </a:fld>
            <a:endParaRPr lang="nl-NL"/>
          </a:p>
        </p:txBody>
      </p:sp>
      <p:sp>
        <p:nvSpPr>
          <p:cNvPr id="2" name="Titel 1"/>
          <p:cNvSpPr>
            <a:spLocks noGrp="1"/>
          </p:cNvSpPr>
          <p:nvPr>
            <p:ph type="title"/>
          </p:nvPr>
        </p:nvSpPr>
        <p:spPr/>
        <p:txBody>
          <a:bodyPr>
            <a:normAutofit/>
          </a:bodyPr>
          <a:lstStyle/>
          <a:p>
            <a:r>
              <a:rPr lang="nl-NL" sz="4000" b="1" i="1" dirty="0" smtClean="0">
                <a:latin typeface="Calibri" pitchFamily="34" charset="0"/>
              </a:rPr>
              <a:t>Verwerking lesstof</a:t>
            </a:r>
            <a:endParaRPr lang="nl-NL" sz="4000" b="1" i="1" dirty="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None/>
            </a:pPr>
            <a:r>
              <a:rPr lang="nl-NL" dirty="0" smtClean="0"/>
              <a:t>Kinderen aan het woord over voortplanting, puberteit, verliefdheid en homoseksualiteit</a:t>
            </a:r>
          </a:p>
          <a:p>
            <a:endParaRPr lang="nl-NL" dirty="0" smtClean="0"/>
          </a:p>
          <a:p>
            <a:r>
              <a:rPr lang="nl-NL" dirty="0" smtClean="0">
                <a:hlinkClick r:id="rId2"/>
              </a:rPr>
              <a:t>https://</a:t>
            </a:r>
            <a:r>
              <a:rPr lang="nl-NL" dirty="0" smtClean="0">
                <a:hlinkClick r:id="rId2"/>
              </a:rPr>
              <a:t>www.youtube.com/watch?v=KF7MkF-AN4M</a:t>
            </a:r>
            <a:endParaRPr lang="nl-NL" dirty="0" smtClean="0"/>
          </a:p>
          <a:p>
            <a:endParaRPr lang="nl-NL" dirty="0"/>
          </a:p>
        </p:txBody>
      </p:sp>
      <p:sp>
        <p:nvSpPr>
          <p:cNvPr id="3" name="Tijdelijke aanduiding voor dianummer 2"/>
          <p:cNvSpPr>
            <a:spLocks noGrp="1"/>
          </p:cNvSpPr>
          <p:nvPr>
            <p:ph type="sldNum" sz="quarter" idx="15"/>
          </p:nvPr>
        </p:nvSpPr>
        <p:spPr/>
        <p:txBody>
          <a:bodyPr/>
          <a:lstStyle/>
          <a:p>
            <a:fld id="{5FE0EE79-5900-4CBB-8EA6-6858B66F440D}" type="slidenum">
              <a:rPr lang="nl-NL" smtClean="0"/>
              <a:pPr/>
              <a:t>2</a:t>
            </a:fld>
            <a:endParaRPr lang="nl-NL"/>
          </a:p>
        </p:txBody>
      </p:sp>
      <p:sp>
        <p:nvSpPr>
          <p:cNvPr id="4" name="Titel 3"/>
          <p:cNvSpPr>
            <a:spLocks noGrp="1"/>
          </p:cNvSpPr>
          <p:nvPr>
            <p:ph type="title"/>
          </p:nvPr>
        </p:nvSpPr>
        <p:spPr/>
        <p:txBody>
          <a:bodyPr>
            <a:normAutofit/>
          </a:bodyPr>
          <a:lstStyle/>
          <a:p>
            <a:r>
              <a:rPr lang="nl-NL" sz="4000" b="1" i="1" dirty="0" smtClean="0">
                <a:latin typeface="Calibri" pitchFamily="34" charset="0"/>
              </a:rPr>
              <a:t>Allereerst….</a:t>
            </a:r>
            <a:endParaRPr lang="nl-NL" sz="4000" b="1" i="1" dirty="0">
              <a:latin typeface="Calibri" pitchFamily="34" charset="0"/>
            </a:endParaRPr>
          </a:p>
        </p:txBody>
      </p:sp>
      <p:pic>
        <p:nvPicPr>
          <p:cNvPr id="1026" name="Picture 2" descr="Afbeeldingsresultaat voor kinderen puberteit"/>
          <p:cNvPicPr>
            <a:picLocks noChangeAspect="1" noChangeArrowheads="1"/>
          </p:cNvPicPr>
          <p:nvPr/>
        </p:nvPicPr>
        <p:blipFill>
          <a:blip r:embed="rId3" cstate="print"/>
          <a:srcRect/>
          <a:stretch>
            <a:fillRect/>
          </a:stretch>
        </p:blipFill>
        <p:spPr bwMode="auto">
          <a:xfrm>
            <a:off x="3851920" y="3573016"/>
            <a:ext cx="3960440" cy="264029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NL" sz="2800" dirty="0" smtClean="0">
                <a:latin typeface="Calibri" pitchFamily="34" charset="0"/>
              </a:rPr>
              <a:t>Wat weet je al?</a:t>
            </a:r>
          </a:p>
          <a:p>
            <a:r>
              <a:rPr lang="nl-NL" sz="2800" dirty="0" smtClean="0">
                <a:latin typeface="Calibri" pitchFamily="34" charset="0"/>
              </a:rPr>
              <a:t>Leerdoelen deze les</a:t>
            </a:r>
          </a:p>
          <a:p>
            <a:r>
              <a:rPr lang="nl-NL" sz="2800" dirty="0" smtClean="0">
                <a:latin typeface="Calibri" pitchFamily="34" charset="0"/>
              </a:rPr>
              <a:t>Uitleg H1. Reductiedeling</a:t>
            </a:r>
          </a:p>
          <a:p>
            <a:r>
              <a:rPr lang="nl-NL" sz="2800" dirty="0" smtClean="0">
                <a:latin typeface="Calibri" pitchFamily="34" charset="0"/>
              </a:rPr>
              <a:t>Uitleg practicum: DNA uit kiwi halen </a:t>
            </a:r>
            <a:r>
              <a:rPr lang="nl-NL" sz="2800" b="1" dirty="0" smtClean="0">
                <a:latin typeface="Calibri" pitchFamily="34" charset="0"/>
              </a:rPr>
              <a:t>(volgende les uitvoeren!)</a:t>
            </a:r>
          </a:p>
          <a:p>
            <a:r>
              <a:rPr lang="nl-NL" sz="2800" dirty="0" smtClean="0">
                <a:latin typeface="Calibri" pitchFamily="34" charset="0"/>
              </a:rPr>
              <a:t>Verwerking </a:t>
            </a:r>
            <a:r>
              <a:rPr lang="nl-NL" sz="2800" dirty="0" smtClean="0">
                <a:latin typeface="Calibri" pitchFamily="34" charset="0"/>
              </a:rPr>
              <a:t>lesstof (met een applicatie op je telefoon op tablet)</a:t>
            </a:r>
            <a:endParaRPr lang="nl-NL" sz="2800" dirty="0" smtClean="0">
              <a:latin typeface="Calibri" pitchFamily="34" charset="0"/>
            </a:endParaRPr>
          </a:p>
          <a:p>
            <a:r>
              <a:rPr lang="nl-NL" sz="2800" dirty="0" smtClean="0">
                <a:latin typeface="Calibri" pitchFamily="34" charset="0"/>
              </a:rPr>
              <a:t>Afsluiting</a:t>
            </a:r>
            <a:endParaRPr lang="nl-NL" sz="2800" dirty="0">
              <a:latin typeface="Calibri" pitchFamily="34" charset="0"/>
            </a:endParaRPr>
          </a:p>
        </p:txBody>
      </p:sp>
      <p:sp>
        <p:nvSpPr>
          <p:cNvPr id="5" name="Tijdelijke aanduiding voor dianummer 4"/>
          <p:cNvSpPr>
            <a:spLocks noGrp="1"/>
          </p:cNvSpPr>
          <p:nvPr>
            <p:ph type="sldNum" sz="quarter" idx="15"/>
          </p:nvPr>
        </p:nvSpPr>
        <p:spPr/>
        <p:txBody>
          <a:bodyPr/>
          <a:lstStyle/>
          <a:p>
            <a:fld id="{5FE0EE79-5900-4CBB-8EA6-6858B66F440D}" type="slidenum">
              <a:rPr lang="nl-NL" smtClean="0"/>
              <a:pPr/>
              <a:t>3</a:t>
            </a:fld>
            <a:endParaRPr lang="nl-NL"/>
          </a:p>
        </p:txBody>
      </p:sp>
      <p:sp>
        <p:nvSpPr>
          <p:cNvPr id="2" name="Titel 1"/>
          <p:cNvSpPr>
            <a:spLocks noGrp="1"/>
          </p:cNvSpPr>
          <p:nvPr>
            <p:ph type="title"/>
          </p:nvPr>
        </p:nvSpPr>
        <p:spPr/>
        <p:txBody>
          <a:bodyPr/>
          <a:lstStyle/>
          <a:p>
            <a:pPr algn="ctr"/>
            <a:r>
              <a:rPr lang="nl-NL" sz="4000" b="1" i="1" dirty="0" smtClean="0">
                <a:latin typeface="Calibri" pitchFamily="34" charset="0"/>
              </a:rPr>
              <a:t>Programma</a:t>
            </a:r>
            <a:endParaRPr lang="nl-NL" sz="4000" b="1" i="1" dirty="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43608" y="4221088"/>
            <a:ext cx="4499992" cy="1213595"/>
          </a:xfrm>
        </p:spPr>
        <p:txBody>
          <a:bodyPr/>
          <a:lstStyle/>
          <a:p>
            <a:endParaRPr lang="nl-NL" dirty="0"/>
          </a:p>
        </p:txBody>
      </p:sp>
      <p:sp>
        <p:nvSpPr>
          <p:cNvPr id="4" name="Tijdelijke aanduiding voor dianummer 3"/>
          <p:cNvSpPr>
            <a:spLocks noGrp="1"/>
          </p:cNvSpPr>
          <p:nvPr>
            <p:ph type="sldNum" sz="quarter" idx="15"/>
          </p:nvPr>
        </p:nvSpPr>
        <p:spPr/>
        <p:txBody>
          <a:bodyPr/>
          <a:lstStyle/>
          <a:p>
            <a:fld id="{5FE0EE79-5900-4CBB-8EA6-6858B66F440D}" type="slidenum">
              <a:rPr lang="nl-NL" smtClean="0"/>
              <a:pPr/>
              <a:t>4</a:t>
            </a:fld>
            <a:endParaRPr lang="nl-NL"/>
          </a:p>
        </p:txBody>
      </p:sp>
      <p:sp>
        <p:nvSpPr>
          <p:cNvPr id="2" name="Titel 1"/>
          <p:cNvSpPr>
            <a:spLocks noGrp="1"/>
          </p:cNvSpPr>
          <p:nvPr>
            <p:ph type="title"/>
          </p:nvPr>
        </p:nvSpPr>
        <p:spPr/>
        <p:txBody>
          <a:bodyPr>
            <a:noAutofit/>
          </a:bodyPr>
          <a:lstStyle/>
          <a:p>
            <a:pPr algn="ctr"/>
            <a:r>
              <a:rPr lang="nl-NL" sz="4000" b="1" i="1" dirty="0" smtClean="0">
                <a:latin typeface="Calibri" pitchFamily="34" charset="0"/>
              </a:rPr>
              <a:t>Wat weet je al over het onderwerp voortplanting?</a:t>
            </a:r>
            <a:endParaRPr lang="nl-NL" sz="4000" b="1" i="1" dirty="0">
              <a:latin typeface="Calibri" pitchFamily="34" charset="0"/>
            </a:endParaRPr>
          </a:p>
        </p:txBody>
      </p:sp>
      <p:pic>
        <p:nvPicPr>
          <p:cNvPr id="35842" name="Picture 2"/>
          <p:cNvPicPr>
            <a:picLocks noChangeAspect="1" noChangeArrowheads="1"/>
          </p:cNvPicPr>
          <p:nvPr/>
        </p:nvPicPr>
        <p:blipFill>
          <a:blip r:embed="rId2" cstate="print"/>
          <a:srcRect/>
          <a:stretch>
            <a:fillRect/>
          </a:stretch>
        </p:blipFill>
        <p:spPr bwMode="auto">
          <a:xfrm>
            <a:off x="323528" y="980728"/>
            <a:ext cx="8262774" cy="4608512"/>
          </a:xfrm>
          <a:prstGeom prst="rect">
            <a:avLst/>
          </a:prstGeom>
          <a:noFill/>
          <a:ln w="9525">
            <a:noFill/>
            <a:miter lim="800000"/>
            <a:headEnd/>
            <a:tailEnd/>
          </a:ln>
        </p:spPr>
      </p:pic>
      <p:sp>
        <p:nvSpPr>
          <p:cNvPr id="6" name="Tekstvak 5"/>
          <p:cNvSpPr txBox="1"/>
          <p:nvPr/>
        </p:nvSpPr>
        <p:spPr>
          <a:xfrm>
            <a:off x="755576" y="5733256"/>
            <a:ext cx="8208912" cy="954107"/>
          </a:xfrm>
          <a:prstGeom prst="rect">
            <a:avLst/>
          </a:prstGeom>
          <a:noFill/>
        </p:spPr>
        <p:txBody>
          <a:bodyPr wrap="square" rtlCol="0">
            <a:spAutoFit/>
          </a:bodyPr>
          <a:lstStyle/>
          <a:p>
            <a:r>
              <a:rPr lang="nl-NL" sz="2800" dirty="0" smtClean="0">
                <a:latin typeface="Calibri" pitchFamily="34" charset="0"/>
              </a:rPr>
              <a:t>Ga naar </a:t>
            </a:r>
            <a:r>
              <a:rPr lang="nl-NL" sz="2800" dirty="0" smtClean="0">
                <a:latin typeface="Calibri" pitchFamily="34" charset="0"/>
                <a:hlinkClick r:id="rId3"/>
              </a:rPr>
              <a:t>https://answergarden.ch/660566</a:t>
            </a:r>
            <a:r>
              <a:rPr lang="nl-NL" sz="2800" dirty="0" smtClean="0">
                <a:latin typeface="Calibri" pitchFamily="34" charset="0"/>
              </a:rPr>
              <a:t> gebruik hierbij maar één woord!</a:t>
            </a:r>
            <a:endParaRPr lang="nl-NL" sz="2800" dirty="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5"/>
          </p:nvPr>
        </p:nvSpPr>
        <p:spPr/>
        <p:txBody>
          <a:bodyPr/>
          <a:lstStyle/>
          <a:p>
            <a:fld id="{5FE0EE79-5900-4CBB-8EA6-6858B66F440D}" type="slidenum">
              <a:rPr lang="nl-NL" smtClean="0"/>
              <a:pPr/>
              <a:t>5</a:t>
            </a:fld>
            <a:endParaRPr lang="nl-NL"/>
          </a:p>
        </p:txBody>
      </p:sp>
      <p:sp>
        <p:nvSpPr>
          <p:cNvPr id="2" name="Titel 1"/>
          <p:cNvSpPr>
            <a:spLocks noGrp="1"/>
          </p:cNvSpPr>
          <p:nvPr>
            <p:ph type="title"/>
          </p:nvPr>
        </p:nvSpPr>
        <p:spPr>
          <a:xfrm>
            <a:off x="457200" y="274638"/>
            <a:ext cx="8507288" cy="1143000"/>
          </a:xfrm>
        </p:spPr>
        <p:txBody>
          <a:bodyPr>
            <a:normAutofit/>
          </a:bodyPr>
          <a:lstStyle/>
          <a:p>
            <a:pPr algn="ctr"/>
            <a:r>
              <a:rPr lang="nl-NL" sz="4000" b="1" i="1" dirty="0" smtClean="0">
                <a:latin typeface="Calibri" pitchFamily="34" charset="0"/>
              </a:rPr>
              <a:t>Bespreken antwoorden </a:t>
            </a:r>
            <a:r>
              <a:rPr lang="nl-NL" sz="4000" b="1" i="1" dirty="0" err="1" smtClean="0">
                <a:latin typeface="Calibri" pitchFamily="34" charset="0"/>
              </a:rPr>
              <a:t>answergarden</a:t>
            </a:r>
            <a:endParaRPr lang="nl-NL" sz="4000" b="1" i="1" dirty="0">
              <a:latin typeface="Calibri" pitchFamily="34" charset="0"/>
            </a:endParaRPr>
          </a:p>
        </p:txBody>
      </p:sp>
      <p:pic>
        <p:nvPicPr>
          <p:cNvPr id="36866" name="Picture 2"/>
          <p:cNvPicPr>
            <a:picLocks noChangeAspect="1" noChangeArrowheads="1"/>
          </p:cNvPicPr>
          <p:nvPr/>
        </p:nvPicPr>
        <p:blipFill>
          <a:blip r:embed="rId2" cstate="print"/>
          <a:srcRect/>
          <a:stretch>
            <a:fillRect/>
          </a:stretch>
        </p:blipFill>
        <p:spPr bwMode="auto">
          <a:xfrm>
            <a:off x="251520" y="1988840"/>
            <a:ext cx="8610600" cy="3257550"/>
          </a:xfrm>
          <a:prstGeom prst="rect">
            <a:avLst/>
          </a:prstGeom>
          <a:noFill/>
          <a:ln w="9525">
            <a:noFill/>
            <a:miter lim="800000"/>
            <a:headEnd/>
            <a:tailEnd/>
          </a:ln>
        </p:spPr>
      </p:pic>
      <p:sp>
        <p:nvSpPr>
          <p:cNvPr id="6" name="Tekstvak 5"/>
          <p:cNvSpPr txBox="1"/>
          <p:nvPr/>
        </p:nvSpPr>
        <p:spPr>
          <a:xfrm>
            <a:off x="971600" y="1268761"/>
            <a:ext cx="2808312" cy="523220"/>
          </a:xfrm>
          <a:prstGeom prst="rect">
            <a:avLst/>
          </a:prstGeom>
          <a:noFill/>
        </p:spPr>
        <p:txBody>
          <a:bodyPr wrap="square" rtlCol="0">
            <a:spAutoFit/>
          </a:bodyPr>
          <a:lstStyle/>
          <a:p>
            <a:r>
              <a:rPr lang="nl-NL" sz="2800" dirty="0" smtClean="0">
                <a:latin typeface="Calibri" pitchFamily="34" charset="0"/>
              </a:rPr>
              <a:t>Voorbeeld:</a:t>
            </a:r>
            <a:endParaRPr lang="nl-NL" sz="2800" dirty="0">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NL" sz="2800" dirty="0" smtClean="0">
                <a:latin typeface="Calibri" pitchFamily="34" charset="0"/>
              </a:rPr>
              <a:t>Aan het einde van de les weet je wat het begrip voortplanting inhoud</a:t>
            </a:r>
          </a:p>
          <a:p>
            <a:r>
              <a:rPr lang="nl-NL" sz="2800" dirty="0" smtClean="0">
                <a:latin typeface="Calibri" pitchFamily="34" charset="0"/>
              </a:rPr>
              <a:t>Aan het einde van de les weet je wat mitose en </a:t>
            </a:r>
            <a:r>
              <a:rPr lang="nl-NL" sz="2800" dirty="0" err="1" smtClean="0">
                <a:latin typeface="Calibri" pitchFamily="34" charset="0"/>
              </a:rPr>
              <a:t>meiose</a:t>
            </a:r>
            <a:r>
              <a:rPr lang="nl-NL" sz="2800" dirty="0" smtClean="0">
                <a:latin typeface="Calibri" pitchFamily="34" charset="0"/>
              </a:rPr>
              <a:t> is en kun je deze twee begrippen uitleggen</a:t>
            </a:r>
          </a:p>
          <a:p>
            <a:r>
              <a:rPr lang="nl-NL" sz="2800" dirty="0" smtClean="0">
                <a:latin typeface="Calibri" pitchFamily="34" charset="0"/>
              </a:rPr>
              <a:t>Aan het einde van deze les weet je wat bevruchting is</a:t>
            </a:r>
          </a:p>
          <a:p>
            <a:r>
              <a:rPr lang="nl-NL" sz="2800" dirty="0" smtClean="0">
                <a:latin typeface="Calibri" pitchFamily="34" charset="0"/>
              </a:rPr>
              <a:t>Aan het einde van deze les weet je hoe een reductiedeling eruit ziet</a:t>
            </a:r>
          </a:p>
          <a:p>
            <a:r>
              <a:rPr lang="nl-NL" sz="2800" dirty="0" smtClean="0">
                <a:latin typeface="Calibri" pitchFamily="34" charset="0"/>
              </a:rPr>
              <a:t>Werken met ICT: </a:t>
            </a:r>
            <a:r>
              <a:rPr lang="nl-NL" sz="2800" dirty="0" err="1" smtClean="0">
                <a:latin typeface="Calibri" pitchFamily="34" charset="0"/>
              </a:rPr>
              <a:t>app</a:t>
            </a:r>
            <a:r>
              <a:rPr lang="nl-NL" sz="2800" dirty="0" smtClean="0">
                <a:latin typeface="Calibri" pitchFamily="34" charset="0"/>
              </a:rPr>
              <a:t> downloaden op tablet of telefoon voor verwerkingsopdrachten</a:t>
            </a:r>
          </a:p>
        </p:txBody>
      </p:sp>
      <p:sp>
        <p:nvSpPr>
          <p:cNvPr id="4" name="Tijdelijke aanduiding voor dianummer 3"/>
          <p:cNvSpPr>
            <a:spLocks noGrp="1"/>
          </p:cNvSpPr>
          <p:nvPr>
            <p:ph type="sldNum" sz="quarter" idx="15"/>
          </p:nvPr>
        </p:nvSpPr>
        <p:spPr/>
        <p:txBody>
          <a:bodyPr/>
          <a:lstStyle/>
          <a:p>
            <a:fld id="{5FE0EE79-5900-4CBB-8EA6-6858B66F440D}" type="slidenum">
              <a:rPr lang="nl-NL" smtClean="0"/>
              <a:pPr/>
              <a:t>6</a:t>
            </a:fld>
            <a:endParaRPr lang="nl-NL"/>
          </a:p>
        </p:txBody>
      </p:sp>
      <p:sp>
        <p:nvSpPr>
          <p:cNvPr id="2" name="Titel 1"/>
          <p:cNvSpPr>
            <a:spLocks noGrp="1"/>
          </p:cNvSpPr>
          <p:nvPr>
            <p:ph type="title"/>
          </p:nvPr>
        </p:nvSpPr>
        <p:spPr/>
        <p:txBody>
          <a:bodyPr/>
          <a:lstStyle/>
          <a:p>
            <a:pPr algn="ctr"/>
            <a:r>
              <a:rPr lang="nl-NL" sz="4000" b="1" i="1" dirty="0" smtClean="0">
                <a:latin typeface="Calibri" pitchFamily="34" charset="0"/>
              </a:rPr>
              <a:t>Leerdoelen</a:t>
            </a:r>
            <a:endParaRPr lang="nl-NL" sz="4000" b="1" i="1" dirty="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tretch>
            <a:fillRect/>
          </a:stretch>
        </p:blipFill>
        <p:spPr bwMode="auto">
          <a:xfrm>
            <a:off x="1115616" y="1628800"/>
            <a:ext cx="6768752" cy="4384617"/>
          </a:xfrm>
          <a:prstGeom prst="rect">
            <a:avLst/>
          </a:prstGeom>
          <a:noFill/>
          <a:ln w="9525">
            <a:noFill/>
            <a:miter lim="800000"/>
            <a:headEnd/>
            <a:tailEnd/>
          </a:ln>
        </p:spPr>
      </p:pic>
      <p:sp>
        <p:nvSpPr>
          <p:cNvPr id="5" name="Tijdelijke aanduiding voor dianummer 4"/>
          <p:cNvSpPr>
            <a:spLocks noGrp="1"/>
          </p:cNvSpPr>
          <p:nvPr>
            <p:ph type="sldNum" sz="quarter" idx="15"/>
          </p:nvPr>
        </p:nvSpPr>
        <p:spPr/>
        <p:txBody>
          <a:bodyPr/>
          <a:lstStyle/>
          <a:p>
            <a:fld id="{5FE0EE79-5900-4CBB-8EA6-6858B66F440D}" type="slidenum">
              <a:rPr lang="nl-NL" smtClean="0"/>
              <a:pPr/>
              <a:t>7</a:t>
            </a:fld>
            <a:endParaRPr lang="nl-NL"/>
          </a:p>
        </p:txBody>
      </p:sp>
      <p:sp>
        <p:nvSpPr>
          <p:cNvPr id="2" name="Titel 1"/>
          <p:cNvSpPr>
            <a:spLocks noGrp="1"/>
          </p:cNvSpPr>
          <p:nvPr>
            <p:ph type="title"/>
          </p:nvPr>
        </p:nvSpPr>
        <p:spPr>
          <a:xfrm>
            <a:off x="179512" y="274638"/>
            <a:ext cx="8712968" cy="1143000"/>
          </a:xfrm>
        </p:spPr>
        <p:txBody>
          <a:bodyPr>
            <a:noAutofit/>
          </a:bodyPr>
          <a:lstStyle/>
          <a:p>
            <a:r>
              <a:rPr lang="nl-NL" sz="4000" b="1" i="1" dirty="0" smtClean="0">
                <a:latin typeface="Calibri" pitchFamily="34" charset="0"/>
              </a:rPr>
              <a:t>Belangrijke begrippen uit dit hoofdstuk</a:t>
            </a:r>
            <a:endParaRPr lang="nl-NL" sz="4000" b="1" i="1" dirty="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755576" y="980728"/>
            <a:ext cx="7632848" cy="2804496"/>
          </a:xfrm>
          <a:prstGeom prst="rect">
            <a:avLst/>
          </a:prstGeom>
          <a:noFill/>
          <a:ln w="9525">
            <a:noFill/>
            <a:miter lim="800000"/>
            <a:headEnd/>
            <a:tailEnd/>
          </a:ln>
        </p:spPr>
      </p:pic>
      <p:sp>
        <p:nvSpPr>
          <p:cNvPr id="6" name="Tijdelijke aanduiding voor dianummer 5"/>
          <p:cNvSpPr>
            <a:spLocks noGrp="1"/>
          </p:cNvSpPr>
          <p:nvPr>
            <p:ph type="sldNum" sz="quarter" idx="15"/>
          </p:nvPr>
        </p:nvSpPr>
        <p:spPr/>
        <p:txBody>
          <a:bodyPr/>
          <a:lstStyle/>
          <a:p>
            <a:fld id="{5FE0EE79-5900-4CBB-8EA6-6858B66F440D}" type="slidenum">
              <a:rPr lang="nl-NL" smtClean="0"/>
              <a:pPr/>
              <a:t>8</a:t>
            </a:fld>
            <a:endParaRPr lang="nl-NL"/>
          </a:p>
        </p:txBody>
      </p:sp>
      <p:sp>
        <p:nvSpPr>
          <p:cNvPr id="9" name="Tekstvak 8"/>
          <p:cNvSpPr txBox="1"/>
          <p:nvPr/>
        </p:nvSpPr>
        <p:spPr>
          <a:xfrm>
            <a:off x="539552" y="3933056"/>
            <a:ext cx="8064896" cy="923330"/>
          </a:xfrm>
          <a:prstGeom prst="rect">
            <a:avLst/>
          </a:prstGeom>
          <a:noFill/>
        </p:spPr>
        <p:txBody>
          <a:bodyPr wrap="square" rtlCol="0">
            <a:spAutoFit/>
          </a:bodyPr>
          <a:lstStyle/>
          <a:p>
            <a:r>
              <a:rPr lang="nl-NL" dirty="0"/>
              <a:t>s</a:t>
            </a:r>
            <a:r>
              <a:rPr lang="nl-NL" dirty="0" smtClean="0"/>
              <a:t>permacel					eicel</a:t>
            </a:r>
          </a:p>
          <a:p>
            <a:endParaRPr lang="nl-NL" dirty="0"/>
          </a:p>
          <a:p>
            <a:r>
              <a:rPr lang="nl-NL" b="1" dirty="0" smtClean="0"/>
              <a:t>Reductiedeling heeft alles te maken met het voortplantingsstelsel!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Grp="1" noChangeAspect="1" noChangeArrowheads="1"/>
          </p:cNvPicPr>
          <p:nvPr>
            <p:ph idx="1"/>
          </p:nvPr>
        </p:nvPicPr>
        <p:blipFill>
          <a:blip r:embed="rId2" cstate="print"/>
          <a:srcRect/>
          <a:stretch>
            <a:fillRect/>
          </a:stretch>
        </p:blipFill>
        <p:spPr bwMode="auto">
          <a:xfrm>
            <a:off x="5004048" y="476672"/>
            <a:ext cx="3528392" cy="3131156"/>
          </a:xfrm>
          <a:prstGeom prst="rect">
            <a:avLst/>
          </a:prstGeom>
          <a:noFill/>
          <a:ln w="9525">
            <a:noFill/>
            <a:miter lim="800000"/>
            <a:headEnd/>
            <a:tailEnd/>
          </a:ln>
        </p:spPr>
      </p:pic>
      <p:sp>
        <p:nvSpPr>
          <p:cNvPr id="6" name="Tijdelijke aanduiding voor dianummer 5"/>
          <p:cNvSpPr>
            <a:spLocks noGrp="1"/>
          </p:cNvSpPr>
          <p:nvPr>
            <p:ph type="sldNum" sz="quarter" idx="15"/>
          </p:nvPr>
        </p:nvSpPr>
        <p:spPr/>
        <p:txBody>
          <a:bodyPr/>
          <a:lstStyle/>
          <a:p>
            <a:fld id="{5FE0EE79-5900-4CBB-8EA6-6858B66F440D}" type="slidenum">
              <a:rPr lang="nl-NL" smtClean="0"/>
              <a:pPr/>
              <a:t>9</a:t>
            </a:fld>
            <a:endParaRPr lang="nl-NL"/>
          </a:p>
        </p:txBody>
      </p:sp>
      <p:pic>
        <p:nvPicPr>
          <p:cNvPr id="8" name="Picture 3"/>
          <p:cNvPicPr>
            <a:picLocks noChangeAspect="1" noChangeArrowheads="1"/>
          </p:cNvPicPr>
          <p:nvPr/>
        </p:nvPicPr>
        <p:blipFill>
          <a:blip r:embed="rId3" cstate="print"/>
          <a:stretch>
            <a:fillRect/>
          </a:stretch>
        </p:blipFill>
        <p:spPr bwMode="auto">
          <a:xfrm>
            <a:off x="323528" y="3717032"/>
            <a:ext cx="5394618" cy="1816224"/>
          </a:xfrm>
          <a:prstGeom prst="rect">
            <a:avLst/>
          </a:prstGeom>
          <a:noFill/>
          <a:ln w="9525">
            <a:noFill/>
            <a:miter lim="800000"/>
            <a:headEnd/>
            <a:tailEnd/>
          </a:ln>
        </p:spPr>
      </p:pic>
      <p:sp>
        <p:nvSpPr>
          <p:cNvPr id="10" name="Tekstvak 9"/>
          <p:cNvSpPr txBox="1"/>
          <p:nvPr/>
        </p:nvSpPr>
        <p:spPr>
          <a:xfrm>
            <a:off x="323528" y="1412776"/>
            <a:ext cx="4320480" cy="369332"/>
          </a:xfrm>
          <a:prstGeom prst="rect">
            <a:avLst/>
          </a:prstGeom>
          <a:noFill/>
        </p:spPr>
        <p:txBody>
          <a:bodyPr wrap="square" rtlCol="0">
            <a:spAutoFit/>
          </a:bodyPr>
          <a:lstStyle/>
          <a:p>
            <a:r>
              <a:rPr lang="nl-NL" b="1" dirty="0" smtClean="0">
                <a:latin typeface="Calibri" pitchFamily="34" charset="0"/>
              </a:rPr>
              <a:t>Eicel met spermacellen (bevruchting)</a:t>
            </a:r>
            <a:endParaRPr lang="nl-NL" b="1" dirty="0">
              <a:latin typeface="Calibr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454</TotalTime>
  <Words>388</Words>
  <Application>Microsoft Office PowerPoint</Application>
  <PresentationFormat>Diavoorstelling (4:3)</PresentationFormat>
  <Paragraphs>80</Paragraphs>
  <Slides>15</Slides>
  <Notes>1</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Papier</vt:lpstr>
      <vt:lpstr>Dia 1</vt:lpstr>
      <vt:lpstr>Allereerst….</vt:lpstr>
      <vt:lpstr>Programma</vt:lpstr>
      <vt:lpstr>Wat weet je al over het onderwerp voortplanting?</vt:lpstr>
      <vt:lpstr>Bespreken antwoorden answergarden</vt:lpstr>
      <vt:lpstr>Leerdoelen</vt:lpstr>
      <vt:lpstr>Belangrijke begrippen uit dit hoofdstuk</vt:lpstr>
      <vt:lpstr>Dia 8</vt:lpstr>
      <vt:lpstr>Dia 9</vt:lpstr>
      <vt:lpstr>Mitose, hoe zat dat ook alweer?</vt:lpstr>
      <vt:lpstr>Meiose (reductiedeling)</vt:lpstr>
      <vt:lpstr>Dia 12</vt:lpstr>
      <vt:lpstr>Practicum: DNA uit kiwi isoleren</vt:lpstr>
      <vt:lpstr>Verwerking lesstof</vt:lpstr>
      <vt:lpstr>Verwerking lesstof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Ismail</dc:creator>
  <cp:lastModifiedBy>Ismail</cp:lastModifiedBy>
  <cp:revision>48</cp:revision>
  <dcterms:created xsi:type="dcterms:W3CDTF">2018-03-12T08:55:01Z</dcterms:created>
  <dcterms:modified xsi:type="dcterms:W3CDTF">2018-03-13T19:07:28Z</dcterms:modified>
</cp:coreProperties>
</file>