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22" r:id="rId2"/>
    <p:sldId id="327" r:id="rId3"/>
    <p:sldId id="332" r:id="rId4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0099FF"/>
    <a:srgbClr val="00FF00"/>
    <a:srgbClr val="00FFFF"/>
    <a:srgbClr val="008000"/>
    <a:srgbClr val="CC99FF"/>
    <a:srgbClr val="DEBDFF"/>
    <a:srgbClr val="9966FF"/>
    <a:srgbClr val="66FF66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97986" autoAdjust="0"/>
  </p:normalViewPr>
  <p:slideViewPr>
    <p:cSldViewPr snapToObjects="1">
      <p:cViewPr>
        <p:scale>
          <a:sx n="98" d="100"/>
          <a:sy n="98" d="100"/>
        </p:scale>
        <p:origin x="-552" y="-48"/>
      </p:cViewPr>
      <p:guideLst>
        <p:guide orient="horz" pos="2160"/>
        <p:guide pos="265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 smtClean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3851920" y="3912651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b="1" dirty="0" smtClean="0">
                <a:latin typeface="Arial Black" pitchFamily="34" charset="0"/>
              </a:rPr>
              <a:t>1 VMBO-KGT </a:t>
            </a:r>
            <a:r>
              <a:rPr lang="nl-NL" sz="2400" b="1" dirty="0">
                <a:latin typeface="Arial Black" pitchFamily="34" charset="0"/>
              </a:rPr>
              <a:t>deel 2</a:t>
            </a:r>
            <a:endParaRPr lang="nl-NL" sz="2400" b="1" dirty="0" smtClean="0"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 smtClean="0">
                <a:latin typeface="Arial Black" pitchFamily="34" charset="0"/>
              </a:rPr>
              <a:t>6.5 </a:t>
            </a:r>
            <a:r>
              <a:rPr lang="nl-NL" sz="2400" dirty="0" smtClean="0">
                <a:latin typeface="+mn-lt"/>
              </a:rPr>
              <a:t>Verhoudingstabel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 err="1" smtClean="0">
                <a:solidFill>
                  <a:srgbClr val="D60093"/>
                </a:solidFill>
                <a:latin typeface="+mn-lt"/>
              </a:rPr>
              <a:t>Verhoudingstabel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V</a:t>
            </a:r>
            <a:r>
              <a:rPr lang="nl-NL" sz="3200" b="1" dirty="0" smtClean="0">
                <a:latin typeface="Eurostile"/>
              </a:rPr>
              <a:t>erhoudingstabel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cxnSp>
        <p:nvCxnSpPr>
          <p:cNvPr id="6" name="Rechte verbindingslijn 3"/>
          <p:cNvCxnSpPr/>
          <p:nvPr/>
        </p:nvCxnSpPr>
        <p:spPr>
          <a:xfrm>
            <a:off x="4605842" y="2256865"/>
            <a:ext cx="4293466" cy="0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echte verbindingslijn 4"/>
          <p:cNvCxnSpPr/>
          <p:nvPr/>
        </p:nvCxnSpPr>
        <p:spPr>
          <a:xfrm>
            <a:off x="6676513" y="1761840"/>
            <a:ext cx="0" cy="1008112"/>
          </a:xfrm>
          <a:prstGeom prst="line">
            <a:avLst/>
          </a:prstGeom>
          <a:ln w="3810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echte verbindingslijn 5"/>
          <p:cNvCxnSpPr/>
          <p:nvPr/>
        </p:nvCxnSpPr>
        <p:spPr>
          <a:xfrm>
            <a:off x="7444253" y="1752809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echte verbindingslijn 6"/>
          <p:cNvCxnSpPr/>
          <p:nvPr/>
        </p:nvCxnSpPr>
        <p:spPr>
          <a:xfrm>
            <a:off x="8246651" y="1782165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0"/>
          <p:cNvSpPr txBox="1"/>
          <p:nvPr/>
        </p:nvSpPr>
        <p:spPr>
          <a:xfrm>
            <a:off x="6852907" y="1769446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US" sz="2200" dirty="0" smtClean="0"/>
              <a:t>10</a:t>
            </a:r>
            <a:endParaRPr lang="nl-NL" sz="2200" dirty="0"/>
          </a:p>
        </p:txBody>
      </p:sp>
      <p:sp>
        <p:nvSpPr>
          <p:cNvPr id="11" name="1.65"/>
          <p:cNvSpPr txBox="1"/>
          <p:nvPr/>
        </p:nvSpPr>
        <p:spPr>
          <a:xfrm>
            <a:off x="6737982" y="2318447"/>
            <a:ext cx="7344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US" sz="2200" dirty="0" smtClean="0"/>
              <a:t>800 </a:t>
            </a:r>
            <a:endParaRPr lang="nl-NL" sz="2200" dirty="0"/>
          </a:p>
        </p:txBody>
      </p:sp>
      <p:sp>
        <p:nvSpPr>
          <p:cNvPr id="12" name="1"/>
          <p:cNvSpPr txBox="1"/>
          <p:nvPr/>
        </p:nvSpPr>
        <p:spPr>
          <a:xfrm>
            <a:off x="7622642" y="1769446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nl-NL" sz="2200" dirty="0" smtClean="0"/>
              <a:t>20</a:t>
            </a:r>
            <a:endParaRPr lang="nl-NL" sz="2200" dirty="0"/>
          </a:p>
        </p:txBody>
      </p:sp>
      <p:sp>
        <p:nvSpPr>
          <p:cNvPr id="14" name="Vrije vorm 25"/>
          <p:cNvSpPr/>
          <p:nvPr/>
        </p:nvSpPr>
        <p:spPr>
          <a:xfrm flipV="1">
            <a:off x="7039596" y="2791217"/>
            <a:ext cx="682006" cy="339958"/>
          </a:xfrm>
          <a:custGeom>
            <a:avLst/>
            <a:gdLst>
              <a:gd name="connsiteX0" fmla="*/ 0 w 1258645"/>
              <a:gd name="connsiteY0" fmla="*/ 301229 h 311987"/>
              <a:gd name="connsiteX1" fmla="*/ 656216 w 1258645"/>
              <a:gd name="connsiteY1" fmla="*/ 15 h 311987"/>
              <a:gd name="connsiteX2" fmla="*/ 1258645 w 1258645"/>
              <a:gd name="connsiteY2" fmla="*/ 311987 h 311987"/>
              <a:gd name="connsiteX0" fmla="*/ 0 w 1258645"/>
              <a:gd name="connsiteY0" fmla="*/ 301229 h 311987"/>
              <a:gd name="connsiteX1" fmla="*/ 623964 w 1258645"/>
              <a:gd name="connsiteY1" fmla="*/ 15 h 311987"/>
              <a:gd name="connsiteX2" fmla="*/ 1258645 w 1258645"/>
              <a:gd name="connsiteY2" fmla="*/ 311987 h 311987"/>
              <a:gd name="connsiteX0" fmla="*/ 0 w 1215642"/>
              <a:gd name="connsiteY0" fmla="*/ 301229 h 311987"/>
              <a:gd name="connsiteX1" fmla="*/ 580961 w 1215642"/>
              <a:gd name="connsiteY1" fmla="*/ 15 h 311987"/>
              <a:gd name="connsiteX2" fmla="*/ 1215642 w 1215642"/>
              <a:gd name="connsiteY2" fmla="*/ 311987 h 311987"/>
              <a:gd name="connsiteX0" fmla="*/ 0 w 1215642"/>
              <a:gd name="connsiteY0" fmla="*/ 301233 h 311991"/>
              <a:gd name="connsiteX1" fmla="*/ 580961 w 1215642"/>
              <a:gd name="connsiteY1" fmla="*/ 19 h 311991"/>
              <a:gd name="connsiteX2" fmla="*/ 1215642 w 1215642"/>
              <a:gd name="connsiteY2" fmla="*/ 311991 h 311991"/>
              <a:gd name="connsiteX0" fmla="*/ 0 w 1140388"/>
              <a:gd name="connsiteY0" fmla="*/ 301219 h 301218"/>
              <a:gd name="connsiteX1" fmla="*/ 580961 w 1140388"/>
              <a:gd name="connsiteY1" fmla="*/ 5 h 301218"/>
              <a:gd name="connsiteX2" fmla="*/ 1140388 w 1140388"/>
              <a:gd name="connsiteY2" fmla="*/ 295928 h 301218"/>
              <a:gd name="connsiteX0" fmla="*/ 0 w 1140388"/>
              <a:gd name="connsiteY0" fmla="*/ 301219 h 301219"/>
              <a:gd name="connsiteX1" fmla="*/ 580961 w 1140388"/>
              <a:gd name="connsiteY1" fmla="*/ 5 h 301219"/>
              <a:gd name="connsiteX2" fmla="*/ 1140388 w 1140388"/>
              <a:gd name="connsiteY2" fmla="*/ 295928 h 301219"/>
              <a:gd name="connsiteX0" fmla="*/ 0 w 1140388"/>
              <a:gd name="connsiteY0" fmla="*/ 229011 h 229011"/>
              <a:gd name="connsiteX1" fmla="*/ 580961 w 1140388"/>
              <a:gd name="connsiteY1" fmla="*/ 16 h 229011"/>
              <a:gd name="connsiteX2" fmla="*/ 1140388 w 1140388"/>
              <a:gd name="connsiteY2" fmla="*/ 223720 h 22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0388" h="229011">
                <a:moveTo>
                  <a:pt x="0" y="229011"/>
                </a:moveTo>
                <a:cubicBezTo>
                  <a:pt x="201720" y="45410"/>
                  <a:pt x="390896" y="898"/>
                  <a:pt x="580961" y="16"/>
                </a:cubicBezTo>
                <a:cubicBezTo>
                  <a:pt x="771026" y="-866"/>
                  <a:pt x="987063" y="36533"/>
                  <a:pt x="1140388" y="2237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 sz="2200"/>
          </a:p>
        </p:txBody>
      </p:sp>
      <p:grpSp>
        <p:nvGrpSpPr>
          <p:cNvPr id="16" name="Boog 1 boven"/>
          <p:cNvGrpSpPr/>
          <p:nvPr/>
        </p:nvGrpSpPr>
        <p:grpSpPr>
          <a:xfrm>
            <a:off x="7039596" y="1047538"/>
            <a:ext cx="748836" cy="769304"/>
            <a:chOff x="3762861" y="3400425"/>
            <a:chExt cx="1164929" cy="704927"/>
          </a:xfrm>
        </p:grpSpPr>
        <p:sp>
          <p:nvSpPr>
            <p:cNvPr id="17" name="Vrije vorm 21"/>
            <p:cNvSpPr/>
            <p:nvPr/>
          </p:nvSpPr>
          <p:spPr>
            <a:xfrm>
              <a:off x="3786659" y="3798332"/>
              <a:ext cx="1141131" cy="307020"/>
            </a:xfrm>
            <a:custGeom>
              <a:avLst/>
              <a:gdLst>
                <a:gd name="connsiteX0" fmla="*/ 0 w 1258645"/>
                <a:gd name="connsiteY0" fmla="*/ 301229 h 311987"/>
                <a:gd name="connsiteX1" fmla="*/ 656216 w 1258645"/>
                <a:gd name="connsiteY1" fmla="*/ 15 h 311987"/>
                <a:gd name="connsiteX2" fmla="*/ 1258645 w 1258645"/>
                <a:gd name="connsiteY2" fmla="*/ 311987 h 311987"/>
                <a:gd name="connsiteX0" fmla="*/ 0 w 1258645"/>
                <a:gd name="connsiteY0" fmla="*/ 301229 h 311987"/>
                <a:gd name="connsiteX1" fmla="*/ 623964 w 1258645"/>
                <a:gd name="connsiteY1" fmla="*/ 15 h 311987"/>
                <a:gd name="connsiteX2" fmla="*/ 1258645 w 1258645"/>
                <a:gd name="connsiteY2" fmla="*/ 311987 h 311987"/>
                <a:gd name="connsiteX0" fmla="*/ 0 w 1215642"/>
                <a:gd name="connsiteY0" fmla="*/ 301229 h 311987"/>
                <a:gd name="connsiteX1" fmla="*/ 580961 w 1215642"/>
                <a:gd name="connsiteY1" fmla="*/ 15 h 311987"/>
                <a:gd name="connsiteX2" fmla="*/ 1215642 w 1215642"/>
                <a:gd name="connsiteY2" fmla="*/ 311987 h 311987"/>
                <a:gd name="connsiteX0" fmla="*/ 0 w 1215642"/>
                <a:gd name="connsiteY0" fmla="*/ 301233 h 311991"/>
                <a:gd name="connsiteX1" fmla="*/ 580961 w 1215642"/>
                <a:gd name="connsiteY1" fmla="*/ 19 h 311991"/>
                <a:gd name="connsiteX2" fmla="*/ 1215642 w 1215642"/>
                <a:gd name="connsiteY2" fmla="*/ 311991 h 311991"/>
                <a:gd name="connsiteX0" fmla="*/ 0 w 1140388"/>
                <a:gd name="connsiteY0" fmla="*/ 301219 h 301218"/>
                <a:gd name="connsiteX1" fmla="*/ 580961 w 1140388"/>
                <a:gd name="connsiteY1" fmla="*/ 5 h 301218"/>
                <a:gd name="connsiteX2" fmla="*/ 1140388 w 1140388"/>
                <a:gd name="connsiteY2" fmla="*/ 295928 h 301218"/>
                <a:gd name="connsiteX0" fmla="*/ 0 w 1140388"/>
                <a:gd name="connsiteY0" fmla="*/ 301219 h 301219"/>
                <a:gd name="connsiteX1" fmla="*/ 580961 w 1140388"/>
                <a:gd name="connsiteY1" fmla="*/ 5 h 301219"/>
                <a:gd name="connsiteX2" fmla="*/ 1140388 w 1140388"/>
                <a:gd name="connsiteY2" fmla="*/ 295928 h 301219"/>
                <a:gd name="connsiteX0" fmla="*/ 0 w 1140388"/>
                <a:gd name="connsiteY0" fmla="*/ 229011 h 229011"/>
                <a:gd name="connsiteX1" fmla="*/ 580961 w 1140388"/>
                <a:gd name="connsiteY1" fmla="*/ 16 h 229011"/>
                <a:gd name="connsiteX2" fmla="*/ 1140388 w 1140388"/>
                <a:gd name="connsiteY2" fmla="*/ 223720 h 229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0388" h="229011">
                  <a:moveTo>
                    <a:pt x="0" y="229011"/>
                  </a:moveTo>
                  <a:cubicBezTo>
                    <a:pt x="201720" y="45410"/>
                    <a:pt x="390896" y="898"/>
                    <a:pt x="580961" y="16"/>
                  </a:cubicBezTo>
                  <a:cubicBezTo>
                    <a:pt x="771026" y="-866"/>
                    <a:pt x="987063" y="36533"/>
                    <a:pt x="1140388" y="223720"/>
                  </a:cubicBezTo>
                </a:path>
              </a:pathLst>
            </a:custGeom>
            <a:noFill/>
            <a:ln>
              <a:solidFill>
                <a:srgbClr val="FF000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l-NL" sz="2200"/>
            </a:p>
          </p:txBody>
        </p:sp>
        <p:sp>
          <p:nvSpPr>
            <p:cNvPr id="18" name="Tekstvak 106"/>
            <p:cNvSpPr txBox="1"/>
            <p:nvPr/>
          </p:nvSpPr>
          <p:spPr>
            <a:xfrm>
              <a:off x="3762861" y="3400425"/>
              <a:ext cx="1155091" cy="3948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pPr algn="ctr"/>
              <a:r>
                <a:rPr lang="en-US" sz="2200" dirty="0" smtClean="0">
                  <a:solidFill>
                    <a:srgbClr val="FF0000"/>
                  </a:solidFill>
                </a:rPr>
                <a:t>+ 10</a:t>
              </a:r>
              <a:endParaRPr lang="nl-NL" sz="2200" dirty="0">
                <a:solidFill>
                  <a:srgbClr val="FF0000"/>
                </a:solidFill>
              </a:endParaRPr>
            </a:p>
          </p:txBody>
        </p:sp>
      </p:grpSp>
      <p:sp>
        <p:nvSpPr>
          <p:cNvPr id="22" name="Prijs in euros"/>
          <p:cNvSpPr txBox="1"/>
          <p:nvPr/>
        </p:nvSpPr>
        <p:spPr>
          <a:xfrm>
            <a:off x="4590686" y="2299256"/>
            <a:ext cx="17235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nl-NL" sz="2200" dirty="0"/>
              <a:t>a</a:t>
            </a:r>
            <a:r>
              <a:rPr lang="nl-NL" sz="2200" dirty="0" smtClean="0"/>
              <a:t>fstand in m</a:t>
            </a:r>
            <a:endParaRPr lang="nl-NL" sz="2200" dirty="0"/>
          </a:p>
        </p:txBody>
      </p:sp>
      <p:sp>
        <p:nvSpPr>
          <p:cNvPr id="23" name="Aantal fotos"/>
          <p:cNvSpPr txBox="1"/>
          <p:nvPr/>
        </p:nvSpPr>
        <p:spPr>
          <a:xfrm>
            <a:off x="4605842" y="1765583"/>
            <a:ext cx="192713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nl-NL" sz="2200" dirty="0"/>
              <a:t>t</a:t>
            </a:r>
            <a:r>
              <a:rPr lang="nl-NL" sz="2200" dirty="0" smtClean="0"/>
              <a:t>ijd in minuten</a:t>
            </a:r>
            <a:endParaRPr lang="nl-NL" sz="2200" dirty="0"/>
          </a:p>
        </p:txBody>
      </p:sp>
      <p:sp>
        <p:nvSpPr>
          <p:cNvPr id="24" name="1.80"/>
          <p:cNvSpPr txBox="1"/>
          <p:nvPr/>
        </p:nvSpPr>
        <p:spPr>
          <a:xfrm>
            <a:off x="7455695" y="2318447"/>
            <a:ext cx="89159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US" sz="2200" dirty="0" smtClean="0"/>
              <a:t>1600 </a:t>
            </a:r>
            <a:endParaRPr lang="nl-NL" sz="2200" dirty="0"/>
          </a:p>
        </p:txBody>
      </p:sp>
      <p:sp>
        <p:nvSpPr>
          <p:cNvPr id="45" name="Tekstvak 16413"/>
          <p:cNvSpPr txBox="1"/>
          <p:nvPr/>
        </p:nvSpPr>
        <p:spPr>
          <a:xfrm>
            <a:off x="7047585" y="3275191"/>
            <a:ext cx="89960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US" sz="2200" dirty="0" smtClean="0">
                <a:solidFill>
                  <a:srgbClr val="FF0000"/>
                </a:solidFill>
              </a:rPr>
              <a:t>+ 800</a:t>
            </a:r>
            <a:endParaRPr lang="nl-NL" sz="2200" dirty="0">
              <a:solidFill>
                <a:srgbClr val="FF0000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8400453" y="1769446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200" dirty="0" smtClean="0"/>
              <a:t>30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8243359" y="2302148"/>
            <a:ext cx="81304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200" dirty="0" smtClean="0"/>
              <a:t>2400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499992" y="1465699"/>
            <a:ext cx="26116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dirty="0" smtClean="0"/>
              <a:t>WANDELTOCHT ANGELA</a:t>
            </a:r>
          </a:p>
        </p:txBody>
      </p:sp>
      <p:grpSp>
        <p:nvGrpSpPr>
          <p:cNvPr id="74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75" name="Isosceles Triangle 74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76" name="Isosceles Triangle 75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77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42" name="TextBox 41"/>
          <p:cNvSpPr txBox="1"/>
          <p:nvPr/>
        </p:nvSpPr>
        <p:spPr>
          <a:xfrm>
            <a:off x="378768" y="692696"/>
            <a:ext cx="50736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Angela </a:t>
            </a:r>
            <a:r>
              <a:rPr lang="en-US" sz="2200" dirty="0" err="1" smtClean="0"/>
              <a:t>maakt</a:t>
            </a:r>
            <a:r>
              <a:rPr lang="en-US" sz="2200" dirty="0" smtClean="0"/>
              <a:t> </a:t>
            </a:r>
            <a:r>
              <a:rPr lang="en-US" sz="2200" dirty="0" err="1" smtClean="0"/>
              <a:t>een</a:t>
            </a:r>
            <a:r>
              <a:rPr lang="en-US" sz="2200" dirty="0" smtClean="0"/>
              <a:t> </a:t>
            </a:r>
            <a:r>
              <a:rPr lang="en-US" sz="2200" dirty="0" err="1" smtClean="0"/>
              <a:t>wandeltocht</a:t>
            </a:r>
            <a:r>
              <a:rPr lang="en-US" sz="2200" dirty="0" smtClean="0"/>
              <a:t>.</a:t>
            </a:r>
          </a:p>
        </p:txBody>
      </p:sp>
      <p:grpSp>
        <p:nvGrpSpPr>
          <p:cNvPr id="69" name="Boog 1 boven"/>
          <p:cNvGrpSpPr/>
          <p:nvPr/>
        </p:nvGrpSpPr>
        <p:grpSpPr>
          <a:xfrm>
            <a:off x="7928794" y="1042943"/>
            <a:ext cx="748836" cy="769304"/>
            <a:chOff x="3762861" y="3400425"/>
            <a:chExt cx="1164929" cy="704927"/>
          </a:xfrm>
        </p:grpSpPr>
        <p:sp>
          <p:nvSpPr>
            <p:cNvPr id="70" name="Vrije vorm 21"/>
            <p:cNvSpPr/>
            <p:nvPr/>
          </p:nvSpPr>
          <p:spPr>
            <a:xfrm>
              <a:off x="3786659" y="3798332"/>
              <a:ext cx="1141131" cy="307020"/>
            </a:xfrm>
            <a:custGeom>
              <a:avLst/>
              <a:gdLst>
                <a:gd name="connsiteX0" fmla="*/ 0 w 1258645"/>
                <a:gd name="connsiteY0" fmla="*/ 301229 h 311987"/>
                <a:gd name="connsiteX1" fmla="*/ 656216 w 1258645"/>
                <a:gd name="connsiteY1" fmla="*/ 15 h 311987"/>
                <a:gd name="connsiteX2" fmla="*/ 1258645 w 1258645"/>
                <a:gd name="connsiteY2" fmla="*/ 311987 h 311987"/>
                <a:gd name="connsiteX0" fmla="*/ 0 w 1258645"/>
                <a:gd name="connsiteY0" fmla="*/ 301229 h 311987"/>
                <a:gd name="connsiteX1" fmla="*/ 623964 w 1258645"/>
                <a:gd name="connsiteY1" fmla="*/ 15 h 311987"/>
                <a:gd name="connsiteX2" fmla="*/ 1258645 w 1258645"/>
                <a:gd name="connsiteY2" fmla="*/ 311987 h 311987"/>
                <a:gd name="connsiteX0" fmla="*/ 0 w 1215642"/>
                <a:gd name="connsiteY0" fmla="*/ 301229 h 311987"/>
                <a:gd name="connsiteX1" fmla="*/ 580961 w 1215642"/>
                <a:gd name="connsiteY1" fmla="*/ 15 h 311987"/>
                <a:gd name="connsiteX2" fmla="*/ 1215642 w 1215642"/>
                <a:gd name="connsiteY2" fmla="*/ 311987 h 311987"/>
                <a:gd name="connsiteX0" fmla="*/ 0 w 1215642"/>
                <a:gd name="connsiteY0" fmla="*/ 301233 h 311991"/>
                <a:gd name="connsiteX1" fmla="*/ 580961 w 1215642"/>
                <a:gd name="connsiteY1" fmla="*/ 19 h 311991"/>
                <a:gd name="connsiteX2" fmla="*/ 1215642 w 1215642"/>
                <a:gd name="connsiteY2" fmla="*/ 311991 h 311991"/>
                <a:gd name="connsiteX0" fmla="*/ 0 w 1140388"/>
                <a:gd name="connsiteY0" fmla="*/ 301219 h 301218"/>
                <a:gd name="connsiteX1" fmla="*/ 580961 w 1140388"/>
                <a:gd name="connsiteY1" fmla="*/ 5 h 301218"/>
                <a:gd name="connsiteX2" fmla="*/ 1140388 w 1140388"/>
                <a:gd name="connsiteY2" fmla="*/ 295928 h 301218"/>
                <a:gd name="connsiteX0" fmla="*/ 0 w 1140388"/>
                <a:gd name="connsiteY0" fmla="*/ 301219 h 301219"/>
                <a:gd name="connsiteX1" fmla="*/ 580961 w 1140388"/>
                <a:gd name="connsiteY1" fmla="*/ 5 h 301219"/>
                <a:gd name="connsiteX2" fmla="*/ 1140388 w 1140388"/>
                <a:gd name="connsiteY2" fmla="*/ 295928 h 301219"/>
                <a:gd name="connsiteX0" fmla="*/ 0 w 1140388"/>
                <a:gd name="connsiteY0" fmla="*/ 229011 h 229011"/>
                <a:gd name="connsiteX1" fmla="*/ 580961 w 1140388"/>
                <a:gd name="connsiteY1" fmla="*/ 16 h 229011"/>
                <a:gd name="connsiteX2" fmla="*/ 1140388 w 1140388"/>
                <a:gd name="connsiteY2" fmla="*/ 223720 h 229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0388" h="229011">
                  <a:moveTo>
                    <a:pt x="0" y="229011"/>
                  </a:moveTo>
                  <a:cubicBezTo>
                    <a:pt x="201720" y="45410"/>
                    <a:pt x="390896" y="898"/>
                    <a:pt x="580961" y="16"/>
                  </a:cubicBezTo>
                  <a:cubicBezTo>
                    <a:pt x="771026" y="-866"/>
                    <a:pt x="987063" y="36533"/>
                    <a:pt x="1140388" y="223720"/>
                  </a:cubicBezTo>
                </a:path>
              </a:pathLst>
            </a:custGeom>
            <a:noFill/>
            <a:ln>
              <a:solidFill>
                <a:srgbClr val="FF000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l-NL" sz="2200"/>
            </a:p>
          </p:txBody>
        </p:sp>
        <p:sp>
          <p:nvSpPr>
            <p:cNvPr id="71" name="Tekstvak 106"/>
            <p:cNvSpPr txBox="1"/>
            <p:nvPr/>
          </p:nvSpPr>
          <p:spPr>
            <a:xfrm>
              <a:off x="3762861" y="3400425"/>
              <a:ext cx="1155091" cy="3948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pPr algn="ctr"/>
              <a:r>
                <a:rPr lang="en-US" sz="2200" dirty="0" smtClean="0">
                  <a:solidFill>
                    <a:srgbClr val="FF0000"/>
                  </a:solidFill>
                </a:rPr>
                <a:t>+ 10</a:t>
              </a:r>
              <a:endParaRPr lang="nl-NL" sz="2200" dirty="0">
                <a:solidFill>
                  <a:srgbClr val="FF0000"/>
                </a:solidFill>
              </a:endParaRPr>
            </a:p>
          </p:txBody>
        </p:sp>
      </p:grpSp>
      <p:sp>
        <p:nvSpPr>
          <p:cNvPr id="72" name="Vrije vorm 25"/>
          <p:cNvSpPr/>
          <p:nvPr/>
        </p:nvSpPr>
        <p:spPr>
          <a:xfrm flipV="1">
            <a:off x="7932201" y="2802171"/>
            <a:ext cx="682006" cy="339958"/>
          </a:xfrm>
          <a:custGeom>
            <a:avLst/>
            <a:gdLst>
              <a:gd name="connsiteX0" fmla="*/ 0 w 1258645"/>
              <a:gd name="connsiteY0" fmla="*/ 301229 h 311987"/>
              <a:gd name="connsiteX1" fmla="*/ 656216 w 1258645"/>
              <a:gd name="connsiteY1" fmla="*/ 15 h 311987"/>
              <a:gd name="connsiteX2" fmla="*/ 1258645 w 1258645"/>
              <a:gd name="connsiteY2" fmla="*/ 311987 h 311987"/>
              <a:gd name="connsiteX0" fmla="*/ 0 w 1258645"/>
              <a:gd name="connsiteY0" fmla="*/ 301229 h 311987"/>
              <a:gd name="connsiteX1" fmla="*/ 623964 w 1258645"/>
              <a:gd name="connsiteY1" fmla="*/ 15 h 311987"/>
              <a:gd name="connsiteX2" fmla="*/ 1258645 w 1258645"/>
              <a:gd name="connsiteY2" fmla="*/ 311987 h 311987"/>
              <a:gd name="connsiteX0" fmla="*/ 0 w 1215642"/>
              <a:gd name="connsiteY0" fmla="*/ 301229 h 311987"/>
              <a:gd name="connsiteX1" fmla="*/ 580961 w 1215642"/>
              <a:gd name="connsiteY1" fmla="*/ 15 h 311987"/>
              <a:gd name="connsiteX2" fmla="*/ 1215642 w 1215642"/>
              <a:gd name="connsiteY2" fmla="*/ 311987 h 311987"/>
              <a:gd name="connsiteX0" fmla="*/ 0 w 1215642"/>
              <a:gd name="connsiteY0" fmla="*/ 301233 h 311991"/>
              <a:gd name="connsiteX1" fmla="*/ 580961 w 1215642"/>
              <a:gd name="connsiteY1" fmla="*/ 19 h 311991"/>
              <a:gd name="connsiteX2" fmla="*/ 1215642 w 1215642"/>
              <a:gd name="connsiteY2" fmla="*/ 311991 h 311991"/>
              <a:gd name="connsiteX0" fmla="*/ 0 w 1140388"/>
              <a:gd name="connsiteY0" fmla="*/ 301219 h 301218"/>
              <a:gd name="connsiteX1" fmla="*/ 580961 w 1140388"/>
              <a:gd name="connsiteY1" fmla="*/ 5 h 301218"/>
              <a:gd name="connsiteX2" fmla="*/ 1140388 w 1140388"/>
              <a:gd name="connsiteY2" fmla="*/ 295928 h 301218"/>
              <a:gd name="connsiteX0" fmla="*/ 0 w 1140388"/>
              <a:gd name="connsiteY0" fmla="*/ 301219 h 301219"/>
              <a:gd name="connsiteX1" fmla="*/ 580961 w 1140388"/>
              <a:gd name="connsiteY1" fmla="*/ 5 h 301219"/>
              <a:gd name="connsiteX2" fmla="*/ 1140388 w 1140388"/>
              <a:gd name="connsiteY2" fmla="*/ 295928 h 301219"/>
              <a:gd name="connsiteX0" fmla="*/ 0 w 1140388"/>
              <a:gd name="connsiteY0" fmla="*/ 229011 h 229011"/>
              <a:gd name="connsiteX1" fmla="*/ 580961 w 1140388"/>
              <a:gd name="connsiteY1" fmla="*/ 16 h 229011"/>
              <a:gd name="connsiteX2" fmla="*/ 1140388 w 1140388"/>
              <a:gd name="connsiteY2" fmla="*/ 223720 h 22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0388" h="229011">
                <a:moveTo>
                  <a:pt x="0" y="229011"/>
                </a:moveTo>
                <a:cubicBezTo>
                  <a:pt x="201720" y="45410"/>
                  <a:pt x="390896" y="898"/>
                  <a:pt x="580961" y="16"/>
                </a:cubicBezTo>
                <a:cubicBezTo>
                  <a:pt x="771026" y="-866"/>
                  <a:pt x="987063" y="36533"/>
                  <a:pt x="1140388" y="2237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 sz="2200"/>
          </a:p>
        </p:txBody>
      </p:sp>
      <p:sp>
        <p:nvSpPr>
          <p:cNvPr id="73" name="Tekstvak 16413"/>
          <p:cNvSpPr txBox="1"/>
          <p:nvPr/>
        </p:nvSpPr>
        <p:spPr>
          <a:xfrm>
            <a:off x="7940190" y="3286145"/>
            <a:ext cx="89960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US" sz="2200" dirty="0" smtClean="0">
                <a:solidFill>
                  <a:srgbClr val="FF0000"/>
                </a:solidFill>
              </a:rPr>
              <a:t>+ 800</a:t>
            </a:r>
            <a:endParaRPr lang="nl-NL" sz="2200" dirty="0">
              <a:solidFill>
                <a:srgbClr val="FF0000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378768" y="1052736"/>
            <a:ext cx="39948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In de tabel zit regelmaat.</a:t>
            </a:r>
            <a:endParaRPr lang="en-US" sz="2200" dirty="0" smtClean="0"/>
          </a:p>
        </p:txBody>
      </p:sp>
      <p:sp>
        <p:nvSpPr>
          <p:cNvPr id="43" name="Rectangle 42"/>
          <p:cNvSpPr/>
          <p:nvPr/>
        </p:nvSpPr>
        <p:spPr>
          <a:xfrm>
            <a:off x="378768" y="1435423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sz="2200" dirty="0"/>
              <a:t>De </a:t>
            </a:r>
            <a:r>
              <a:rPr lang="nl-NL" sz="2200" dirty="0" smtClean="0"/>
              <a:t>grafiek </a:t>
            </a:r>
            <a:r>
              <a:rPr lang="nl-NL" sz="2200" dirty="0"/>
              <a:t>bij de tabel </a:t>
            </a:r>
            <a:r>
              <a:rPr lang="nl-NL" sz="2200" dirty="0" smtClean="0"/>
              <a:t/>
            </a:r>
            <a:br>
              <a:rPr lang="nl-NL" sz="2200" dirty="0" smtClean="0"/>
            </a:br>
            <a:r>
              <a:rPr lang="nl-NL" sz="2200" dirty="0" smtClean="0"/>
              <a:t>is </a:t>
            </a:r>
            <a:r>
              <a:rPr lang="nl-NL" sz="2200" dirty="0"/>
              <a:t>dus een rechte lijn.</a:t>
            </a:r>
            <a:endParaRPr lang="en-US" sz="2200" dirty="0"/>
          </a:p>
        </p:txBody>
      </p:sp>
      <p:sp>
        <p:nvSpPr>
          <p:cNvPr id="44" name="Rectangle 43"/>
          <p:cNvSpPr/>
          <p:nvPr/>
        </p:nvSpPr>
        <p:spPr>
          <a:xfrm>
            <a:off x="371557" y="1052736"/>
            <a:ext cx="326082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/>
              <a:t>Er is iets bijzonders aan </a:t>
            </a:r>
            <a:r>
              <a:rPr lang="nl-NL" sz="2200" dirty="0" smtClean="0"/>
              <a:t/>
            </a:r>
            <a:br>
              <a:rPr lang="nl-NL" sz="2200" dirty="0" smtClean="0"/>
            </a:br>
            <a:r>
              <a:rPr lang="nl-NL" sz="2200" dirty="0" smtClean="0"/>
              <a:t>de </a:t>
            </a:r>
            <a:r>
              <a:rPr lang="nl-NL" sz="2200" dirty="0"/>
              <a:t>tabel.</a:t>
            </a:r>
            <a:endParaRPr lang="en-US" sz="2200" dirty="0"/>
          </a:p>
        </p:txBody>
      </p:sp>
      <p:grpSp>
        <p:nvGrpSpPr>
          <p:cNvPr id="79" name="Boog 1 boven"/>
          <p:cNvGrpSpPr/>
          <p:nvPr/>
        </p:nvGrpSpPr>
        <p:grpSpPr>
          <a:xfrm>
            <a:off x="7048570" y="1047538"/>
            <a:ext cx="733538" cy="769304"/>
            <a:chOff x="3786659" y="3400425"/>
            <a:chExt cx="1141131" cy="704927"/>
          </a:xfrm>
        </p:grpSpPr>
        <p:sp>
          <p:nvSpPr>
            <p:cNvPr id="80" name="Vrije vorm 21"/>
            <p:cNvSpPr/>
            <p:nvPr/>
          </p:nvSpPr>
          <p:spPr>
            <a:xfrm>
              <a:off x="3786659" y="3798332"/>
              <a:ext cx="1141131" cy="307020"/>
            </a:xfrm>
            <a:custGeom>
              <a:avLst/>
              <a:gdLst>
                <a:gd name="connsiteX0" fmla="*/ 0 w 1258645"/>
                <a:gd name="connsiteY0" fmla="*/ 301229 h 311987"/>
                <a:gd name="connsiteX1" fmla="*/ 656216 w 1258645"/>
                <a:gd name="connsiteY1" fmla="*/ 15 h 311987"/>
                <a:gd name="connsiteX2" fmla="*/ 1258645 w 1258645"/>
                <a:gd name="connsiteY2" fmla="*/ 311987 h 311987"/>
                <a:gd name="connsiteX0" fmla="*/ 0 w 1258645"/>
                <a:gd name="connsiteY0" fmla="*/ 301229 h 311987"/>
                <a:gd name="connsiteX1" fmla="*/ 623964 w 1258645"/>
                <a:gd name="connsiteY1" fmla="*/ 15 h 311987"/>
                <a:gd name="connsiteX2" fmla="*/ 1258645 w 1258645"/>
                <a:gd name="connsiteY2" fmla="*/ 311987 h 311987"/>
                <a:gd name="connsiteX0" fmla="*/ 0 w 1215642"/>
                <a:gd name="connsiteY0" fmla="*/ 301229 h 311987"/>
                <a:gd name="connsiteX1" fmla="*/ 580961 w 1215642"/>
                <a:gd name="connsiteY1" fmla="*/ 15 h 311987"/>
                <a:gd name="connsiteX2" fmla="*/ 1215642 w 1215642"/>
                <a:gd name="connsiteY2" fmla="*/ 311987 h 311987"/>
                <a:gd name="connsiteX0" fmla="*/ 0 w 1215642"/>
                <a:gd name="connsiteY0" fmla="*/ 301233 h 311991"/>
                <a:gd name="connsiteX1" fmla="*/ 580961 w 1215642"/>
                <a:gd name="connsiteY1" fmla="*/ 19 h 311991"/>
                <a:gd name="connsiteX2" fmla="*/ 1215642 w 1215642"/>
                <a:gd name="connsiteY2" fmla="*/ 311991 h 311991"/>
                <a:gd name="connsiteX0" fmla="*/ 0 w 1140388"/>
                <a:gd name="connsiteY0" fmla="*/ 301219 h 301218"/>
                <a:gd name="connsiteX1" fmla="*/ 580961 w 1140388"/>
                <a:gd name="connsiteY1" fmla="*/ 5 h 301218"/>
                <a:gd name="connsiteX2" fmla="*/ 1140388 w 1140388"/>
                <a:gd name="connsiteY2" fmla="*/ 295928 h 301218"/>
                <a:gd name="connsiteX0" fmla="*/ 0 w 1140388"/>
                <a:gd name="connsiteY0" fmla="*/ 301219 h 301219"/>
                <a:gd name="connsiteX1" fmla="*/ 580961 w 1140388"/>
                <a:gd name="connsiteY1" fmla="*/ 5 h 301219"/>
                <a:gd name="connsiteX2" fmla="*/ 1140388 w 1140388"/>
                <a:gd name="connsiteY2" fmla="*/ 295928 h 301219"/>
                <a:gd name="connsiteX0" fmla="*/ 0 w 1140388"/>
                <a:gd name="connsiteY0" fmla="*/ 229011 h 229011"/>
                <a:gd name="connsiteX1" fmla="*/ 580961 w 1140388"/>
                <a:gd name="connsiteY1" fmla="*/ 16 h 229011"/>
                <a:gd name="connsiteX2" fmla="*/ 1140388 w 1140388"/>
                <a:gd name="connsiteY2" fmla="*/ 223720 h 229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0388" h="229011">
                  <a:moveTo>
                    <a:pt x="0" y="229011"/>
                  </a:moveTo>
                  <a:cubicBezTo>
                    <a:pt x="201720" y="45410"/>
                    <a:pt x="390896" y="898"/>
                    <a:pt x="580961" y="16"/>
                  </a:cubicBezTo>
                  <a:cubicBezTo>
                    <a:pt x="771026" y="-866"/>
                    <a:pt x="987063" y="36533"/>
                    <a:pt x="1140388" y="223720"/>
                  </a:cubicBezTo>
                </a:path>
              </a:pathLst>
            </a:custGeom>
            <a:noFill/>
            <a:ln>
              <a:solidFill>
                <a:srgbClr val="FF000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l-NL" sz="2200"/>
            </a:p>
          </p:txBody>
        </p:sp>
        <p:sp>
          <p:nvSpPr>
            <p:cNvPr id="81" name="Tekstvak 106"/>
            <p:cNvSpPr txBox="1"/>
            <p:nvPr/>
          </p:nvSpPr>
          <p:spPr>
            <a:xfrm>
              <a:off x="3885054" y="3400425"/>
              <a:ext cx="910706" cy="3948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pPr algn="ctr"/>
              <a:r>
                <a:rPr lang="en-US" sz="2200" dirty="0">
                  <a:solidFill>
                    <a:srgbClr val="FF0000"/>
                  </a:solidFill>
                </a:rPr>
                <a:t>×</a:t>
              </a:r>
              <a:r>
                <a:rPr lang="en-US" sz="2200" dirty="0" smtClean="0">
                  <a:solidFill>
                    <a:srgbClr val="FF0000"/>
                  </a:solidFill>
                </a:rPr>
                <a:t> 2</a:t>
              </a:r>
              <a:endParaRPr lang="nl-NL" sz="2200" dirty="0">
                <a:solidFill>
                  <a:srgbClr val="FF0000"/>
                </a:solidFill>
              </a:endParaRPr>
            </a:p>
          </p:txBody>
        </p:sp>
      </p:grpSp>
      <p:sp>
        <p:nvSpPr>
          <p:cNvPr id="82" name="Vrije vorm 25"/>
          <p:cNvSpPr/>
          <p:nvPr/>
        </p:nvSpPr>
        <p:spPr>
          <a:xfrm flipV="1">
            <a:off x="7039596" y="2802171"/>
            <a:ext cx="682006" cy="339958"/>
          </a:xfrm>
          <a:custGeom>
            <a:avLst/>
            <a:gdLst>
              <a:gd name="connsiteX0" fmla="*/ 0 w 1258645"/>
              <a:gd name="connsiteY0" fmla="*/ 301229 h 311987"/>
              <a:gd name="connsiteX1" fmla="*/ 656216 w 1258645"/>
              <a:gd name="connsiteY1" fmla="*/ 15 h 311987"/>
              <a:gd name="connsiteX2" fmla="*/ 1258645 w 1258645"/>
              <a:gd name="connsiteY2" fmla="*/ 311987 h 311987"/>
              <a:gd name="connsiteX0" fmla="*/ 0 w 1258645"/>
              <a:gd name="connsiteY0" fmla="*/ 301229 h 311987"/>
              <a:gd name="connsiteX1" fmla="*/ 623964 w 1258645"/>
              <a:gd name="connsiteY1" fmla="*/ 15 h 311987"/>
              <a:gd name="connsiteX2" fmla="*/ 1258645 w 1258645"/>
              <a:gd name="connsiteY2" fmla="*/ 311987 h 311987"/>
              <a:gd name="connsiteX0" fmla="*/ 0 w 1215642"/>
              <a:gd name="connsiteY0" fmla="*/ 301229 h 311987"/>
              <a:gd name="connsiteX1" fmla="*/ 580961 w 1215642"/>
              <a:gd name="connsiteY1" fmla="*/ 15 h 311987"/>
              <a:gd name="connsiteX2" fmla="*/ 1215642 w 1215642"/>
              <a:gd name="connsiteY2" fmla="*/ 311987 h 311987"/>
              <a:gd name="connsiteX0" fmla="*/ 0 w 1215642"/>
              <a:gd name="connsiteY0" fmla="*/ 301233 h 311991"/>
              <a:gd name="connsiteX1" fmla="*/ 580961 w 1215642"/>
              <a:gd name="connsiteY1" fmla="*/ 19 h 311991"/>
              <a:gd name="connsiteX2" fmla="*/ 1215642 w 1215642"/>
              <a:gd name="connsiteY2" fmla="*/ 311991 h 311991"/>
              <a:gd name="connsiteX0" fmla="*/ 0 w 1140388"/>
              <a:gd name="connsiteY0" fmla="*/ 301219 h 301218"/>
              <a:gd name="connsiteX1" fmla="*/ 580961 w 1140388"/>
              <a:gd name="connsiteY1" fmla="*/ 5 h 301218"/>
              <a:gd name="connsiteX2" fmla="*/ 1140388 w 1140388"/>
              <a:gd name="connsiteY2" fmla="*/ 295928 h 301218"/>
              <a:gd name="connsiteX0" fmla="*/ 0 w 1140388"/>
              <a:gd name="connsiteY0" fmla="*/ 301219 h 301219"/>
              <a:gd name="connsiteX1" fmla="*/ 580961 w 1140388"/>
              <a:gd name="connsiteY1" fmla="*/ 5 h 301219"/>
              <a:gd name="connsiteX2" fmla="*/ 1140388 w 1140388"/>
              <a:gd name="connsiteY2" fmla="*/ 295928 h 301219"/>
              <a:gd name="connsiteX0" fmla="*/ 0 w 1140388"/>
              <a:gd name="connsiteY0" fmla="*/ 229011 h 229011"/>
              <a:gd name="connsiteX1" fmla="*/ 580961 w 1140388"/>
              <a:gd name="connsiteY1" fmla="*/ 16 h 229011"/>
              <a:gd name="connsiteX2" fmla="*/ 1140388 w 1140388"/>
              <a:gd name="connsiteY2" fmla="*/ 223720 h 22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0388" h="229011">
                <a:moveTo>
                  <a:pt x="0" y="229011"/>
                </a:moveTo>
                <a:cubicBezTo>
                  <a:pt x="201720" y="45410"/>
                  <a:pt x="390896" y="898"/>
                  <a:pt x="580961" y="16"/>
                </a:cubicBezTo>
                <a:cubicBezTo>
                  <a:pt x="771026" y="-866"/>
                  <a:pt x="987063" y="36533"/>
                  <a:pt x="1140388" y="2237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 sz="2200"/>
          </a:p>
        </p:txBody>
      </p:sp>
      <p:sp>
        <p:nvSpPr>
          <p:cNvPr id="83" name="Tekstvak 16413"/>
          <p:cNvSpPr txBox="1"/>
          <p:nvPr/>
        </p:nvSpPr>
        <p:spPr>
          <a:xfrm>
            <a:off x="7063877" y="3286145"/>
            <a:ext cx="58541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US" sz="2200" dirty="0" smtClean="0">
                <a:solidFill>
                  <a:srgbClr val="FF0000"/>
                </a:solidFill>
              </a:rPr>
              <a:t>× 2</a:t>
            </a:r>
            <a:endParaRPr lang="nl-NL" sz="2200" dirty="0">
              <a:solidFill>
                <a:srgbClr val="FF0000"/>
              </a:solidFill>
            </a:endParaRPr>
          </a:p>
        </p:txBody>
      </p:sp>
      <p:grpSp>
        <p:nvGrpSpPr>
          <p:cNvPr id="84" name="Boog 1 boven"/>
          <p:cNvGrpSpPr/>
          <p:nvPr/>
        </p:nvGrpSpPr>
        <p:grpSpPr>
          <a:xfrm>
            <a:off x="7309157" y="672458"/>
            <a:ext cx="1286798" cy="543057"/>
            <a:chOff x="3786659" y="3773043"/>
            <a:chExt cx="2001812" cy="394829"/>
          </a:xfrm>
        </p:grpSpPr>
        <p:sp>
          <p:nvSpPr>
            <p:cNvPr id="85" name="Vrije vorm 21"/>
            <p:cNvSpPr/>
            <p:nvPr/>
          </p:nvSpPr>
          <p:spPr>
            <a:xfrm>
              <a:off x="3786659" y="3798332"/>
              <a:ext cx="2001812" cy="307020"/>
            </a:xfrm>
            <a:custGeom>
              <a:avLst/>
              <a:gdLst>
                <a:gd name="connsiteX0" fmla="*/ 0 w 1258645"/>
                <a:gd name="connsiteY0" fmla="*/ 301229 h 311987"/>
                <a:gd name="connsiteX1" fmla="*/ 656216 w 1258645"/>
                <a:gd name="connsiteY1" fmla="*/ 15 h 311987"/>
                <a:gd name="connsiteX2" fmla="*/ 1258645 w 1258645"/>
                <a:gd name="connsiteY2" fmla="*/ 311987 h 311987"/>
                <a:gd name="connsiteX0" fmla="*/ 0 w 1258645"/>
                <a:gd name="connsiteY0" fmla="*/ 301229 h 311987"/>
                <a:gd name="connsiteX1" fmla="*/ 623964 w 1258645"/>
                <a:gd name="connsiteY1" fmla="*/ 15 h 311987"/>
                <a:gd name="connsiteX2" fmla="*/ 1258645 w 1258645"/>
                <a:gd name="connsiteY2" fmla="*/ 311987 h 311987"/>
                <a:gd name="connsiteX0" fmla="*/ 0 w 1215642"/>
                <a:gd name="connsiteY0" fmla="*/ 301229 h 311987"/>
                <a:gd name="connsiteX1" fmla="*/ 580961 w 1215642"/>
                <a:gd name="connsiteY1" fmla="*/ 15 h 311987"/>
                <a:gd name="connsiteX2" fmla="*/ 1215642 w 1215642"/>
                <a:gd name="connsiteY2" fmla="*/ 311987 h 311987"/>
                <a:gd name="connsiteX0" fmla="*/ 0 w 1215642"/>
                <a:gd name="connsiteY0" fmla="*/ 301233 h 311991"/>
                <a:gd name="connsiteX1" fmla="*/ 580961 w 1215642"/>
                <a:gd name="connsiteY1" fmla="*/ 19 h 311991"/>
                <a:gd name="connsiteX2" fmla="*/ 1215642 w 1215642"/>
                <a:gd name="connsiteY2" fmla="*/ 311991 h 311991"/>
                <a:gd name="connsiteX0" fmla="*/ 0 w 1140388"/>
                <a:gd name="connsiteY0" fmla="*/ 301219 h 301218"/>
                <a:gd name="connsiteX1" fmla="*/ 580961 w 1140388"/>
                <a:gd name="connsiteY1" fmla="*/ 5 h 301218"/>
                <a:gd name="connsiteX2" fmla="*/ 1140388 w 1140388"/>
                <a:gd name="connsiteY2" fmla="*/ 295928 h 301218"/>
                <a:gd name="connsiteX0" fmla="*/ 0 w 1140388"/>
                <a:gd name="connsiteY0" fmla="*/ 301219 h 301219"/>
                <a:gd name="connsiteX1" fmla="*/ 580961 w 1140388"/>
                <a:gd name="connsiteY1" fmla="*/ 5 h 301219"/>
                <a:gd name="connsiteX2" fmla="*/ 1140388 w 1140388"/>
                <a:gd name="connsiteY2" fmla="*/ 295928 h 301219"/>
                <a:gd name="connsiteX0" fmla="*/ 0 w 1140388"/>
                <a:gd name="connsiteY0" fmla="*/ 229011 h 229011"/>
                <a:gd name="connsiteX1" fmla="*/ 580961 w 1140388"/>
                <a:gd name="connsiteY1" fmla="*/ 16 h 229011"/>
                <a:gd name="connsiteX2" fmla="*/ 1140388 w 1140388"/>
                <a:gd name="connsiteY2" fmla="*/ 223720 h 229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0388" h="229011">
                  <a:moveTo>
                    <a:pt x="0" y="229011"/>
                  </a:moveTo>
                  <a:cubicBezTo>
                    <a:pt x="201720" y="45410"/>
                    <a:pt x="390896" y="898"/>
                    <a:pt x="580961" y="16"/>
                  </a:cubicBezTo>
                  <a:cubicBezTo>
                    <a:pt x="771026" y="-866"/>
                    <a:pt x="987063" y="36533"/>
                    <a:pt x="1140388" y="223720"/>
                  </a:cubicBezTo>
                </a:path>
              </a:pathLst>
            </a:custGeom>
            <a:noFill/>
            <a:ln>
              <a:solidFill>
                <a:srgbClr val="FF000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l-NL" sz="2200"/>
            </a:p>
          </p:txBody>
        </p:sp>
        <p:sp>
          <p:nvSpPr>
            <p:cNvPr id="86" name="Tekstvak 106"/>
            <p:cNvSpPr txBox="1"/>
            <p:nvPr/>
          </p:nvSpPr>
          <p:spPr>
            <a:xfrm>
              <a:off x="4388269" y="3773043"/>
              <a:ext cx="910706" cy="3948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pPr algn="ctr"/>
              <a:r>
                <a:rPr lang="en-US" sz="2200" dirty="0">
                  <a:solidFill>
                    <a:srgbClr val="FF0000"/>
                  </a:solidFill>
                </a:rPr>
                <a:t>×</a:t>
              </a:r>
              <a:r>
                <a:rPr lang="en-US" sz="2200" dirty="0" smtClean="0">
                  <a:solidFill>
                    <a:srgbClr val="FF0000"/>
                  </a:solidFill>
                </a:rPr>
                <a:t> 3</a:t>
              </a:r>
              <a:endParaRPr lang="nl-NL" sz="2200" dirty="0">
                <a:solidFill>
                  <a:srgbClr val="FF0000"/>
                </a:solidFill>
              </a:endParaRPr>
            </a:p>
          </p:txBody>
        </p:sp>
      </p:grpSp>
      <p:sp>
        <p:nvSpPr>
          <p:cNvPr id="87" name="Vrije vorm 25"/>
          <p:cNvSpPr/>
          <p:nvPr/>
        </p:nvSpPr>
        <p:spPr>
          <a:xfrm flipV="1">
            <a:off x="6957682" y="3490634"/>
            <a:ext cx="1661499" cy="384721"/>
          </a:xfrm>
          <a:custGeom>
            <a:avLst/>
            <a:gdLst>
              <a:gd name="connsiteX0" fmla="*/ 0 w 1258645"/>
              <a:gd name="connsiteY0" fmla="*/ 301229 h 311987"/>
              <a:gd name="connsiteX1" fmla="*/ 656216 w 1258645"/>
              <a:gd name="connsiteY1" fmla="*/ 15 h 311987"/>
              <a:gd name="connsiteX2" fmla="*/ 1258645 w 1258645"/>
              <a:gd name="connsiteY2" fmla="*/ 311987 h 311987"/>
              <a:gd name="connsiteX0" fmla="*/ 0 w 1258645"/>
              <a:gd name="connsiteY0" fmla="*/ 301229 h 311987"/>
              <a:gd name="connsiteX1" fmla="*/ 623964 w 1258645"/>
              <a:gd name="connsiteY1" fmla="*/ 15 h 311987"/>
              <a:gd name="connsiteX2" fmla="*/ 1258645 w 1258645"/>
              <a:gd name="connsiteY2" fmla="*/ 311987 h 311987"/>
              <a:gd name="connsiteX0" fmla="*/ 0 w 1215642"/>
              <a:gd name="connsiteY0" fmla="*/ 301229 h 311987"/>
              <a:gd name="connsiteX1" fmla="*/ 580961 w 1215642"/>
              <a:gd name="connsiteY1" fmla="*/ 15 h 311987"/>
              <a:gd name="connsiteX2" fmla="*/ 1215642 w 1215642"/>
              <a:gd name="connsiteY2" fmla="*/ 311987 h 311987"/>
              <a:gd name="connsiteX0" fmla="*/ 0 w 1215642"/>
              <a:gd name="connsiteY0" fmla="*/ 301233 h 311991"/>
              <a:gd name="connsiteX1" fmla="*/ 580961 w 1215642"/>
              <a:gd name="connsiteY1" fmla="*/ 19 h 311991"/>
              <a:gd name="connsiteX2" fmla="*/ 1215642 w 1215642"/>
              <a:gd name="connsiteY2" fmla="*/ 311991 h 311991"/>
              <a:gd name="connsiteX0" fmla="*/ 0 w 1140388"/>
              <a:gd name="connsiteY0" fmla="*/ 301219 h 301218"/>
              <a:gd name="connsiteX1" fmla="*/ 580961 w 1140388"/>
              <a:gd name="connsiteY1" fmla="*/ 5 h 301218"/>
              <a:gd name="connsiteX2" fmla="*/ 1140388 w 1140388"/>
              <a:gd name="connsiteY2" fmla="*/ 295928 h 301218"/>
              <a:gd name="connsiteX0" fmla="*/ 0 w 1140388"/>
              <a:gd name="connsiteY0" fmla="*/ 301219 h 301219"/>
              <a:gd name="connsiteX1" fmla="*/ 580961 w 1140388"/>
              <a:gd name="connsiteY1" fmla="*/ 5 h 301219"/>
              <a:gd name="connsiteX2" fmla="*/ 1140388 w 1140388"/>
              <a:gd name="connsiteY2" fmla="*/ 295928 h 301219"/>
              <a:gd name="connsiteX0" fmla="*/ 0 w 1140388"/>
              <a:gd name="connsiteY0" fmla="*/ 229011 h 229011"/>
              <a:gd name="connsiteX1" fmla="*/ 580961 w 1140388"/>
              <a:gd name="connsiteY1" fmla="*/ 16 h 229011"/>
              <a:gd name="connsiteX2" fmla="*/ 1140388 w 1140388"/>
              <a:gd name="connsiteY2" fmla="*/ 223720 h 22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0388" h="229011">
                <a:moveTo>
                  <a:pt x="0" y="229011"/>
                </a:moveTo>
                <a:cubicBezTo>
                  <a:pt x="201720" y="45410"/>
                  <a:pt x="390896" y="898"/>
                  <a:pt x="580961" y="16"/>
                </a:cubicBezTo>
                <a:cubicBezTo>
                  <a:pt x="771026" y="-866"/>
                  <a:pt x="987063" y="36533"/>
                  <a:pt x="1140388" y="2237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 sz="2200"/>
          </a:p>
        </p:txBody>
      </p:sp>
      <p:sp>
        <p:nvSpPr>
          <p:cNvPr id="88" name="Tekstvak 16413"/>
          <p:cNvSpPr txBox="1"/>
          <p:nvPr/>
        </p:nvSpPr>
        <p:spPr>
          <a:xfrm>
            <a:off x="7607817" y="3934217"/>
            <a:ext cx="58541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US" sz="2200" dirty="0" smtClean="0">
                <a:solidFill>
                  <a:srgbClr val="FF0000"/>
                </a:solidFill>
              </a:rPr>
              <a:t>× 3</a:t>
            </a:r>
            <a:endParaRPr lang="nl-NL" sz="2200" dirty="0">
              <a:solidFill>
                <a:srgbClr val="FF0000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95536" y="3359828"/>
            <a:ext cx="673713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/>
              <a:t>Zo’n bijzondere tabel is een </a:t>
            </a:r>
            <a:r>
              <a:rPr lang="nl-NL" sz="2200" b="1" dirty="0"/>
              <a:t>verhoudingstabel</a:t>
            </a:r>
            <a:r>
              <a:rPr lang="nl-NL" sz="2200" dirty="0"/>
              <a:t>.</a:t>
            </a:r>
            <a:endParaRPr lang="en-US" sz="2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3459" y="3763256"/>
            <a:ext cx="2405481" cy="2613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2" name="Rectangle 51"/>
          <p:cNvSpPr/>
          <p:nvPr/>
        </p:nvSpPr>
        <p:spPr>
          <a:xfrm>
            <a:off x="395536" y="3717032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sz="2200" dirty="0"/>
              <a:t>De </a:t>
            </a:r>
            <a:r>
              <a:rPr lang="nl-NL" sz="2200" dirty="0" smtClean="0"/>
              <a:t>grafiek </a:t>
            </a:r>
            <a:r>
              <a:rPr lang="nl-NL" sz="2200" dirty="0"/>
              <a:t>bij een verhoudingstabel begint in het punt (0, 0).</a:t>
            </a:r>
            <a:endParaRPr lang="en-US" sz="2200" dirty="0"/>
          </a:p>
        </p:txBody>
      </p:sp>
      <p:sp>
        <p:nvSpPr>
          <p:cNvPr id="56" name="Rectangle 55"/>
          <p:cNvSpPr/>
          <p:nvPr/>
        </p:nvSpPr>
        <p:spPr>
          <a:xfrm>
            <a:off x="395536" y="5179839"/>
            <a:ext cx="747653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/>
              <a:t>De woordformule bij de wandeltocht van </a:t>
            </a:r>
            <a:r>
              <a:rPr lang="nl-NL" sz="2200" dirty="0" smtClean="0"/>
              <a:t/>
            </a:r>
            <a:br>
              <a:rPr lang="nl-NL" sz="2200" dirty="0" smtClean="0"/>
            </a:br>
            <a:r>
              <a:rPr lang="nl-NL" sz="2200" dirty="0" smtClean="0"/>
              <a:t>Angela is </a:t>
            </a:r>
            <a:r>
              <a:rPr lang="nl-NL" sz="2200" b="1" dirty="0" smtClean="0">
                <a:solidFill>
                  <a:srgbClr val="0070C0"/>
                </a:solidFill>
              </a:rPr>
              <a:t>afstand </a:t>
            </a:r>
            <a:r>
              <a:rPr lang="nl-NL" sz="2200" b="1" dirty="0">
                <a:solidFill>
                  <a:srgbClr val="0070C0"/>
                </a:solidFill>
              </a:rPr>
              <a:t>in m = 80 × tijd in minuten</a:t>
            </a:r>
            <a:r>
              <a:rPr lang="nl-NL" sz="2200" dirty="0">
                <a:solidFill>
                  <a:srgbClr val="0070C0"/>
                </a:solidFill>
              </a:rPr>
              <a:t>.</a:t>
            </a:r>
            <a:endParaRPr lang="en-US" sz="2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10" grpId="0"/>
      <p:bldP spid="11" grpId="0"/>
      <p:bldP spid="12" grpId="0"/>
      <p:bldP spid="14" grpId="0" animBg="1"/>
      <p:bldP spid="14" grpId="1" animBg="1"/>
      <p:bldP spid="22" grpId="0"/>
      <p:bldP spid="23" grpId="0"/>
      <p:bldP spid="24" grpId="0"/>
      <p:bldP spid="45" grpId="0"/>
      <p:bldP spid="45" grpId="1"/>
      <p:bldP spid="59" grpId="0"/>
      <p:bldP spid="60" grpId="0"/>
      <p:bldP spid="64" grpId="0"/>
      <p:bldP spid="77" grpId="0"/>
      <p:bldP spid="42" grpId="0"/>
      <p:bldP spid="72" grpId="0" animBg="1"/>
      <p:bldP spid="72" grpId="1" animBg="1"/>
      <p:bldP spid="73" grpId="0"/>
      <p:bldP spid="73" grpId="1"/>
      <p:bldP spid="78" grpId="0"/>
      <p:bldP spid="78" grpId="1"/>
      <p:bldP spid="43" grpId="0"/>
      <p:bldP spid="43" grpId="1"/>
      <p:bldP spid="44" grpId="0"/>
      <p:bldP spid="82" grpId="0" animBg="1"/>
      <p:bldP spid="82" grpId="1" animBg="1"/>
      <p:bldP spid="83" grpId="0"/>
      <p:bldP spid="83" grpId="1"/>
      <p:bldP spid="87" grpId="0" animBg="1"/>
      <p:bldP spid="87" grpId="1" animBg="1"/>
      <p:bldP spid="88" grpId="0"/>
      <p:bldP spid="88" grpId="1"/>
      <p:bldP spid="51" grpId="0"/>
      <p:bldP spid="52" grpId="0"/>
      <p:bldP spid="5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2"/>
          <p:cNvGrpSpPr/>
          <p:nvPr/>
        </p:nvGrpSpPr>
        <p:grpSpPr>
          <a:xfrm>
            <a:off x="391175" y="3068961"/>
            <a:ext cx="8606340" cy="3672408"/>
            <a:chOff x="420108" y="2634667"/>
            <a:chExt cx="7015594" cy="3175128"/>
          </a:xfrm>
        </p:grpSpPr>
        <p:grpSp>
          <p:nvGrpSpPr>
            <p:cNvPr id="94" name="Group 93"/>
            <p:cNvGrpSpPr/>
            <p:nvPr/>
          </p:nvGrpSpPr>
          <p:grpSpPr>
            <a:xfrm>
              <a:off x="420108" y="2634667"/>
              <a:ext cx="7015594" cy="3175128"/>
              <a:chOff x="362517" y="4018193"/>
              <a:chExt cx="8313787" cy="1389662"/>
            </a:xfrm>
          </p:grpSpPr>
          <p:sp>
            <p:nvSpPr>
              <p:cNvPr id="96" name="Grijze achtergrond"/>
              <p:cNvSpPr/>
              <p:nvPr/>
            </p:nvSpPr>
            <p:spPr>
              <a:xfrm>
                <a:off x="362517" y="4018193"/>
                <a:ext cx="8313787" cy="138966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97" name="Wit vierkant"/>
              <p:cNvSpPr/>
              <p:nvPr/>
            </p:nvSpPr>
            <p:spPr>
              <a:xfrm>
                <a:off x="609183" y="4069884"/>
                <a:ext cx="7970460" cy="12703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95" name="Straight Connector 94"/>
            <p:cNvCxnSpPr/>
            <p:nvPr/>
          </p:nvCxnSpPr>
          <p:spPr>
            <a:xfrm>
              <a:off x="1097468" y="2774361"/>
              <a:ext cx="0" cy="2902507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8" name="Oval 97"/>
          <p:cNvSpPr>
            <a:spLocks noChangeAspect="1"/>
          </p:cNvSpPr>
          <p:nvPr/>
        </p:nvSpPr>
        <p:spPr>
          <a:xfrm>
            <a:off x="827584" y="4149080"/>
            <a:ext cx="210830" cy="21083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827584" y="5398700"/>
            <a:ext cx="210830" cy="21083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V</a:t>
            </a:r>
            <a:r>
              <a:rPr lang="nl-NL" sz="3200" b="1" dirty="0" smtClean="0">
                <a:latin typeface="Eurostile"/>
              </a:rPr>
              <a:t>erhoudingstabel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44" name="TextBox 43"/>
          <p:cNvSpPr txBox="1"/>
          <p:nvPr/>
        </p:nvSpPr>
        <p:spPr>
          <a:xfrm>
            <a:off x="378768" y="548680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93924" y="980728"/>
            <a:ext cx="522450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 smtClean="0"/>
              <a:t>Opgave</a:t>
            </a:r>
          </a:p>
          <a:p>
            <a:r>
              <a:rPr lang="nl-NL" sz="2200" dirty="0"/>
              <a:t>Fabian werkt in een </a:t>
            </a:r>
            <a:r>
              <a:rPr lang="nl-NL" sz="2200" dirty="0" smtClean="0"/>
              <a:t>dierenspeciaalzaak.</a:t>
            </a:r>
            <a:endParaRPr lang="nl-NL" sz="2200" b="1" dirty="0" smtClean="0"/>
          </a:p>
        </p:txBody>
      </p:sp>
      <p:sp>
        <p:nvSpPr>
          <p:cNvPr id="17" name="TextBox 16"/>
          <p:cNvSpPr txBox="1"/>
          <p:nvPr/>
        </p:nvSpPr>
        <p:spPr>
          <a:xfrm>
            <a:off x="393924" y="1640562"/>
            <a:ext cx="11416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 smtClean="0"/>
              <a:t>Aanpak</a:t>
            </a:r>
            <a:endParaRPr lang="nl-NL" sz="2200" b="1" i="1" dirty="0" smtClean="0"/>
          </a:p>
        </p:txBody>
      </p:sp>
      <p:sp>
        <p:nvSpPr>
          <p:cNvPr id="26" name="TextBox 25"/>
          <p:cNvSpPr txBox="1"/>
          <p:nvPr/>
        </p:nvSpPr>
        <p:spPr>
          <a:xfrm>
            <a:off x="393924" y="2782089"/>
            <a:ext cx="15023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 smtClean="0"/>
              <a:t>Uitwerking</a:t>
            </a:r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827584" y="6098490"/>
            <a:ext cx="210830" cy="21083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2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3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grpSp>
        <p:nvGrpSpPr>
          <p:cNvPr id="104" name="Animatie icoon"/>
          <p:cNvGrpSpPr>
            <a:grpSpLocks noChangeAspect="1"/>
          </p:cNvGrpSpPr>
          <p:nvPr/>
        </p:nvGrpSpPr>
        <p:grpSpPr>
          <a:xfrm>
            <a:off x="8620760" y="6372903"/>
            <a:ext cx="440378" cy="360000"/>
            <a:chOff x="5076056" y="174576"/>
            <a:chExt cx="3276364" cy="2678360"/>
          </a:xfrm>
        </p:grpSpPr>
        <p:sp>
          <p:nvSpPr>
            <p:cNvPr id="105" name="Rectangle 104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6" name="Isosceles Triangle 105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7" name="Oval 106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8" name="Oval 107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3" name="Rectangle 2"/>
          <p:cNvSpPr/>
          <p:nvPr/>
        </p:nvSpPr>
        <p:spPr>
          <a:xfrm>
            <a:off x="395536" y="1319982"/>
            <a:ext cx="687560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/>
              <a:t>                                                                 </a:t>
            </a:r>
            <a:r>
              <a:rPr lang="en-US" sz="2200" dirty="0" err="1" smtClean="0"/>
              <a:t>Hij</a:t>
            </a:r>
            <a:r>
              <a:rPr lang="en-US" sz="2200" dirty="0"/>
              <a:t> </a:t>
            </a:r>
            <a:r>
              <a:rPr lang="nl-NL" sz="2200" dirty="0" smtClean="0"/>
              <a:t>berekent </a:t>
            </a:r>
            <a:br>
              <a:rPr lang="nl-NL" sz="2200" dirty="0" smtClean="0"/>
            </a:br>
            <a:r>
              <a:rPr lang="nl-NL" sz="2200" dirty="0" smtClean="0"/>
              <a:t>zijn </a:t>
            </a:r>
            <a:r>
              <a:rPr lang="nl-NL" sz="2200" dirty="0"/>
              <a:t>verdiensten met de woordformule</a:t>
            </a:r>
            <a:endParaRPr lang="en-US" sz="2200" dirty="0"/>
          </a:p>
        </p:txBody>
      </p:sp>
      <p:sp>
        <p:nvSpPr>
          <p:cNvPr id="14" name="Rectangle 13"/>
          <p:cNvSpPr/>
          <p:nvPr/>
        </p:nvSpPr>
        <p:spPr>
          <a:xfrm>
            <a:off x="395536" y="1988840"/>
            <a:ext cx="466345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b="1" dirty="0">
                <a:solidFill>
                  <a:srgbClr val="0070C0"/>
                </a:solidFill>
              </a:rPr>
              <a:t>verdiensten in € = 4 × tijd in uren</a:t>
            </a:r>
            <a:r>
              <a:rPr lang="nl-NL" sz="2200" dirty="0"/>
              <a:t>.</a:t>
            </a:r>
            <a:endParaRPr lang="en-US" sz="2200" dirty="0"/>
          </a:p>
        </p:txBody>
      </p:sp>
      <p:sp>
        <p:nvSpPr>
          <p:cNvPr id="16" name="Rectangle 15"/>
          <p:cNvSpPr/>
          <p:nvPr/>
        </p:nvSpPr>
        <p:spPr>
          <a:xfrm>
            <a:off x="395536" y="1297944"/>
            <a:ext cx="320389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b="1" dirty="0"/>
              <a:t>a </a:t>
            </a:r>
            <a:r>
              <a:rPr lang="nl-NL" sz="2200" dirty="0"/>
              <a:t>Wat is het begingetal?</a:t>
            </a:r>
            <a:endParaRPr lang="en-US" sz="2200" dirty="0"/>
          </a:p>
        </p:txBody>
      </p:sp>
      <p:sp>
        <p:nvSpPr>
          <p:cNvPr id="18" name="Rectangle 17"/>
          <p:cNvSpPr/>
          <p:nvPr/>
        </p:nvSpPr>
        <p:spPr>
          <a:xfrm>
            <a:off x="393924" y="2019185"/>
            <a:ext cx="617443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b="1" dirty="0"/>
              <a:t>a </a:t>
            </a:r>
            <a:r>
              <a:rPr lang="nl-NL" sz="2200" dirty="0"/>
              <a:t>In de woordformule zie je geen begingetal.</a:t>
            </a:r>
            <a:endParaRPr lang="en-US" sz="2200" dirty="0"/>
          </a:p>
        </p:txBody>
      </p:sp>
      <p:sp>
        <p:nvSpPr>
          <p:cNvPr id="27" name="Rectangle 26"/>
          <p:cNvSpPr/>
          <p:nvPr/>
        </p:nvSpPr>
        <p:spPr>
          <a:xfrm>
            <a:off x="5956679" y="2019185"/>
            <a:ext cx="315182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/>
              <a:t>Het begingetal is dan 0.</a:t>
            </a:r>
            <a:endParaRPr lang="en-US" sz="2200" dirty="0"/>
          </a:p>
        </p:txBody>
      </p:sp>
      <p:sp>
        <p:nvSpPr>
          <p:cNvPr id="89" name="Oval 88"/>
          <p:cNvSpPr>
            <a:spLocks noChangeAspect="1"/>
          </p:cNvSpPr>
          <p:nvPr/>
        </p:nvSpPr>
        <p:spPr>
          <a:xfrm>
            <a:off x="827584" y="4802346"/>
            <a:ext cx="210830" cy="21083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2" name="Rectangle 91"/>
          <p:cNvSpPr/>
          <p:nvPr/>
        </p:nvSpPr>
        <p:spPr>
          <a:xfrm>
            <a:off x="1334173" y="3356992"/>
            <a:ext cx="617443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b="1" smtClean="0"/>
              <a:t>a </a:t>
            </a:r>
            <a:r>
              <a:rPr lang="nl-NL" sz="2200" dirty="0" smtClean="0"/>
              <a:t>0</a:t>
            </a:r>
            <a:endParaRPr lang="en-US" sz="2200" i="1" dirty="0"/>
          </a:p>
        </p:txBody>
      </p:sp>
      <p:sp>
        <p:nvSpPr>
          <p:cNvPr id="101" name="Rectangle 100"/>
          <p:cNvSpPr/>
          <p:nvPr/>
        </p:nvSpPr>
        <p:spPr>
          <a:xfrm>
            <a:off x="386011" y="1279649"/>
            <a:ext cx="229338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b="1" dirty="0" smtClean="0"/>
              <a:t>b </a:t>
            </a:r>
            <a:r>
              <a:rPr lang="nl-NL" sz="2200" dirty="0" smtClean="0"/>
              <a:t>Vul de tabel in.</a:t>
            </a:r>
            <a:endParaRPr lang="en-US" sz="2200" dirty="0"/>
          </a:p>
        </p:txBody>
      </p:sp>
      <p:sp>
        <p:nvSpPr>
          <p:cNvPr id="109" name="Rectangle 108"/>
          <p:cNvSpPr/>
          <p:nvPr/>
        </p:nvSpPr>
        <p:spPr>
          <a:xfrm>
            <a:off x="1330504" y="3790201"/>
            <a:ext cx="617443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b="1" dirty="0" smtClean="0"/>
              <a:t>b</a:t>
            </a:r>
            <a:endParaRPr lang="en-US" sz="2200" i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618638"/>
            <a:ext cx="4444924" cy="1267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0" name="Rectangle 109"/>
          <p:cNvSpPr/>
          <p:nvPr/>
        </p:nvSpPr>
        <p:spPr>
          <a:xfrm>
            <a:off x="1681952" y="3789040"/>
            <a:ext cx="466345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b="1" dirty="0">
                <a:solidFill>
                  <a:srgbClr val="0070C0"/>
                </a:solidFill>
              </a:rPr>
              <a:t>verdiensten in € = 4 × tijd in </a:t>
            </a:r>
            <a:r>
              <a:rPr lang="nl-NL" sz="2200" b="1" dirty="0" smtClean="0">
                <a:solidFill>
                  <a:srgbClr val="0070C0"/>
                </a:solidFill>
              </a:rPr>
              <a:t>uren</a:t>
            </a:r>
            <a:endParaRPr lang="en-US" sz="2200" dirty="0"/>
          </a:p>
        </p:txBody>
      </p:sp>
      <p:sp>
        <p:nvSpPr>
          <p:cNvPr id="111" name="Rectangle 110"/>
          <p:cNvSpPr/>
          <p:nvPr/>
        </p:nvSpPr>
        <p:spPr>
          <a:xfrm>
            <a:off x="1701205" y="3789040"/>
            <a:ext cx="313739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/>
              <a:t>verdiensten in </a:t>
            </a:r>
            <a:r>
              <a:rPr lang="nl-NL" sz="2200" dirty="0" smtClean="0"/>
              <a:t>€ = 4 × 1</a:t>
            </a:r>
            <a:endParaRPr lang="en-US" sz="2200" dirty="0"/>
          </a:p>
        </p:txBody>
      </p:sp>
      <p:sp>
        <p:nvSpPr>
          <p:cNvPr id="30" name="Rectangle 29"/>
          <p:cNvSpPr/>
          <p:nvPr/>
        </p:nvSpPr>
        <p:spPr>
          <a:xfrm>
            <a:off x="4716016" y="3789040"/>
            <a:ext cx="58541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/>
              <a:t>= </a:t>
            </a:r>
            <a:r>
              <a:rPr lang="nl-NL" sz="2200" dirty="0" smtClean="0"/>
              <a:t>4</a:t>
            </a:r>
            <a:endParaRPr lang="en-US" sz="2200" dirty="0"/>
          </a:p>
        </p:txBody>
      </p:sp>
      <p:sp>
        <p:nvSpPr>
          <p:cNvPr id="113" name="Rectangle 112"/>
          <p:cNvSpPr/>
          <p:nvPr/>
        </p:nvSpPr>
        <p:spPr>
          <a:xfrm>
            <a:off x="4909979" y="3765672"/>
            <a:ext cx="39145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 smtClean="0"/>
              <a:t> </a:t>
            </a:r>
            <a:r>
              <a:rPr lang="nl-NL" dirty="0" smtClean="0"/>
              <a:t>4</a:t>
            </a:r>
            <a:endParaRPr lang="en-US" dirty="0"/>
          </a:p>
        </p:txBody>
      </p:sp>
      <p:sp>
        <p:nvSpPr>
          <p:cNvPr id="114" name="Rectangle 113"/>
          <p:cNvSpPr/>
          <p:nvPr/>
        </p:nvSpPr>
        <p:spPr>
          <a:xfrm>
            <a:off x="3131840" y="5311304"/>
            <a:ext cx="39145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 smtClean="0"/>
              <a:t> </a:t>
            </a:r>
            <a:r>
              <a:rPr lang="nl-NL" dirty="0" smtClean="0"/>
              <a:t>4</a:t>
            </a:r>
            <a:endParaRPr lang="en-US" dirty="0"/>
          </a:p>
        </p:txBody>
      </p:sp>
      <p:sp>
        <p:nvSpPr>
          <p:cNvPr id="115" name="Rectangle 114"/>
          <p:cNvSpPr/>
          <p:nvPr/>
        </p:nvSpPr>
        <p:spPr>
          <a:xfrm>
            <a:off x="1682155" y="3790122"/>
            <a:ext cx="466345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b="1" dirty="0">
                <a:solidFill>
                  <a:srgbClr val="0070C0"/>
                </a:solidFill>
              </a:rPr>
              <a:t>verdiensten in € = 4 × tijd in </a:t>
            </a:r>
            <a:r>
              <a:rPr lang="nl-NL" sz="2200" b="1" dirty="0" smtClean="0">
                <a:solidFill>
                  <a:srgbClr val="0070C0"/>
                </a:solidFill>
              </a:rPr>
              <a:t>uren</a:t>
            </a:r>
            <a:endParaRPr lang="en-US" sz="2200" dirty="0"/>
          </a:p>
        </p:txBody>
      </p:sp>
      <p:sp>
        <p:nvSpPr>
          <p:cNvPr id="121" name="Rectangle 120"/>
          <p:cNvSpPr/>
          <p:nvPr/>
        </p:nvSpPr>
        <p:spPr>
          <a:xfrm>
            <a:off x="1701205" y="3790122"/>
            <a:ext cx="313739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/>
              <a:t>verdiensten in </a:t>
            </a:r>
            <a:r>
              <a:rPr lang="nl-NL" sz="2200" dirty="0" smtClean="0"/>
              <a:t>€ = 4 × 2</a:t>
            </a:r>
            <a:endParaRPr lang="en-US" sz="2200" dirty="0"/>
          </a:p>
        </p:txBody>
      </p:sp>
      <p:sp>
        <p:nvSpPr>
          <p:cNvPr id="122" name="Rectangle 121"/>
          <p:cNvSpPr/>
          <p:nvPr/>
        </p:nvSpPr>
        <p:spPr>
          <a:xfrm>
            <a:off x="4716016" y="3790201"/>
            <a:ext cx="58541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/>
              <a:t>= 8</a:t>
            </a:r>
            <a:endParaRPr lang="en-US" sz="2200" dirty="0"/>
          </a:p>
        </p:txBody>
      </p:sp>
      <p:sp>
        <p:nvSpPr>
          <p:cNvPr id="123" name="Rectangle 122"/>
          <p:cNvSpPr/>
          <p:nvPr/>
        </p:nvSpPr>
        <p:spPr>
          <a:xfrm>
            <a:off x="4903465" y="3812844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 smtClean="0"/>
              <a:t> </a:t>
            </a:r>
            <a:r>
              <a:rPr lang="nl-NL" dirty="0"/>
              <a:t>8</a:t>
            </a:r>
            <a:endParaRPr lang="en-US" dirty="0"/>
          </a:p>
        </p:txBody>
      </p:sp>
      <p:sp>
        <p:nvSpPr>
          <p:cNvPr id="124" name="Rectangle 123"/>
          <p:cNvSpPr/>
          <p:nvPr/>
        </p:nvSpPr>
        <p:spPr>
          <a:xfrm>
            <a:off x="3654946" y="5361131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 smtClean="0"/>
              <a:t> </a:t>
            </a:r>
            <a:r>
              <a:rPr lang="nl-NL" dirty="0"/>
              <a:t>8</a:t>
            </a:r>
            <a:endParaRPr lang="en-US" dirty="0"/>
          </a:p>
        </p:txBody>
      </p:sp>
      <p:grpSp>
        <p:nvGrpSpPr>
          <p:cNvPr id="125" name="Animatie icoon"/>
          <p:cNvGrpSpPr>
            <a:grpSpLocks noChangeAspect="1"/>
          </p:cNvGrpSpPr>
          <p:nvPr/>
        </p:nvGrpSpPr>
        <p:grpSpPr>
          <a:xfrm>
            <a:off x="8620759" y="6389824"/>
            <a:ext cx="440378" cy="360000"/>
            <a:chOff x="5076056" y="174576"/>
            <a:chExt cx="3276364" cy="2678360"/>
          </a:xfrm>
        </p:grpSpPr>
        <p:sp>
          <p:nvSpPr>
            <p:cNvPr id="126" name="Rectangle 125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7" name="Isosceles Triangle 126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8" name="Oval 127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9" name="Oval 128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30" name="Rectangle 129"/>
          <p:cNvSpPr/>
          <p:nvPr/>
        </p:nvSpPr>
        <p:spPr>
          <a:xfrm>
            <a:off x="4138741" y="5361131"/>
            <a:ext cx="5052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 smtClean="0"/>
              <a:t> 12</a:t>
            </a:r>
            <a:endParaRPr lang="en-US" dirty="0"/>
          </a:p>
        </p:txBody>
      </p:sp>
      <p:sp>
        <p:nvSpPr>
          <p:cNvPr id="131" name="Rectangle 130"/>
          <p:cNvSpPr/>
          <p:nvPr/>
        </p:nvSpPr>
        <p:spPr>
          <a:xfrm>
            <a:off x="4676705" y="5361216"/>
            <a:ext cx="5052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 smtClean="0"/>
              <a:t> 24</a:t>
            </a:r>
            <a:endParaRPr lang="en-US" dirty="0"/>
          </a:p>
        </p:txBody>
      </p:sp>
      <p:sp>
        <p:nvSpPr>
          <p:cNvPr id="132" name="Rectangle 131"/>
          <p:cNvSpPr/>
          <p:nvPr/>
        </p:nvSpPr>
        <p:spPr>
          <a:xfrm>
            <a:off x="5220072" y="5363334"/>
            <a:ext cx="5052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 smtClean="0"/>
              <a:t> 40</a:t>
            </a:r>
            <a:endParaRPr lang="en-US" dirty="0"/>
          </a:p>
        </p:txBody>
      </p:sp>
      <p:sp>
        <p:nvSpPr>
          <p:cNvPr id="133" name="Rectangle 132"/>
          <p:cNvSpPr/>
          <p:nvPr/>
        </p:nvSpPr>
        <p:spPr>
          <a:xfrm>
            <a:off x="398581" y="1268760"/>
            <a:ext cx="626165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b="1" dirty="0"/>
              <a:t>c</a:t>
            </a:r>
            <a:r>
              <a:rPr lang="nl-NL" sz="2200" b="1" dirty="0" smtClean="0"/>
              <a:t> </a:t>
            </a:r>
            <a:r>
              <a:rPr lang="nl-NL" sz="2200" dirty="0" smtClean="0"/>
              <a:t>Laat zien dat de tabel een verhoudingstabel is.</a:t>
            </a:r>
            <a:endParaRPr lang="en-US" sz="2200" dirty="0"/>
          </a:p>
        </p:txBody>
      </p:sp>
      <p:sp>
        <p:nvSpPr>
          <p:cNvPr id="134" name="Rectangle 133"/>
          <p:cNvSpPr/>
          <p:nvPr/>
        </p:nvSpPr>
        <p:spPr>
          <a:xfrm>
            <a:off x="1547664" y="3789918"/>
            <a:ext cx="81067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/>
              <a:t>e</a:t>
            </a:r>
            <a:r>
              <a:rPr lang="nl-NL" sz="2200" dirty="0" smtClean="0"/>
              <a:t>n</a:t>
            </a:r>
            <a:r>
              <a:rPr lang="nl-NL" sz="2200" b="1" dirty="0" smtClean="0"/>
              <a:t> c </a:t>
            </a:r>
            <a:endParaRPr lang="en-US" sz="2200" i="1" dirty="0"/>
          </a:p>
        </p:txBody>
      </p:sp>
      <p:grpSp>
        <p:nvGrpSpPr>
          <p:cNvPr id="135" name="Boog 1 boven"/>
          <p:cNvGrpSpPr/>
          <p:nvPr/>
        </p:nvGrpSpPr>
        <p:grpSpPr>
          <a:xfrm>
            <a:off x="3350372" y="4264686"/>
            <a:ext cx="573556" cy="648072"/>
            <a:chOff x="3786659" y="3295811"/>
            <a:chExt cx="1141131" cy="809541"/>
          </a:xfrm>
        </p:grpSpPr>
        <p:sp>
          <p:nvSpPr>
            <p:cNvPr id="136" name="Vrije vorm 21"/>
            <p:cNvSpPr/>
            <p:nvPr/>
          </p:nvSpPr>
          <p:spPr>
            <a:xfrm>
              <a:off x="3786659" y="3787286"/>
              <a:ext cx="1141131" cy="318066"/>
            </a:xfrm>
            <a:custGeom>
              <a:avLst/>
              <a:gdLst>
                <a:gd name="connsiteX0" fmla="*/ 0 w 1258645"/>
                <a:gd name="connsiteY0" fmla="*/ 301229 h 311987"/>
                <a:gd name="connsiteX1" fmla="*/ 656216 w 1258645"/>
                <a:gd name="connsiteY1" fmla="*/ 15 h 311987"/>
                <a:gd name="connsiteX2" fmla="*/ 1258645 w 1258645"/>
                <a:gd name="connsiteY2" fmla="*/ 311987 h 311987"/>
                <a:gd name="connsiteX0" fmla="*/ 0 w 1258645"/>
                <a:gd name="connsiteY0" fmla="*/ 301229 h 311987"/>
                <a:gd name="connsiteX1" fmla="*/ 623964 w 1258645"/>
                <a:gd name="connsiteY1" fmla="*/ 15 h 311987"/>
                <a:gd name="connsiteX2" fmla="*/ 1258645 w 1258645"/>
                <a:gd name="connsiteY2" fmla="*/ 311987 h 311987"/>
                <a:gd name="connsiteX0" fmla="*/ 0 w 1215642"/>
                <a:gd name="connsiteY0" fmla="*/ 301229 h 311987"/>
                <a:gd name="connsiteX1" fmla="*/ 580961 w 1215642"/>
                <a:gd name="connsiteY1" fmla="*/ 15 h 311987"/>
                <a:gd name="connsiteX2" fmla="*/ 1215642 w 1215642"/>
                <a:gd name="connsiteY2" fmla="*/ 311987 h 311987"/>
                <a:gd name="connsiteX0" fmla="*/ 0 w 1215642"/>
                <a:gd name="connsiteY0" fmla="*/ 301233 h 311991"/>
                <a:gd name="connsiteX1" fmla="*/ 580961 w 1215642"/>
                <a:gd name="connsiteY1" fmla="*/ 19 h 311991"/>
                <a:gd name="connsiteX2" fmla="*/ 1215642 w 1215642"/>
                <a:gd name="connsiteY2" fmla="*/ 311991 h 311991"/>
                <a:gd name="connsiteX0" fmla="*/ 0 w 1140388"/>
                <a:gd name="connsiteY0" fmla="*/ 301219 h 301218"/>
                <a:gd name="connsiteX1" fmla="*/ 580961 w 1140388"/>
                <a:gd name="connsiteY1" fmla="*/ 5 h 301218"/>
                <a:gd name="connsiteX2" fmla="*/ 1140388 w 1140388"/>
                <a:gd name="connsiteY2" fmla="*/ 295928 h 301218"/>
                <a:gd name="connsiteX0" fmla="*/ 0 w 1140388"/>
                <a:gd name="connsiteY0" fmla="*/ 301219 h 301219"/>
                <a:gd name="connsiteX1" fmla="*/ 580961 w 1140388"/>
                <a:gd name="connsiteY1" fmla="*/ 5 h 301219"/>
                <a:gd name="connsiteX2" fmla="*/ 1140388 w 1140388"/>
                <a:gd name="connsiteY2" fmla="*/ 295928 h 301219"/>
                <a:gd name="connsiteX0" fmla="*/ 0 w 1140388"/>
                <a:gd name="connsiteY0" fmla="*/ 229011 h 229011"/>
                <a:gd name="connsiteX1" fmla="*/ 580961 w 1140388"/>
                <a:gd name="connsiteY1" fmla="*/ 16 h 229011"/>
                <a:gd name="connsiteX2" fmla="*/ 1140388 w 1140388"/>
                <a:gd name="connsiteY2" fmla="*/ 223720 h 229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0388" h="229011">
                  <a:moveTo>
                    <a:pt x="0" y="229011"/>
                  </a:moveTo>
                  <a:cubicBezTo>
                    <a:pt x="201720" y="45410"/>
                    <a:pt x="390896" y="898"/>
                    <a:pt x="580961" y="16"/>
                  </a:cubicBezTo>
                  <a:cubicBezTo>
                    <a:pt x="771026" y="-866"/>
                    <a:pt x="987063" y="36533"/>
                    <a:pt x="1140388" y="223720"/>
                  </a:cubicBezTo>
                </a:path>
              </a:pathLst>
            </a:custGeom>
            <a:noFill/>
            <a:ln>
              <a:solidFill>
                <a:srgbClr val="FF000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l-NL" sz="2200"/>
            </a:p>
          </p:txBody>
        </p:sp>
        <p:sp>
          <p:nvSpPr>
            <p:cNvPr id="137" name="Tekstvak 106"/>
            <p:cNvSpPr txBox="1"/>
            <p:nvPr/>
          </p:nvSpPr>
          <p:spPr>
            <a:xfrm>
              <a:off x="3823958" y="3295811"/>
              <a:ext cx="1032898" cy="3948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pPr algn="ctr"/>
              <a:r>
                <a:rPr lang="en-US" sz="2200" dirty="0" smtClean="0">
                  <a:solidFill>
                    <a:srgbClr val="FF0000"/>
                  </a:solidFill>
                </a:rPr>
                <a:t> </a:t>
              </a:r>
              <a:r>
                <a:rPr lang="nl-NL" sz="2200" dirty="0">
                  <a:solidFill>
                    <a:srgbClr val="FF0000"/>
                  </a:solidFill>
                </a:rPr>
                <a:t>× </a:t>
              </a:r>
              <a:r>
                <a:rPr lang="en-US" sz="2200" dirty="0">
                  <a:solidFill>
                    <a:srgbClr val="FF0000"/>
                  </a:solidFill>
                </a:rPr>
                <a:t>2</a:t>
              </a:r>
              <a:endParaRPr lang="nl-NL" sz="22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275853" y="5735403"/>
            <a:ext cx="576064" cy="357893"/>
            <a:chOff x="6944806" y="2791217"/>
            <a:chExt cx="776796" cy="615564"/>
          </a:xfrm>
        </p:grpSpPr>
        <p:sp>
          <p:nvSpPr>
            <p:cNvPr id="138" name="Vrije vorm 25"/>
            <p:cNvSpPr/>
            <p:nvPr/>
          </p:nvSpPr>
          <p:spPr>
            <a:xfrm flipV="1">
              <a:off x="7039596" y="2791217"/>
              <a:ext cx="682006" cy="251069"/>
            </a:xfrm>
            <a:custGeom>
              <a:avLst/>
              <a:gdLst>
                <a:gd name="connsiteX0" fmla="*/ 0 w 1258645"/>
                <a:gd name="connsiteY0" fmla="*/ 301229 h 311987"/>
                <a:gd name="connsiteX1" fmla="*/ 656216 w 1258645"/>
                <a:gd name="connsiteY1" fmla="*/ 15 h 311987"/>
                <a:gd name="connsiteX2" fmla="*/ 1258645 w 1258645"/>
                <a:gd name="connsiteY2" fmla="*/ 311987 h 311987"/>
                <a:gd name="connsiteX0" fmla="*/ 0 w 1258645"/>
                <a:gd name="connsiteY0" fmla="*/ 301229 h 311987"/>
                <a:gd name="connsiteX1" fmla="*/ 623964 w 1258645"/>
                <a:gd name="connsiteY1" fmla="*/ 15 h 311987"/>
                <a:gd name="connsiteX2" fmla="*/ 1258645 w 1258645"/>
                <a:gd name="connsiteY2" fmla="*/ 311987 h 311987"/>
                <a:gd name="connsiteX0" fmla="*/ 0 w 1215642"/>
                <a:gd name="connsiteY0" fmla="*/ 301229 h 311987"/>
                <a:gd name="connsiteX1" fmla="*/ 580961 w 1215642"/>
                <a:gd name="connsiteY1" fmla="*/ 15 h 311987"/>
                <a:gd name="connsiteX2" fmla="*/ 1215642 w 1215642"/>
                <a:gd name="connsiteY2" fmla="*/ 311987 h 311987"/>
                <a:gd name="connsiteX0" fmla="*/ 0 w 1215642"/>
                <a:gd name="connsiteY0" fmla="*/ 301233 h 311991"/>
                <a:gd name="connsiteX1" fmla="*/ 580961 w 1215642"/>
                <a:gd name="connsiteY1" fmla="*/ 19 h 311991"/>
                <a:gd name="connsiteX2" fmla="*/ 1215642 w 1215642"/>
                <a:gd name="connsiteY2" fmla="*/ 311991 h 311991"/>
                <a:gd name="connsiteX0" fmla="*/ 0 w 1140388"/>
                <a:gd name="connsiteY0" fmla="*/ 301219 h 301218"/>
                <a:gd name="connsiteX1" fmla="*/ 580961 w 1140388"/>
                <a:gd name="connsiteY1" fmla="*/ 5 h 301218"/>
                <a:gd name="connsiteX2" fmla="*/ 1140388 w 1140388"/>
                <a:gd name="connsiteY2" fmla="*/ 295928 h 301218"/>
                <a:gd name="connsiteX0" fmla="*/ 0 w 1140388"/>
                <a:gd name="connsiteY0" fmla="*/ 301219 h 301219"/>
                <a:gd name="connsiteX1" fmla="*/ 580961 w 1140388"/>
                <a:gd name="connsiteY1" fmla="*/ 5 h 301219"/>
                <a:gd name="connsiteX2" fmla="*/ 1140388 w 1140388"/>
                <a:gd name="connsiteY2" fmla="*/ 295928 h 301219"/>
                <a:gd name="connsiteX0" fmla="*/ 0 w 1140388"/>
                <a:gd name="connsiteY0" fmla="*/ 229011 h 229011"/>
                <a:gd name="connsiteX1" fmla="*/ 580961 w 1140388"/>
                <a:gd name="connsiteY1" fmla="*/ 16 h 229011"/>
                <a:gd name="connsiteX2" fmla="*/ 1140388 w 1140388"/>
                <a:gd name="connsiteY2" fmla="*/ 223720 h 229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0388" h="229011">
                  <a:moveTo>
                    <a:pt x="0" y="229011"/>
                  </a:moveTo>
                  <a:cubicBezTo>
                    <a:pt x="201720" y="45410"/>
                    <a:pt x="390896" y="898"/>
                    <a:pt x="580961" y="16"/>
                  </a:cubicBezTo>
                  <a:cubicBezTo>
                    <a:pt x="771026" y="-866"/>
                    <a:pt x="987063" y="36533"/>
                    <a:pt x="1140388" y="223720"/>
                  </a:cubicBezTo>
                </a:path>
              </a:pathLst>
            </a:custGeom>
            <a:noFill/>
            <a:ln>
              <a:solidFill>
                <a:srgbClr val="FF000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l-NL" sz="2200"/>
            </a:p>
          </p:txBody>
        </p:sp>
        <p:sp>
          <p:nvSpPr>
            <p:cNvPr id="139" name="Tekstvak 16413"/>
            <p:cNvSpPr txBox="1"/>
            <p:nvPr/>
          </p:nvSpPr>
          <p:spPr>
            <a:xfrm>
              <a:off x="6944806" y="2975893"/>
              <a:ext cx="585418" cy="4308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pPr algn="ctr"/>
              <a:r>
                <a:rPr lang="en-US" sz="2200" dirty="0" smtClean="0">
                  <a:solidFill>
                    <a:srgbClr val="FF0000"/>
                  </a:solidFill>
                </a:rPr>
                <a:t>× 2</a:t>
              </a:r>
              <a:endParaRPr lang="nl-NL" sz="22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40" name="Boog 1 boven"/>
          <p:cNvGrpSpPr/>
          <p:nvPr/>
        </p:nvGrpSpPr>
        <p:grpSpPr>
          <a:xfrm>
            <a:off x="4421389" y="4304405"/>
            <a:ext cx="573556" cy="648072"/>
            <a:chOff x="3786659" y="3295811"/>
            <a:chExt cx="1141131" cy="809541"/>
          </a:xfrm>
        </p:grpSpPr>
        <p:sp>
          <p:nvSpPr>
            <p:cNvPr id="141" name="Vrije vorm 21"/>
            <p:cNvSpPr/>
            <p:nvPr/>
          </p:nvSpPr>
          <p:spPr>
            <a:xfrm>
              <a:off x="3786659" y="3787286"/>
              <a:ext cx="1141131" cy="318066"/>
            </a:xfrm>
            <a:custGeom>
              <a:avLst/>
              <a:gdLst>
                <a:gd name="connsiteX0" fmla="*/ 0 w 1258645"/>
                <a:gd name="connsiteY0" fmla="*/ 301229 h 311987"/>
                <a:gd name="connsiteX1" fmla="*/ 656216 w 1258645"/>
                <a:gd name="connsiteY1" fmla="*/ 15 h 311987"/>
                <a:gd name="connsiteX2" fmla="*/ 1258645 w 1258645"/>
                <a:gd name="connsiteY2" fmla="*/ 311987 h 311987"/>
                <a:gd name="connsiteX0" fmla="*/ 0 w 1258645"/>
                <a:gd name="connsiteY0" fmla="*/ 301229 h 311987"/>
                <a:gd name="connsiteX1" fmla="*/ 623964 w 1258645"/>
                <a:gd name="connsiteY1" fmla="*/ 15 h 311987"/>
                <a:gd name="connsiteX2" fmla="*/ 1258645 w 1258645"/>
                <a:gd name="connsiteY2" fmla="*/ 311987 h 311987"/>
                <a:gd name="connsiteX0" fmla="*/ 0 w 1215642"/>
                <a:gd name="connsiteY0" fmla="*/ 301229 h 311987"/>
                <a:gd name="connsiteX1" fmla="*/ 580961 w 1215642"/>
                <a:gd name="connsiteY1" fmla="*/ 15 h 311987"/>
                <a:gd name="connsiteX2" fmla="*/ 1215642 w 1215642"/>
                <a:gd name="connsiteY2" fmla="*/ 311987 h 311987"/>
                <a:gd name="connsiteX0" fmla="*/ 0 w 1215642"/>
                <a:gd name="connsiteY0" fmla="*/ 301233 h 311991"/>
                <a:gd name="connsiteX1" fmla="*/ 580961 w 1215642"/>
                <a:gd name="connsiteY1" fmla="*/ 19 h 311991"/>
                <a:gd name="connsiteX2" fmla="*/ 1215642 w 1215642"/>
                <a:gd name="connsiteY2" fmla="*/ 311991 h 311991"/>
                <a:gd name="connsiteX0" fmla="*/ 0 w 1140388"/>
                <a:gd name="connsiteY0" fmla="*/ 301219 h 301218"/>
                <a:gd name="connsiteX1" fmla="*/ 580961 w 1140388"/>
                <a:gd name="connsiteY1" fmla="*/ 5 h 301218"/>
                <a:gd name="connsiteX2" fmla="*/ 1140388 w 1140388"/>
                <a:gd name="connsiteY2" fmla="*/ 295928 h 301218"/>
                <a:gd name="connsiteX0" fmla="*/ 0 w 1140388"/>
                <a:gd name="connsiteY0" fmla="*/ 301219 h 301219"/>
                <a:gd name="connsiteX1" fmla="*/ 580961 w 1140388"/>
                <a:gd name="connsiteY1" fmla="*/ 5 h 301219"/>
                <a:gd name="connsiteX2" fmla="*/ 1140388 w 1140388"/>
                <a:gd name="connsiteY2" fmla="*/ 295928 h 301219"/>
                <a:gd name="connsiteX0" fmla="*/ 0 w 1140388"/>
                <a:gd name="connsiteY0" fmla="*/ 229011 h 229011"/>
                <a:gd name="connsiteX1" fmla="*/ 580961 w 1140388"/>
                <a:gd name="connsiteY1" fmla="*/ 16 h 229011"/>
                <a:gd name="connsiteX2" fmla="*/ 1140388 w 1140388"/>
                <a:gd name="connsiteY2" fmla="*/ 223720 h 229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0388" h="229011">
                  <a:moveTo>
                    <a:pt x="0" y="229011"/>
                  </a:moveTo>
                  <a:cubicBezTo>
                    <a:pt x="201720" y="45410"/>
                    <a:pt x="390896" y="898"/>
                    <a:pt x="580961" y="16"/>
                  </a:cubicBezTo>
                  <a:cubicBezTo>
                    <a:pt x="771026" y="-866"/>
                    <a:pt x="987063" y="36533"/>
                    <a:pt x="1140388" y="223720"/>
                  </a:cubicBezTo>
                </a:path>
              </a:pathLst>
            </a:custGeom>
            <a:noFill/>
            <a:ln>
              <a:solidFill>
                <a:srgbClr val="FF000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l-NL" sz="2200"/>
            </a:p>
          </p:txBody>
        </p:sp>
        <p:sp>
          <p:nvSpPr>
            <p:cNvPr id="142" name="Tekstvak 106"/>
            <p:cNvSpPr txBox="1"/>
            <p:nvPr/>
          </p:nvSpPr>
          <p:spPr>
            <a:xfrm>
              <a:off x="3823958" y="3295811"/>
              <a:ext cx="1032898" cy="3948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pPr algn="ctr"/>
              <a:r>
                <a:rPr lang="en-US" sz="2200" dirty="0" smtClean="0">
                  <a:solidFill>
                    <a:srgbClr val="FF0000"/>
                  </a:solidFill>
                </a:rPr>
                <a:t> </a:t>
              </a:r>
              <a:r>
                <a:rPr lang="nl-NL" sz="2200" dirty="0">
                  <a:solidFill>
                    <a:srgbClr val="FF0000"/>
                  </a:solidFill>
                </a:rPr>
                <a:t>× </a:t>
              </a:r>
              <a:r>
                <a:rPr lang="en-US" sz="2200" dirty="0">
                  <a:solidFill>
                    <a:srgbClr val="FF0000"/>
                  </a:solidFill>
                </a:rPr>
                <a:t>2</a:t>
              </a:r>
              <a:endParaRPr lang="nl-NL" sz="22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43" name="Group 142"/>
          <p:cNvGrpSpPr/>
          <p:nvPr/>
        </p:nvGrpSpPr>
        <p:grpSpPr>
          <a:xfrm>
            <a:off x="4355979" y="5762656"/>
            <a:ext cx="571182" cy="402648"/>
            <a:chOff x="6951390" y="2791217"/>
            <a:chExt cx="770212" cy="692541"/>
          </a:xfrm>
        </p:grpSpPr>
        <p:sp>
          <p:nvSpPr>
            <p:cNvPr id="144" name="Vrije vorm 25"/>
            <p:cNvSpPr/>
            <p:nvPr/>
          </p:nvSpPr>
          <p:spPr>
            <a:xfrm flipV="1">
              <a:off x="7039596" y="2791217"/>
              <a:ext cx="682006" cy="339958"/>
            </a:xfrm>
            <a:custGeom>
              <a:avLst/>
              <a:gdLst>
                <a:gd name="connsiteX0" fmla="*/ 0 w 1258645"/>
                <a:gd name="connsiteY0" fmla="*/ 301229 h 311987"/>
                <a:gd name="connsiteX1" fmla="*/ 656216 w 1258645"/>
                <a:gd name="connsiteY1" fmla="*/ 15 h 311987"/>
                <a:gd name="connsiteX2" fmla="*/ 1258645 w 1258645"/>
                <a:gd name="connsiteY2" fmla="*/ 311987 h 311987"/>
                <a:gd name="connsiteX0" fmla="*/ 0 w 1258645"/>
                <a:gd name="connsiteY0" fmla="*/ 301229 h 311987"/>
                <a:gd name="connsiteX1" fmla="*/ 623964 w 1258645"/>
                <a:gd name="connsiteY1" fmla="*/ 15 h 311987"/>
                <a:gd name="connsiteX2" fmla="*/ 1258645 w 1258645"/>
                <a:gd name="connsiteY2" fmla="*/ 311987 h 311987"/>
                <a:gd name="connsiteX0" fmla="*/ 0 w 1215642"/>
                <a:gd name="connsiteY0" fmla="*/ 301229 h 311987"/>
                <a:gd name="connsiteX1" fmla="*/ 580961 w 1215642"/>
                <a:gd name="connsiteY1" fmla="*/ 15 h 311987"/>
                <a:gd name="connsiteX2" fmla="*/ 1215642 w 1215642"/>
                <a:gd name="connsiteY2" fmla="*/ 311987 h 311987"/>
                <a:gd name="connsiteX0" fmla="*/ 0 w 1215642"/>
                <a:gd name="connsiteY0" fmla="*/ 301233 h 311991"/>
                <a:gd name="connsiteX1" fmla="*/ 580961 w 1215642"/>
                <a:gd name="connsiteY1" fmla="*/ 19 h 311991"/>
                <a:gd name="connsiteX2" fmla="*/ 1215642 w 1215642"/>
                <a:gd name="connsiteY2" fmla="*/ 311991 h 311991"/>
                <a:gd name="connsiteX0" fmla="*/ 0 w 1140388"/>
                <a:gd name="connsiteY0" fmla="*/ 301219 h 301218"/>
                <a:gd name="connsiteX1" fmla="*/ 580961 w 1140388"/>
                <a:gd name="connsiteY1" fmla="*/ 5 h 301218"/>
                <a:gd name="connsiteX2" fmla="*/ 1140388 w 1140388"/>
                <a:gd name="connsiteY2" fmla="*/ 295928 h 301218"/>
                <a:gd name="connsiteX0" fmla="*/ 0 w 1140388"/>
                <a:gd name="connsiteY0" fmla="*/ 301219 h 301219"/>
                <a:gd name="connsiteX1" fmla="*/ 580961 w 1140388"/>
                <a:gd name="connsiteY1" fmla="*/ 5 h 301219"/>
                <a:gd name="connsiteX2" fmla="*/ 1140388 w 1140388"/>
                <a:gd name="connsiteY2" fmla="*/ 295928 h 301219"/>
                <a:gd name="connsiteX0" fmla="*/ 0 w 1140388"/>
                <a:gd name="connsiteY0" fmla="*/ 229011 h 229011"/>
                <a:gd name="connsiteX1" fmla="*/ 580961 w 1140388"/>
                <a:gd name="connsiteY1" fmla="*/ 16 h 229011"/>
                <a:gd name="connsiteX2" fmla="*/ 1140388 w 1140388"/>
                <a:gd name="connsiteY2" fmla="*/ 223720 h 229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0388" h="229011">
                  <a:moveTo>
                    <a:pt x="0" y="229011"/>
                  </a:moveTo>
                  <a:cubicBezTo>
                    <a:pt x="201720" y="45410"/>
                    <a:pt x="390896" y="898"/>
                    <a:pt x="580961" y="16"/>
                  </a:cubicBezTo>
                  <a:cubicBezTo>
                    <a:pt x="771026" y="-866"/>
                    <a:pt x="987063" y="36533"/>
                    <a:pt x="1140388" y="223720"/>
                  </a:cubicBezTo>
                </a:path>
              </a:pathLst>
            </a:custGeom>
            <a:noFill/>
            <a:ln>
              <a:solidFill>
                <a:srgbClr val="FF000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l-NL" sz="2200"/>
            </a:p>
          </p:txBody>
        </p:sp>
        <p:sp>
          <p:nvSpPr>
            <p:cNvPr id="145" name="Tekstvak 16413"/>
            <p:cNvSpPr txBox="1"/>
            <p:nvPr/>
          </p:nvSpPr>
          <p:spPr>
            <a:xfrm>
              <a:off x="6951390" y="3052870"/>
              <a:ext cx="585419" cy="4308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pPr algn="ctr"/>
              <a:r>
                <a:rPr lang="en-US" sz="2200" dirty="0" smtClean="0">
                  <a:solidFill>
                    <a:srgbClr val="FF0000"/>
                  </a:solidFill>
                </a:rPr>
                <a:t>× 2</a:t>
              </a:r>
              <a:endParaRPr lang="nl-NL" sz="22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46" name="Boog 1 boven"/>
          <p:cNvGrpSpPr/>
          <p:nvPr/>
        </p:nvGrpSpPr>
        <p:grpSpPr>
          <a:xfrm>
            <a:off x="3287691" y="3826551"/>
            <a:ext cx="1125268" cy="669791"/>
            <a:chOff x="3786659" y="3268681"/>
            <a:chExt cx="2238801" cy="836671"/>
          </a:xfrm>
        </p:grpSpPr>
        <p:sp>
          <p:nvSpPr>
            <p:cNvPr id="147" name="Vrije vorm 21"/>
            <p:cNvSpPr/>
            <p:nvPr/>
          </p:nvSpPr>
          <p:spPr>
            <a:xfrm>
              <a:off x="3786659" y="3787286"/>
              <a:ext cx="2238801" cy="318066"/>
            </a:xfrm>
            <a:custGeom>
              <a:avLst/>
              <a:gdLst>
                <a:gd name="connsiteX0" fmla="*/ 0 w 1258645"/>
                <a:gd name="connsiteY0" fmla="*/ 301229 h 311987"/>
                <a:gd name="connsiteX1" fmla="*/ 656216 w 1258645"/>
                <a:gd name="connsiteY1" fmla="*/ 15 h 311987"/>
                <a:gd name="connsiteX2" fmla="*/ 1258645 w 1258645"/>
                <a:gd name="connsiteY2" fmla="*/ 311987 h 311987"/>
                <a:gd name="connsiteX0" fmla="*/ 0 w 1258645"/>
                <a:gd name="connsiteY0" fmla="*/ 301229 h 311987"/>
                <a:gd name="connsiteX1" fmla="*/ 623964 w 1258645"/>
                <a:gd name="connsiteY1" fmla="*/ 15 h 311987"/>
                <a:gd name="connsiteX2" fmla="*/ 1258645 w 1258645"/>
                <a:gd name="connsiteY2" fmla="*/ 311987 h 311987"/>
                <a:gd name="connsiteX0" fmla="*/ 0 w 1215642"/>
                <a:gd name="connsiteY0" fmla="*/ 301229 h 311987"/>
                <a:gd name="connsiteX1" fmla="*/ 580961 w 1215642"/>
                <a:gd name="connsiteY1" fmla="*/ 15 h 311987"/>
                <a:gd name="connsiteX2" fmla="*/ 1215642 w 1215642"/>
                <a:gd name="connsiteY2" fmla="*/ 311987 h 311987"/>
                <a:gd name="connsiteX0" fmla="*/ 0 w 1215642"/>
                <a:gd name="connsiteY0" fmla="*/ 301233 h 311991"/>
                <a:gd name="connsiteX1" fmla="*/ 580961 w 1215642"/>
                <a:gd name="connsiteY1" fmla="*/ 19 h 311991"/>
                <a:gd name="connsiteX2" fmla="*/ 1215642 w 1215642"/>
                <a:gd name="connsiteY2" fmla="*/ 311991 h 311991"/>
                <a:gd name="connsiteX0" fmla="*/ 0 w 1140388"/>
                <a:gd name="connsiteY0" fmla="*/ 301219 h 301218"/>
                <a:gd name="connsiteX1" fmla="*/ 580961 w 1140388"/>
                <a:gd name="connsiteY1" fmla="*/ 5 h 301218"/>
                <a:gd name="connsiteX2" fmla="*/ 1140388 w 1140388"/>
                <a:gd name="connsiteY2" fmla="*/ 295928 h 301218"/>
                <a:gd name="connsiteX0" fmla="*/ 0 w 1140388"/>
                <a:gd name="connsiteY0" fmla="*/ 301219 h 301219"/>
                <a:gd name="connsiteX1" fmla="*/ 580961 w 1140388"/>
                <a:gd name="connsiteY1" fmla="*/ 5 h 301219"/>
                <a:gd name="connsiteX2" fmla="*/ 1140388 w 1140388"/>
                <a:gd name="connsiteY2" fmla="*/ 295928 h 301219"/>
                <a:gd name="connsiteX0" fmla="*/ 0 w 1140388"/>
                <a:gd name="connsiteY0" fmla="*/ 229011 h 229011"/>
                <a:gd name="connsiteX1" fmla="*/ 580961 w 1140388"/>
                <a:gd name="connsiteY1" fmla="*/ 16 h 229011"/>
                <a:gd name="connsiteX2" fmla="*/ 1140388 w 1140388"/>
                <a:gd name="connsiteY2" fmla="*/ 223720 h 229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0388" h="229011">
                  <a:moveTo>
                    <a:pt x="0" y="229011"/>
                  </a:moveTo>
                  <a:cubicBezTo>
                    <a:pt x="201720" y="45410"/>
                    <a:pt x="390896" y="898"/>
                    <a:pt x="580961" y="16"/>
                  </a:cubicBezTo>
                  <a:cubicBezTo>
                    <a:pt x="771026" y="-866"/>
                    <a:pt x="987063" y="36533"/>
                    <a:pt x="1140388" y="223720"/>
                  </a:cubicBezTo>
                </a:path>
              </a:pathLst>
            </a:custGeom>
            <a:noFill/>
            <a:ln>
              <a:solidFill>
                <a:srgbClr val="FF000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l-NL" sz="2200"/>
            </a:p>
          </p:txBody>
        </p:sp>
        <p:sp>
          <p:nvSpPr>
            <p:cNvPr id="148" name="Tekstvak 106"/>
            <p:cNvSpPr txBox="1"/>
            <p:nvPr/>
          </p:nvSpPr>
          <p:spPr>
            <a:xfrm>
              <a:off x="4161291" y="3268681"/>
              <a:ext cx="1321002" cy="5382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pPr algn="ctr"/>
              <a:r>
                <a:rPr lang="en-US" sz="2200" dirty="0" smtClean="0">
                  <a:solidFill>
                    <a:srgbClr val="FF0000"/>
                  </a:solidFill>
                </a:rPr>
                <a:t> </a:t>
              </a:r>
              <a:r>
                <a:rPr lang="nl-NL" sz="2200" dirty="0">
                  <a:solidFill>
                    <a:srgbClr val="FF0000"/>
                  </a:solidFill>
                </a:rPr>
                <a:t>× </a:t>
              </a:r>
              <a:r>
                <a:rPr lang="nl-NL" sz="2200" dirty="0" smtClean="0">
                  <a:solidFill>
                    <a:srgbClr val="FF0000"/>
                  </a:solidFill>
                </a:rPr>
                <a:t>3</a:t>
              </a:r>
              <a:endParaRPr lang="nl-NL" sz="22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49" name="Group 148"/>
          <p:cNvGrpSpPr/>
          <p:nvPr/>
        </p:nvGrpSpPr>
        <p:grpSpPr>
          <a:xfrm>
            <a:off x="3203848" y="6093295"/>
            <a:ext cx="1121471" cy="873946"/>
            <a:chOff x="7039596" y="2791217"/>
            <a:chExt cx="682006" cy="984451"/>
          </a:xfrm>
        </p:grpSpPr>
        <p:sp>
          <p:nvSpPr>
            <p:cNvPr id="150" name="Vrije vorm 25"/>
            <p:cNvSpPr/>
            <p:nvPr/>
          </p:nvSpPr>
          <p:spPr>
            <a:xfrm flipV="1">
              <a:off x="7039596" y="2791217"/>
              <a:ext cx="682006" cy="339958"/>
            </a:xfrm>
            <a:custGeom>
              <a:avLst/>
              <a:gdLst>
                <a:gd name="connsiteX0" fmla="*/ 0 w 1258645"/>
                <a:gd name="connsiteY0" fmla="*/ 301229 h 311987"/>
                <a:gd name="connsiteX1" fmla="*/ 656216 w 1258645"/>
                <a:gd name="connsiteY1" fmla="*/ 15 h 311987"/>
                <a:gd name="connsiteX2" fmla="*/ 1258645 w 1258645"/>
                <a:gd name="connsiteY2" fmla="*/ 311987 h 311987"/>
                <a:gd name="connsiteX0" fmla="*/ 0 w 1258645"/>
                <a:gd name="connsiteY0" fmla="*/ 301229 h 311987"/>
                <a:gd name="connsiteX1" fmla="*/ 623964 w 1258645"/>
                <a:gd name="connsiteY1" fmla="*/ 15 h 311987"/>
                <a:gd name="connsiteX2" fmla="*/ 1258645 w 1258645"/>
                <a:gd name="connsiteY2" fmla="*/ 311987 h 311987"/>
                <a:gd name="connsiteX0" fmla="*/ 0 w 1215642"/>
                <a:gd name="connsiteY0" fmla="*/ 301229 h 311987"/>
                <a:gd name="connsiteX1" fmla="*/ 580961 w 1215642"/>
                <a:gd name="connsiteY1" fmla="*/ 15 h 311987"/>
                <a:gd name="connsiteX2" fmla="*/ 1215642 w 1215642"/>
                <a:gd name="connsiteY2" fmla="*/ 311987 h 311987"/>
                <a:gd name="connsiteX0" fmla="*/ 0 w 1215642"/>
                <a:gd name="connsiteY0" fmla="*/ 301233 h 311991"/>
                <a:gd name="connsiteX1" fmla="*/ 580961 w 1215642"/>
                <a:gd name="connsiteY1" fmla="*/ 19 h 311991"/>
                <a:gd name="connsiteX2" fmla="*/ 1215642 w 1215642"/>
                <a:gd name="connsiteY2" fmla="*/ 311991 h 311991"/>
                <a:gd name="connsiteX0" fmla="*/ 0 w 1140388"/>
                <a:gd name="connsiteY0" fmla="*/ 301219 h 301218"/>
                <a:gd name="connsiteX1" fmla="*/ 580961 w 1140388"/>
                <a:gd name="connsiteY1" fmla="*/ 5 h 301218"/>
                <a:gd name="connsiteX2" fmla="*/ 1140388 w 1140388"/>
                <a:gd name="connsiteY2" fmla="*/ 295928 h 301218"/>
                <a:gd name="connsiteX0" fmla="*/ 0 w 1140388"/>
                <a:gd name="connsiteY0" fmla="*/ 301219 h 301219"/>
                <a:gd name="connsiteX1" fmla="*/ 580961 w 1140388"/>
                <a:gd name="connsiteY1" fmla="*/ 5 h 301219"/>
                <a:gd name="connsiteX2" fmla="*/ 1140388 w 1140388"/>
                <a:gd name="connsiteY2" fmla="*/ 295928 h 301219"/>
                <a:gd name="connsiteX0" fmla="*/ 0 w 1140388"/>
                <a:gd name="connsiteY0" fmla="*/ 229011 h 229011"/>
                <a:gd name="connsiteX1" fmla="*/ 580961 w 1140388"/>
                <a:gd name="connsiteY1" fmla="*/ 16 h 229011"/>
                <a:gd name="connsiteX2" fmla="*/ 1140388 w 1140388"/>
                <a:gd name="connsiteY2" fmla="*/ 223720 h 229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0388" h="229011">
                  <a:moveTo>
                    <a:pt x="0" y="229011"/>
                  </a:moveTo>
                  <a:cubicBezTo>
                    <a:pt x="201720" y="45410"/>
                    <a:pt x="390896" y="898"/>
                    <a:pt x="580961" y="16"/>
                  </a:cubicBezTo>
                  <a:cubicBezTo>
                    <a:pt x="771026" y="-866"/>
                    <a:pt x="987063" y="36533"/>
                    <a:pt x="1140388" y="223720"/>
                  </a:cubicBezTo>
                </a:path>
              </a:pathLst>
            </a:custGeom>
            <a:noFill/>
            <a:ln>
              <a:solidFill>
                <a:srgbClr val="FF000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l-NL" sz="2200"/>
            </a:p>
          </p:txBody>
        </p:sp>
        <p:sp>
          <p:nvSpPr>
            <p:cNvPr id="151" name="Tekstvak 16413"/>
            <p:cNvSpPr txBox="1"/>
            <p:nvPr/>
          </p:nvSpPr>
          <p:spPr>
            <a:xfrm>
              <a:off x="7214758" y="3034556"/>
              <a:ext cx="382611" cy="7411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pPr algn="ctr"/>
              <a:r>
                <a:rPr lang="en-US" sz="2200" dirty="0" smtClean="0">
                  <a:solidFill>
                    <a:srgbClr val="FF0000"/>
                  </a:solidFill>
                </a:rPr>
                <a:t>× 3</a:t>
              </a:r>
              <a:endParaRPr lang="nl-NL" sz="22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52" name="Boog 1 boven"/>
          <p:cNvGrpSpPr/>
          <p:nvPr/>
        </p:nvGrpSpPr>
        <p:grpSpPr>
          <a:xfrm>
            <a:off x="4013881" y="3826823"/>
            <a:ext cx="1458824" cy="1017694"/>
            <a:chOff x="4026402" y="3335756"/>
            <a:chExt cx="2902435" cy="1271255"/>
          </a:xfrm>
        </p:grpSpPr>
        <p:sp>
          <p:nvSpPr>
            <p:cNvPr id="153" name="Vrije vorm 21"/>
            <p:cNvSpPr/>
            <p:nvPr/>
          </p:nvSpPr>
          <p:spPr>
            <a:xfrm>
              <a:off x="4026402" y="3886015"/>
              <a:ext cx="2902435" cy="720996"/>
            </a:xfrm>
            <a:custGeom>
              <a:avLst/>
              <a:gdLst>
                <a:gd name="connsiteX0" fmla="*/ 0 w 1258645"/>
                <a:gd name="connsiteY0" fmla="*/ 301229 h 311987"/>
                <a:gd name="connsiteX1" fmla="*/ 656216 w 1258645"/>
                <a:gd name="connsiteY1" fmla="*/ 15 h 311987"/>
                <a:gd name="connsiteX2" fmla="*/ 1258645 w 1258645"/>
                <a:gd name="connsiteY2" fmla="*/ 311987 h 311987"/>
                <a:gd name="connsiteX0" fmla="*/ 0 w 1258645"/>
                <a:gd name="connsiteY0" fmla="*/ 301229 h 311987"/>
                <a:gd name="connsiteX1" fmla="*/ 623964 w 1258645"/>
                <a:gd name="connsiteY1" fmla="*/ 15 h 311987"/>
                <a:gd name="connsiteX2" fmla="*/ 1258645 w 1258645"/>
                <a:gd name="connsiteY2" fmla="*/ 311987 h 311987"/>
                <a:gd name="connsiteX0" fmla="*/ 0 w 1215642"/>
                <a:gd name="connsiteY0" fmla="*/ 301229 h 311987"/>
                <a:gd name="connsiteX1" fmla="*/ 580961 w 1215642"/>
                <a:gd name="connsiteY1" fmla="*/ 15 h 311987"/>
                <a:gd name="connsiteX2" fmla="*/ 1215642 w 1215642"/>
                <a:gd name="connsiteY2" fmla="*/ 311987 h 311987"/>
                <a:gd name="connsiteX0" fmla="*/ 0 w 1215642"/>
                <a:gd name="connsiteY0" fmla="*/ 301233 h 311991"/>
                <a:gd name="connsiteX1" fmla="*/ 580961 w 1215642"/>
                <a:gd name="connsiteY1" fmla="*/ 19 h 311991"/>
                <a:gd name="connsiteX2" fmla="*/ 1215642 w 1215642"/>
                <a:gd name="connsiteY2" fmla="*/ 311991 h 311991"/>
                <a:gd name="connsiteX0" fmla="*/ 0 w 1140388"/>
                <a:gd name="connsiteY0" fmla="*/ 301219 h 301218"/>
                <a:gd name="connsiteX1" fmla="*/ 580961 w 1140388"/>
                <a:gd name="connsiteY1" fmla="*/ 5 h 301218"/>
                <a:gd name="connsiteX2" fmla="*/ 1140388 w 1140388"/>
                <a:gd name="connsiteY2" fmla="*/ 295928 h 301218"/>
                <a:gd name="connsiteX0" fmla="*/ 0 w 1140388"/>
                <a:gd name="connsiteY0" fmla="*/ 301219 h 301219"/>
                <a:gd name="connsiteX1" fmla="*/ 580961 w 1140388"/>
                <a:gd name="connsiteY1" fmla="*/ 5 h 301219"/>
                <a:gd name="connsiteX2" fmla="*/ 1140388 w 1140388"/>
                <a:gd name="connsiteY2" fmla="*/ 295928 h 301219"/>
                <a:gd name="connsiteX0" fmla="*/ 0 w 1140388"/>
                <a:gd name="connsiteY0" fmla="*/ 229011 h 229011"/>
                <a:gd name="connsiteX1" fmla="*/ 580961 w 1140388"/>
                <a:gd name="connsiteY1" fmla="*/ 16 h 229011"/>
                <a:gd name="connsiteX2" fmla="*/ 1140388 w 1140388"/>
                <a:gd name="connsiteY2" fmla="*/ 223720 h 229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0388" h="229011">
                  <a:moveTo>
                    <a:pt x="0" y="229011"/>
                  </a:moveTo>
                  <a:cubicBezTo>
                    <a:pt x="201720" y="45410"/>
                    <a:pt x="390896" y="898"/>
                    <a:pt x="580961" y="16"/>
                  </a:cubicBezTo>
                  <a:cubicBezTo>
                    <a:pt x="771026" y="-866"/>
                    <a:pt x="987063" y="36533"/>
                    <a:pt x="1140388" y="223720"/>
                  </a:cubicBezTo>
                </a:path>
              </a:pathLst>
            </a:custGeom>
            <a:noFill/>
            <a:ln>
              <a:solidFill>
                <a:srgbClr val="FF000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l-NL" sz="2200"/>
            </a:p>
          </p:txBody>
        </p:sp>
        <p:sp>
          <p:nvSpPr>
            <p:cNvPr id="154" name="Tekstvak 106"/>
            <p:cNvSpPr txBox="1"/>
            <p:nvPr/>
          </p:nvSpPr>
          <p:spPr>
            <a:xfrm>
              <a:off x="4707025" y="3335756"/>
              <a:ext cx="1321004" cy="5382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pPr algn="ctr"/>
              <a:r>
                <a:rPr lang="en-US" sz="2200" dirty="0" smtClean="0">
                  <a:solidFill>
                    <a:srgbClr val="FF0000"/>
                  </a:solidFill>
                </a:rPr>
                <a:t> </a:t>
              </a:r>
              <a:r>
                <a:rPr lang="nl-NL" sz="2200" dirty="0">
                  <a:solidFill>
                    <a:srgbClr val="FF0000"/>
                  </a:solidFill>
                </a:rPr>
                <a:t>× 5</a:t>
              </a:r>
            </a:p>
          </p:txBody>
        </p:sp>
      </p:grpSp>
      <p:grpSp>
        <p:nvGrpSpPr>
          <p:cNvPr id="155" name="Group 154"/>
          <p:cNvGrpSpPr/>
          <p:nvPr/>
        </p:nvGrpSpPr>
        <p:grpSpPr>
          <a:xfrm>
            <a:off x="3923926" y="6040042"/>
            <a:ext cx="1608779" cy="749225"/>
            <a:chOff x="7039596" y="2791215"/>
            <a:chExt cx="682006" cy="1156921"/>
          </a:xfrm>
        </p:grpSpPr>
        <p:sp>
          <p:nvSpPr>
            <p:cNvPr id="156" name="Vrije vorm 25"/>
            <p:cNvSpPr/>
            <p:nvPr/>
          </p:nvSpPr>
          <p:spPr>
            <a:xfrm flipV="1">
              <a:off x="7039596" y="2791215"/>
              <a:ext cx="682006" cy="510333"/>
            </a:xfrm>
            <a:custGeom>
              <a:avLst/>
              <a:gdLst>
                <a:gd name="connsiteX0" fmla="*/ 0 w 1258645"/>
                <a:gd name="connsiteY0" fmla="*/ 301229 h 311987"/>
                <a:gd name="connsiteX1" fmla="*/ 656216 w 1258645"/>
                <a:gd name="connsiteY1" fmla="*/ 15 h 311987"/>
                <a:gd name="connsiteX2" fmla="*/ 1258645 w 1258645"/>
                <a:gd name="connsiteY2" fmla="*/ 311987 h 311987"/>
                <a:gd name="connsiteX0" fmla="*/ 0 w 1258645"/>
                <a:gd name="connsiteY0" fmla="*/ 301229 h 311987"/>
                <a:gd name="connsiteX1" fmla="*/ 623964 w 1258645"/>
                <a:gd name="connsiteY1" fmla="*/ 15 h 311987"/>
                <a:gd name="connsiteX2" fmla="*/ 1258645 w 1258645"/>
                <a:gd name="connsiteY2" fmla="*/ 311987 h 311987"/>
                <a:gd name="connsiteX0" fmla="*/ 0 w 1215642"/>
                <a:gd name="connsiteY0" fmla="*/ 301229 h 311987"/>
                <a:gd name="connsiteX1" fmla="*/ 580961 w 1215642"/>
                <a:gd name="connsiteY1" fmla="*/ 15 h 311987"/>
                <a:gd name="connsiteX2" fmla="*/ 1215642 w 1215642"/>
                <a:gd name="connsiteY2" fmla="*/ 311987 h 311987"/>
                <a:gd name="connsiteX0" fmla="*/ 0 w 1215642"/>
                <a:gd name="connsiteY0" fmla="*/ 301233 h 311991"/>
                <a:gd name="connsiteX1" fmla="*/ 580961 w 1215642"/>
                <a:gd name="connsiteY1" fmla="*/ 19 h 311991"/>
                <a:gd name="connsiteX2" fmla="*/ 1215642 w 1215642"/>
                <a:gd name="connsiteY2" fmla="*/ 311991 h 311991"/>
                <a:gd name="connsiteX0" fmla="*/ 0 w 1140388"/>
                <a:gd name="connsiteY0" fmla="*/ 301219 h 301218"/>
                <a:gd name="connsiteX1" fmla="*/ 580961 w 1140388"/>
                <a:gd name="connsiteY1" fmla="*/ 5 h 301218"/>
                <a:gd name="connsiteX2" fmla="*/ 1140388 w 1140388"/>
                <a:gd name="connsiteY2" fmla="*/ 295928 h 301218"/>
                <a:gd name="connsiteX0" fmla="*/ 0 w 1140388"/>
                <a:gd name="connsiteY0" fmla="*/ 301219 h 301219"/>
                <a:gd name="connsiteX1" fmla="*/ 580961 w 1140388"/>
                <a:gd name="connsiteY1" fmla="*/ 5 h 301219"/>
                <a:gd name="connsiteX2" fmla="*/ 1140388 w 1140388"/>
                <a:gd name="connsiteY2" fmla="*/ 295928 h 301219"/>
                <a:gd name="connsiteX0" fmla="*/ 0 w 1140388"/>
                <a:gd name="connsiteY0" fmla="*/ 229011 h 229011"/>
                <a:gd name="connsiteX1" fmla="*/ 580961 w 1140388"/>
                <a:gd name="connsiteY1" fmla="*/ 16 h 229011"/>
                <a:gd name="connsiteX2" fmla="*/ 1140388 w 1140388"/>
                <a:gd name="connsiteY2" fmla="*/ 223720 h 229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0388" h="229011">
                  <a:moveTo>
                    <a:pt x="0" y="229011"/>
                  </a:moveTo>
                  <a:cubicBezTo>
                    <a:pt x="201720" y="45410"/>
                    <a:pt x="390896" y="898"/>
                    <a:pt x="580961" y="16"/>
                  </a:cubicBezTo>
                  <a:cubicBezTo>
                    <a:pt x="771026" y="-866"/>
                    <a:pt x="987063" y="36533"/>
                    <a:pt x="1140388" y="223720"/>
                  </a:cubicBezTo>
                </a:path>
              </a:pathLst>
            </a:custGeom>
            <a:noFill/>
            <a:ln>
              <a:solidFill>
                <a:srgbClr val="FF000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l-NL" sz="2200"/>
            </a:p>
          </p:txBody>
        </p:sp>
        <p:sp>
          <p:nvSpPr>
            <p:cNvPr id="157" name="Tekstvak 16413"/>
            <p:cNvSpPr txBox="1"/>
            <p:nvPr/>
          </p:nvSpPr>
          <p:spPr>
            <a:xfrm>
              <a:off x="7247761" y="3207024"/>
              <a:ext cx="382611" cy="7411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pPr algn="ctr"/>
              <a:r>
                <a:rPr lang="en-US" sz="2200" dirty="0" smtClean="0">
                  <a:solidFill>
                    <a:srgbClr val="FF0000"/>
                  </a:solidFill>
                </a:rPr>
                <a:t>× 5</a:t>
              </a:r>
              <a:endParaRPr lang="nl-NL" sz="22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58" name="Rectangle 157"/>
          <p:cNvSpPr/>
          <p:nvPr/>
        </p:nvSpPr>
        <p:spPr>
          <a:xfrm>
            <a:off x="395536" y="1297944"/>
            <a:ext cx="266688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b="1" dirty="0" smtClean="0"/>
              <a:t>d </a:t>
            </a:r>
            <a:r>
              <a:rPr lang="nl-NL" sz="2200" dirty="0" smtClean="0"/>
              <a:t>Teken de grafiek.</a:t>
            </a:r>
            <a:endParaRPr lang="en-US" sz="2200" dirty="0"/>
          </a:p>
        </p:txBody>
      </p:sp>
      <p:sp>
        <p:nvSpPr>
          <p:cNvPr id="32" name="Rectangle 31"/>
          <p:cNvSpPr/>
          <p:nvPr/>
        </p:nvSpPr>
        <p:spPr>
          <a:xfrm>
            <a:off x="392243" y="2063085"/>
            <a:ext cx="972437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b="1" dirty="0"/>
              <a:t>d </a:t>
            </a:r>
            <a:r>
              <a:rPr lang="nl-NL" sz="2200" dirty="0"/>
              <a:t>De </a:t>
            </a:r>
            <a:r>
              <a:rPr lang="nl-NL" sz="2200" dirty="0" smtClean="0"/>
              <a:t>grafiek </a:t>
            </a:r>
            <a:r>
              <a:rPr lang="nl-NL" sz="2200" dirty="0"/>
              <a:t>bij een verhoudingstabel is </a:t>
            </a:r>
            <a:r>
              <a:rPr lang="nl-NL" sz="2200" dirty="0" smtClean="0"/>
              <a:t/>
            </a:r>
            <a:br>
              <a:rPr lang="nl-NL" sz="2200" dirty="0" smtClean="0"/>
            </a:br>
            <a:r>
              <a:rPr lang="nl-NL" sz="2200" dirty="0" smtClean="0"/>
              <a:t>een </a:t>
            </a:r>
            <a:r>
              <a:rPr lang="nl-NL" sz="2200" dirty="0"/>
              <a:t>rechte lijn en </a:t>
            </a:r>
            <a:r>
              <a:rPr lang="nl-NL" sz="2200" dirty="0" smtClean="0"/>
              <a:t>begint in </a:t>
            </a:r>
            <a:r>
              <a:rPr lang="nl-NL" sz="2200" dirty="0"/>
              <a:t>het punt (0, 0).</a:t>
            </a:r>
            <a:endParaRPr lang="en-US" sz="22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193" y="3501008"/>
            <a:ext cx="2337878" cy="26499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Oval 32"/>
          <p:cNvSpPr/>
          <p:nvPr/>
        </p:nvSpPr>
        <p:spPr>
          <a:xfrm>
            <a:off x="6750825" y="5596674"/>
            <a:ext cx="72008" cy="72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Oval 158"/>
          <p:cNvSpPr/>
          <p:nvPr/>
        </p:nvSpPr>
        <p:spPr>
          <a:xfrm>
            <a:off x="6951589" y="5402478"/>
            <a:ext cx="72008" cy="72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Oval 159"/>
          <p:cNvSpPr/>
          <p:nvPr/>
        </p:nvSpPr>
        <p:spPr>
          <a:xfrm>
            <a:off x="7136276" y="5214095"/>
            <a:ext cx="72008" cy="72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Oval 160"/>
          <p:cNvSpPr/>
          <p:nvPr/>
        </p:nvSpPr>
        <p:spPr>
          <a:xfrm>
            <a:off x="7727824" y="4623238"/>
            <a:ext cx="72008" cy="72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Oval 161"/>
          <p:cNvSpPr/>
          <p:nvPr/>
        </p:nvSpPr>
        <p:spPr>
          <a:xfrm>
            <a:off x="8502704" y="3848420"/>
            <a:ext cx="72008" cy="72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Connector 35"/>
          <p:cNvCxnSpPr/>
          <p:nvPr/>
        </p:nvCxnSpPr>
        <p:spPr>
          <a:xfrm flipV="1">
            <a:off x="6601896" y="3861048"/>
            <a:ext cx="1966578" cy="1961902"/>
          </a:xfrm>
          <a:prstGeom prst="line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al 51"/>
          <p:cNvSpPr/>
          <p:nvPr/>
        </p:nvSpPr>
        <p:spPr>
          <a:xfrm>
            <a:off x="3135241" y="4825164"/>
            <a:ext cx="500655" cy="1089619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Oval 162"/>
          <p:cNvSpPr/>
          <p:nvPr/>
        </p:nvSpPr>
        <p:spPr>
          <a:xfrm>
            <a:off x="3619291" y="4800896"/>
            <a:ext cx="500655" cy="1089619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Oval 163"/>
          <p:cNvSpPr/>
          <p:nvPr/>
        </p:nvSpPr>
        <p:spPr>
          <a:xfrm>
            <a:off x="4162631" y="4841357"/>
            <a:ext cx="500655" cy="1089619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Oval 164"/>
          <p:cNvSpPr/>
          <p:nvPr/>
        </p:nvSpPr>
        <p:spPr>
          <a:xfrm>
            <a:off x="4707112" y="4835892"/>
            <a:ext cx="500655" cy="1089619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Oval 165"/>
          <p:cNvSpPr/>
          <p:nvPr/>
        </p:nvSpPr>
        <p:spPr>
          <a:xfrm>
            <a:off x="5230026" y="4835891"/>
            <a:ext cx="500655" cy="1089619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7" name="Animatie icoon"/>
          <p:cNvGrpSpPr>
            <a:grpSpLocks noChangeAspect="1"/>
          </p:cNvGrpSpPr>
          <p:nvPr/>
        </p:nvGrpSpPr>
        <p:grpSpPr>
          <a:xfrm>
            <a:off x="8642646" y="6392751"/>
            <a:ext cx="440378" cy="360000"/>
            <a:chOff x="5076056" y="174576"/>
            <a:chExt cx="3276364" cy="2678360"/>
          </a:xfrm>
        </p:grpSpPr>
        <p:sp>
          <p:nvSpPr>
            <p:cNvPr id="168" name="Rectangle 167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69" name="Isosceles Triangle 168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70" name="Oval 169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71" name="Oval 170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12" name="Rectangle 111"/>
          <p:cNvSpPr/>
          <p:nvPr/>
        </p:nvSpPr>
        <p:spPr>
          <a:xfrm>
            <a:off x="403338" y="908720"/>
            <a:ext cx="466345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b="1" dirty="0">
                <a:solidFill>
                  <a:srgbClr val="0070C0"/>
                </a:solidFill>
              </a:rPr>
              <a:t>verdiensten in € = 4 × tijd in </a:t>
            </a:r>
            <a:r>
              <a:rPr lang="nl-NL" sz="2200" b="1" dirty="0" smtClean="0">
                <a:solidFill>
                  <a:srgbClr val="0070C0"/>
                </a:solidFill>
              </a:rPr>
              <a:t>uren</a:t>
            </a:r>
            <a:endParaRPr lang="en-US" sz="2200" dirty="0"/>
          </a:p>
        </p:txBody>
      </p:sp>
      <p:grpSp>
        <p:nvGrpSpPr>
          <p:cNvPr id="116" name="Animatie icoon"/>
          <p:cNvGrpSpPr>
            <a:grpSpLocks noChangeAspect="1"/>
          </p:cNvGrpSpPr>
          <p:nvPr/>
        </p:nvGrpSpPr>
        <p:grpSpPr>
          <a:xfrm>
            <a:off x="8603910" y="6370536"/>
            <a:ext cx="440378" cy="360000"/>
            <a:chOff x="5076056" y="174576"/>
            <a:chExt cx="3276364" cy="2678360"/>
          </a:xfrm>
        </p:grpSpPr>
        <p:sp>
          <p:nvSpPr>
            <p:cNvPr id="117" name="Rectangle 116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8" name="Isosceles Triangle 117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9" name="Oval 118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0" name="Oval 119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72" name="Oval 171"/>
          <p:cNvSpPr>
            <a:spLocks noChangeAspect="1"/>
          </p:cNvSpPr>
          <p:nvPr/>
        </p:nvSpPr>
        <p:spPr>
          <a:xfrm>
            <a:off x="827584" y="3501008"/>
            <a:ext cx="210830" cy="21083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8163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6 3.7037E-6 L 0.00086 -0.15741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8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0.00278 L -0.19444 0.22546 " pathEditMode="relative" rAng="0" ptsTypes="AA">
                                      <p:cBhvr>
                                        <p:cTn id="126" dur="1000" fill="hold"/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722" y="114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000"/>
                            </p:stCondLst>
                            <p:childTnLst>
                              <p:par>
                                <p:cTn id="1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000"/>
                            </p:stCondLst>
                            <p:childTnLst>
                              <p:par>
                                <p:cTn id="13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1.11111E-6 L -0.13663 0.22569 " pathEditMode="relative" rAng="0" ptsTypes="AA">
                                      <p:cBhvr>
                                        <p:cTn id="163" dur="1000" fill="hold"/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40" y="112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000"/>
                            </p:stCondLst>
                            <p:childTnLst>
                              <p:par>
                                <p:cTn id="16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1000"/>
                            </p:stCondLst>
                            <p:childTnLst>
                              <p:par>
                                <p:cTn id="16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1000"/>
                            </p:stCondLst>
                            <p:childTnLst>
                              <p:par>
                                <p:cTn id="258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1500"/>
                            </p:stCondLst>
                            <p:childTnLst>
                              <p:par>
                                <p:cTn id="26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3" dur="1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2500"/>
                            </p:stCondLst>
                            <p:childTnLst>
                              <p:par>
                                <p:cTn id="2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>
                            <p:stCondLst>
                              <p:cond delay="2500"/>
                            </p:stCondLst>
                            <p:childTnLst>
                              <p:par>
                                <p:cTn id="268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3000"/>
                            </p:stCondLst>
                            <p:childTnLst>
                              <p:par>
                                <p:cTn id="27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3" dur="1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4000"/>
                            </p:stCondLst>
                            <p:childTnLst>
                              <p:par>
                                <p:cTn id="2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7" fill="hold">
                            <p:stCondLst>
                              <p:cond delay="4000"/>
                            </p:stCondLst>
                            <p:childTnLst>
                              <p:par>
                                <p:cTn id="278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>
                            <p:stCondLst>
                              <p:cond delay="4500"/>
                            </p:stCondLst>
                            <p:childTnLst>
                              <p:par>
                                <p:cTn id="28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3" dur="1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5500"/>
                            </p:stCondLst>
                            <p:childTnLst>
                              <p:par>
                                <p:cTn id="2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>
                            <p:stCondLst>
                              <p:cond delay="5500"/>
                            </p:stCondLst>
                            <p:childTnLst>
                              <p:par>
                                <p:cTn id="288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0" fill="hold">
                            <p:stCondLst>
                              <p:cond delay="6000"/>
                            </p:stCondLst>
                            <p:childTnLst>
                              <p:par>
                                <p:cTn id="29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3" dur="1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4" fill="hold">
                            <p:stCondLst>
                              <p:cond delay="7000"/>
                            </p:stCondLst>
                            <p:childTnLst>
                              <p:par>
                                <p:cTn id="29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7" fill="hold">
                            <p:stCondLst>
                              <p:cond delay="7000"/>
                            </p:stCondLst>
                            <p:childTnLst>
                              <p:par>
                                <p:cTn id="29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0" fill="hold">
                            <p:stCondLst>
                              <p:cond delay="7000"/>
                            </p:stCondLst>
                            <p:childTnLst>
                              <p:par>
                                <p:cTn id="30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4" fill="hold">
                            <p:stCondLst>
                              <p:cond delay="7500"/>
                            </p:stCondLst>
                            <p:childTnLst>
                              <p:par>
                                <p:cTn id="30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7" fill="hold">
                            <p:stCondLst>
                              <p:cond delay="7500"/>
                            </p:stCondLst>
                            <p:childTnLst>
                              <p:par>
                                <p:cTn id="30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0" fill="hold">
                            <p:stCondLst>
                              <p:cond delay="7500"/>
                            </p:stCondLst>
                            <p:childTnLst>
                              <p:par>
                                <p:cTn id="3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 animBg="1"/>
      <p:bldP spid="99" grpId="0" animBg="1"/>
      <p:bldP spid="15" grpId="0" uiExpand="1" build="p"/>
      <p:bldP spid="15" grpId="1" build="allAtOnce"/>
      <p:bldP spid="17" grpId="0"/>
      <p:bldP spid="26" grpId="0"/>
      <p:bldP spid="100" grpId="0" animBg="1"/>
      <p:bldP spid="102" grpId="0" animBg="1"/>
      <p:bldP spid="103" grpId="0"/>
      <p:bldP spid="3" grpId="0"/>
      <p:bldP spid="3" grpId="1"/>
      <p:bldP spid="14" grpId="0"/>
      <p:bldP spid="14" grpId="1"/>
      <p:bldP spid="14" grpId="2"/>
      <p:bldP spid="16" grpId="0"/>
      <p:bldP spid="16" grpId="1"/>
      <p:bldP spid="18" grpId="0"/>
      <p:bldP spid="18" grpId="1"/>
      <p:bldP spid="27" grpId="0"/>
      <p:bldP spid="27" grpId="1"/>
      <p:bldP spid="89" grpId="0" animBg="1"/>
      <p:bldP spid="92" grpId="0"/>
      <p:bldP spid="101" grpId="0"/>
      <p:bldP spid="101" grpId="1"/>
      <p:bldP spid="109" grpId="0"/>
      <p:bldP spid="110" grpId="0"/>
      <p:bldP spid="110" grpId="1"/>
      <p:bldP spid="111" grpId="0"/>
      <p:bldP spid="111" grpId="1"/>
      <p:bldP spid="30" grpId="0" build="allAtOnce"/>
      <p:bldP spid="113" grpId="0" build="allAtOnce"/>
      <p:bldP spid="115" grpId="0"/>
      <p:bldP spid="115" grpId="1"/>
      <p:bldP spid="121" grpId="0"/>
      <p:bldP spid="121" grpId="1"/>
      <p:bldP spid="122" grpId="0" build="allAtOnce"/>
      <p:bldP spid="123" grpId="0" build="allAtOnce"/>
      <p:bldP spid="133" grpId="0"/>
      <p:bldP spid="133" grpId="1"/>
      <p:bldP spid="134" grpId="0"/>
      <p:bldP spid="158" grpId="0"/>
      <p:bldP spid="32" grpId="0"/>
      <p:bldP spid="33" grpId="0" animBg="1"/>
      <p:bldP spid="159" grpId="0" animBg="1"/>
      <p:bldP spid="160" grpId="0" animBg="1"/>
      <p:bldP spid="161" grpId="0" animBg="1"/>
      <p:bldP spid="162" grpId="0" animBg="1"/>
      <p:bldP spid="52" grpId="0" animBg="1"/>
      <p:bldP spid="52" grpId="1" animBg="1"/>
      <p:bldP spid="163" grpId="0" animBg="1"/>
      <p:bldP spid="163" grpId="1" animBg="1"/>
      <p:bldP spid="164" grpId="0" animBg="1"/>
      <p:bldP spid="164" grpId="1" animBg="1"/>
      <p:bldP spid="165" grpId="0" animBg="1"/>
      <p:bldP spid="165" grpId="1" animBg="1"/>
      <p:bldP spid="166" grpId="0" animBg="1"/>
      <p:bldP spid="166" grpId="1" animBg="1"/>
      <p:bldP spid="112" grpId="0"/>
      <p:bldP spid="172" grpId="0" animBg="1"/>
    </p:bldLst>
  </p:timing>
</p:sld>
</file>

<file path=ppt/theme/theme1.xml><?xml version="1.0" encoding="utf-8"?>
<a:theme xmlns:a="http://schemas.openxmlformats.org/drawingml/2006/main" name="TheorieTemplateMacroWatermark_KGT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200" dirty="0" smtClean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TheorieTemplateMacroWatermark_KGT</Template>
  <TotalTime>0</TotalTime>
  <Words>266</Words>
  <Application>Microsoft Office PowerPoint</Application>
  <PresentationFormat>Diavoorstelling (4:3)</PresentationFormat>
  <Paragraphs>79</Paragraphs>
  <Slides>3</Slides>
  <Notes>3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4" baseType="lpstr">
      <vt:lpstr>TheorieTemplateMacroWatermark_KGT</vt:lpstr>
      <vt:lpstr>PowerPoint-presentatie</vt:lpstr>
      <vt:lpstr>PowerPoint-presentatie</vt:lpstr>
      <vt:lpstr>PowerPoint-presentatie</vt:lpstr>
    </vt:vector>
  </TitlesOfParts>
  <Company>Infinitas Learning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Nijbroek, Tom</dc:creator>
  <cp:lastModifiedBy>Rentenaar, H.R.</cp:lastModifiedBy>
  <cp:revision>31</cp:revision>
  <dcterms:created xsi:type="dcterms:W3CDTF">2014-08-05T09:13:53Z</dcterms:created>
  <dcterms:modified xsi:type="dcterms:W3CDTF">2017-02-05T13:02:55Z</dcterms:modified>
</cp:coreProperties>
</file>