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0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60C67-8829-4BDC-8750-68C7088E2F83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F554B-1DC5-435F-98CF-7C116CEE6E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638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Bij onvolledige</a:t>
            </a:r>
            <a:r>
              <a:rPr lang="nl-NL" baseline="0" dirty="0" smtClean="0"/>
              <a:t> bedekking kans op doorwas groter na droogteperiode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F554B-1DC5-435F-98CF-7C116CEE6EE0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207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Doorwas door zon rechtstreeks op bodem in warmteperiode, Sortering is grootte</a:t>
            </a:r>
            <a:r>
              <a:rPr lang="nl-NL" baseline="0" dirty="0" smtClean="0"/>
              <a:t> van </a:t>
            </a:r>
            <a:r>
              <a:rPr lang="nl-NL" baseline="0" dirty="0" err="1" smtClean="0"/>
              <a:t>arardappelen</a:t>
            </a:r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F554B-1DC5-435F-98CF-7C116CEE6EE0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0383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624F-32D2-424C-88D2-F2BBBDBFA25E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68E4-F011-4B67-A47C-4D322EBC88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2695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624F-32D2-424C-88D2-F2BBBDBFA25E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68E4-F011-4B67-A47C-4D322EBC88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9831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624F-32D2-424C-88D2-F2BBBDBFA25E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68E4-F011-4B67-A47C-4D322EBC88A0}" type="slidenum">
              <a:rPr lang="nl-NL" smtClean="0"/>
              <a:t>‹nr.›</a:t>
            </a:fld>
            <a:endParaRPr lang="nl-N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2380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624F-32D2-424C-88D2-F2BBBDBFA25E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68E4-F011-4B67-A47C-4D322EBC88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309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624F-32D2-424C-88D2-F2BBBDBFA25E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68E4-F011-4B67-A47C-4D322EBC88A0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3975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624F-32D2-424C-88D2-F2BBBDBFA25E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68E4-F011-4B67-A47C-4D322EBC88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8583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624F-32D2-424C-88D2-F2BBBDBFA25E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68E4-F011-4B67-A47C-4D322EBC88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2713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624F-32D2-424C-88D2-F2BBBDBFA25E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68E4-F011-4B67-A47C-4D322EBC88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886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624F-32D2-424C-88D2-F2BBBDBFA25E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68E4-F011-4B67-A47C-4D322EBC88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96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624F-32D2-424C-88D2-F2BBBDBFA25E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68E4-F011-4B67-A47C-4D322EBC88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4590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624F-32D2-424C-88D2-F2BBBDBFA25E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68E4-F011-4B67-A47C-4D322EBC88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9069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624F-32D2-424C-88D2-F2BBBDBFA25E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68E4-F011-4B67-A47C-4D322EBC88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695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624F-32D2-424C-88D2-F2BBBDBFA25E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68E4-F011-4B67-A47C-4D322EBC88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0918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624F-32D2-424C-88D2-F2BBBDBFA25E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68E4-F011-4B67-A47C-4D322EBC88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229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624F-32D2-424C-88D2-F2BBBDBFA25E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68E4-F011-4B67-A47C-4D322EBC88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2017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624F-32D2-424C-88D2-F2BBBDBFA25E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68E4-F011-4B67-A47C-4D322EBC88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4569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8624F-32D2-424C-88D2-F2BBBDBFA25E}" type="datetimeFigureOut">
              <a:rPr lang="nl-NL" smtClean="0"/>
              <a:t>18-3-2018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A5268E4-F011-4B67-A47C-4D322EBC88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878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www.nak.nl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Aardappelen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13" y="3126378"/>
            <a:ext cx="4287535" cy="319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57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Consumptieaardappel belangrijk gewas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Gemiddeld circa 25 tot 30% van bedrijfsoppervlakte</a:t>
            </a:r>
          </a:p>
          <a:p>
            <a:r>
              <a:rPr lang="nl-NL" dirty="0" smtClean="0"/>
              <a:t>Circa 70% export</a:t>
            </a:r>
          </a:p>
          <a:p>
            <a:r>
              <a:rPr lang="nl-NL" dirty="0" smtClean="0"/>
              <a:t>Nederland verwerkt meer dan 3 miljoen ton aardappelen per jaar</a:t>
            </a:r>
          </a:p>
          <a:p>
            <a:r>
              <a:rPr lang="nl-NL" dirty="0" smtClean="0"/>
              <a:t>Overgrote deel frites</a:t>
            </a:r>
          </a:p>
          <a:p>
            <a:r>
              <a:rPr lang="nl-NL" dirty="0" smtClean="0"/>
              <a:t>Ieder ras heeft zijn eigen kwaliteiten m.b.t. de verwerking</a:t>
            </a:r>
          </a:p>
          <a:p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37274" y="1610166"/>
            <a:ext cx="4592356" cy="304021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62" y="5075464"/>
            <a:ext cx="648652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98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760" y="609600"/>
            <a:ext cx="9666514" cy="1320800"/>
          </a:xfrm>
        </p:spPr>
        <p:txBody>
          <a:bodyPr/>
          <a:lstStyle/>
          <a:p>
            <a:r>
              <a:rPr lang="nl-NL" dirty="0" smtClean="0"/>
              <a:t>Hoofdstuk 2: Voorbereidingen voor de teelt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480" y="1637212"/>
            <a:ext cx="5985805" cy="471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3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Uitgangspunten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77334" y="1455195"/>
            <a:ext cx="4184035" cy="3880772"/>
          </a:xfrm>
        </p:spPr>
        <p:txBody>
          <a:bodyPr/>
          <a:lstStyle/>
          <a:p>
            <a:r>
              <a:rPr lang="nl-NL" dirty="0" smtClean="0"/>
              <a:t>Niet elke grond geschikt </a:t>
            </a:r>
            <a:r>
              <a:rPr lang="nl-NL" dirty="0" smtClean="0">
                <a:sym typeface="Wingdings" panose="05000000000000000000" pitchFamily="2" charset="2"/>
              </a:rPr>
              <a:t> zware kleigrond (&gt; 40% </a:t>
            </a:r>
            <a:r>
              <a:rPr lang="nl-NL" dirty="0" err="1" smtClean="0">
                <a:sym typeface="Wingdings" panose="05000000000000000000" pitchFamily="2" charset="2"/>
              </a:rPr>
              <a:t>afslibbaar</a:t>
            </a:r>
            <a:r>
              <a:rPr lang="nl-NL" dirty="0" smtClean="0">
                <a:sym typeface="Wingdings" panose="05000000000000000000" pitchFamily="2" charset="2"/>
              </a:rPr>
              <a:t>) geeft problemen met poten en rooien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Zorg voor ruime vruchtwisseling:   liefst 1 op 4 (1 op 3 vaakst toegepast) i.v.m. aardappelmoeheid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Let op aaltjesbesmetting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Pootgoed uitsluitend op AM-vrije percelen</a:t>
            </a:r>
          </a:p>
          <a:p>
            <a:endParaRPr lang="nl-NL" dirty="0" smtClean="0">
              <a:sym typeface="Wingdings" panose="05000000000000000000" pitchFamily="2" charset="2"/>
            </a:endParaRP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58100" y="4405917"/>
            <a:ext cx="2203269" cy="232308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866" y="415721"/>
            <a:ext cx="464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19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Voorvruchten/huurpercelen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48759" y="1682810"/>
            <a:ext cx="4184035" cy="3880772"/>
          </a:xfrm>
        </p:spPr>
        <p:txBody>
          <a:bodyPr/>
          <a:lstStyle/>
          <a:p>
            <a:r>
              <a:rPr lang="nl-NL" dirty="0" smtClean="0"/>
              <a:t>Granen en graszaad meest geschikte voorvrucht</a:t>
            </a:r>
          </a:p>
          <a:p>
            <a:r>
              <a:rPr lang="nl-NL" dirty="0" smtClean="0"/>
              <a:t>Suikerbieten als voorvrucht minder geschikt </a:t>
            </a:r>
            <a:r>
              <a:rPr lang="nl-NL" dirty="0" smtClean="0">
                <a:sym typeface="Wingdings" panose="05000000000000000000" pitchFamily="2" charset="2"/>
              </a:rPr>
              <a:t> tot 10% minder opbrengst i.v.m. aaltjes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Vlinderbloemigen minder geschikt als voorvrucht  tot 5% minder opbrengst i.v.m. </a:t>
            </a:r>
            <a:r>
              <a:rPr lang="nl-NL" dirty="0" err="1" smtClean="0">
                <a:sym typeface="Wingdings" panose="05000000000000000000" pitchFamily="2" charset="2"/>
              </a:rPr>
              <a:t>verticillium</a:t>
            </a:r>
            <a:r>
              <a:rPr lang="nl-NL" dirty="0" smtClean="0">
                <a:sym typeface="Wingdings" panose="05000000000000000000" pitchFamily="2" charset="2"/>
              </a:rPr>
              <a:t> (verwelkingsziekte)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Meerjarig grasland minder geschikt als voorvrucht  ritnaalden en schurft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147118" y="1682810"/>
            <a:ext cx="4184034" cy="3880773"/>
          </a:xfrm>
        </p:spPr>
        <p:txBody>
          <a:bodyPr/>
          <a:lstStyle/>
          <a:p>
            <a:r>
              <a:rPr lang="nl-NL" dirty="0" smtClean="0"/>
              <a:t>Huurpercelen ideaal voor areaalvergroting</a:t>
            </a:r>
          </a:p>
          <a:p>
            <a:r>
              <a:rPr lang="nl-NL" dirty="0" smtClean="0"/>
              <a:t>Vooraf geschiedenis van perceel checken</a:t>
            </a:r>
          </a:p>
          <a:p>
            <a:r>
              <a:rPr lang="nl-NL" dirty="0" smtClean="0"/>
              <a:t>Voorvruchten; onkruiden; bodemtoestand; ziekten/schimmels/plagen; aanwezige nutriënten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118" y="4235615"/>
            <a:ext cx="4615521" cy="240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10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Ontwikkelstadia bij aardappelen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1524864"/>
            <a:ext cx="8596668" cy="3880773"/>
          </a:xfrm>
        </p:spPr>
        <p:txBody>
          <a:bodyPr/>
          <a:lstStyle/>
          <a:p>
            <a:r>
              <a:rPr lang="nl-NL" dirty="0" smtClean="0"/>
              <a:t>Kieming </a:t>
            </a:r>
            <a:r>
              <a:rPr lang="nl-NL" dirty="0" smtClean="0">
                <a:sym typeface="Wingdings" panose="05000000000000000000" pitchFamily="2" charset="2"/>
              </a:rPr>
              <a:t> uit kiemen wordt stengel en wortels gevormd</a:t>
            </a:r>
            <a:endParaRPr lang="nl-NL" dirty="0" smtClean="0"/>
          </a:p>
          <a:p>
            <a:r>
              <a:rPr lang="nl-NL" dirty="0" smtClean="0"/>
              <a:t>Opkomst </a:t>
            </a:r>
            <a:r>
              <a:rPr lang="nl-NL" dirty="0" smtClean="0">
                <a:sym typeface="Wingdings" panose="05000000000000000000" pitchFamily="2" charset="2"/>
              </a:rPr>
              <a:t> drie tot vier weken na poten worden eerste blaadjes gevormd</a:t>
            </a:r>
            <a:endParaRPr lang="nl-NL" dirty="0" smtClean="0"/>
          </a:p>
          <a:p>
            <a:r>
              <a:rPr lang="nl-NL" dirty="0" smtClean="0"/>
              <a:t>Knolaanleg </a:t>
            </a:r>
            <a:r>
              <a:rPr lang="nl-NL" dirty="0" smtClean="0">
                <a:sym typeface="Wingdings" panose="05000000000000000000" pitchFamily="2" charset="2"/>
              </a:rPr>
              <a:t> twee tot drie weken na de opkomst start knolaanleg</a:t>
            </a:r>
            <a:endParaRPr lang="nl-NL" dirty="0" smtClean="0"/>
          </a:p>
          <a:p>
            <a:r>
              <a:rPr lang="nl-NL" dirty="0" smtClean="0"/>
              <a:t>Bloei </a:t>
            </a:r>
            <a:r>
              <a:rPr lang="nl-NL" dirty="0" smtClean="0">
                <a:sym typeface="Wingdings" panose="05000000000000000000" pitchFamily="2" charset="2"/>
              </a:rPr>
              <a:t> circa vijf tot zeven weken na opkomst</a:t>
            </a:r>
            <a:endParaRPr lang="nl-NL" dirty="0" smtClean="0"/>
          </a:p>
          <a:p>
            <a:r>
              <a:rPr lang="nl-NL" dirty="0" smtClean="0"/>
              <a:t>Knolvulling </a:t>
            </a:r>
            <a:r>
              <a:rPr lang="nl-NL" dirty="0" smtClean="0">
                <a:sym typeface="Wingdings" panose="05000000000000000000" pitchFamily="2" charset="2"/>
              </a:rPr>
              <a:t> loofgroei neemt af, knolvulling start</a:t>
            </a:r>
            <a:endParaRPr lang="nl-NL" dirty="0" smtClean="0"/>
          </a:p>
          <a:p>
            <a:r>
              <a:rPr lang="nl-NL" dirty="0" smtClean="0"/>
              <a:t>Afrijping </a:t>
            </a:r>
            <a:r>
              <a:rPr lang="nl-NL" dirty="0" smtClean="0">
                <a:sym typeface="Wingdings" panose="05000000000000000000" pitchFamily="2" charset="2"/>
              </a:rPr>
              <a:t> vanaf augustus neemt loofhoeveelheid af en begint afrijping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09" y="4770771"/>
            <a:ext cx="5333740" cy="145857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51643"/>
          <a:stretch/>
        </p:blipFill>
        <p:spPr>
          <a:xfrm>
            <a:off x="10251988" y="4552951"/>
            <a:ext cx="1025518" cy="16425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63" y="4157132"/>
            <a:ext cx="49244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00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Hoofdstuk 3: Rassenkeuze &amp; pootgoed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44183"/>
            <a:ext cx="5610225" cy="454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29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Marktgericht kiezen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77334" y="2456680"/>
            <a:ext cx="4184035" cy="3880772"/>
          </a:xfrm>
        </p:spPr>
        <p:txBody>
          <a:bodyPr/>
          <a:lstStyle/>
          <a:p>
            <a:r>
              <a:rPr lang="nl-NL" dirty="0" smtClean="0"/>
              <a:t>Afzetmogelijkheden</a:t>
            </a:r>
          </a:p>
          <a:p>
            <a:r>
              <a:rPr lang="nl-NL" dirty="0" smtClean="0"/>
              <a:t>Saldo</a:t>
            </a:r>
          </a:p>
          <a:p>
            <a:r>
              <a:rPr lang="nl-NL" dirty="0" smtClean="0"/>
              <a:t>Grondsoort</a:t>
            </a:r>
          </a:p>
          <a:p>
            <a:r>
              <a:rPr lang="nl-NL" dirty="0" smtClean="0"/>
              <a:t>Kwaliteit</a:t>
            </a:r>
          </a:p>
          <a:p>
            <a:r>
              <a:rPr lang="nl-NL" dirty="0" smtClean="0"/>
              <a:t>Resistenties</a:t>
            </a:r>
          </a:p>
          <a:p>
            <a:r>
              <a:rPr lang="nl-NL" dirty="0" smtClean="0"/>
              <a:t>Bewaarbaarheid</a:t>
            </a:r>
          </a:p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984840" y="3815163"/>
            <a:ext cx="4289162" cy="3880773"/>
          </a:xfrm>
        </p:spPr>
        <p:txBody>
          <a:bodyPr/>
          <a:lstStyle/>
          <a:p>
            <a:r>
              <a:rPr lang="nl-NL" dirty="0" smtClean="0"/>
              <a:t>Contracten met handelshuizen</a:t>
            </a:r>
          </a:p>
          <a:p>
            <a:r>
              <a:rPr lang="nl-NL" dirty="0" smtClean="0"/>
              <a:t>Teeltdoelen: pootgoed/consumptie/chips/frites/zetmeel/veevoer/…</a:t>
            </a:r>
          </a:p>
          <a:p>
            <a:r>
              <a:rPr lang="nl-NL" dirty="0" smtClean="0"/>
              <a:t>Monopolie- of vrije rassen (kwekersrecht)</a:t>
            </a:r>
          </a:p>
          <a:p>
            <a:r>
              <a:rPr lang="nl-NL" dirty="0" smtClean="0"/>
              <a:t>Meerdere rassen (risicospreiding)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846" y="521695"/>
            <a:ext cx="3741149" cy="281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77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Perceel-gericht kiezen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Ras moet passen bij perceel</a:t>
            </a:r>
          </a:p>
          <a:p>
            <a:r>
              <a:rPr lang="nl-NL" dirty="0" smtClean="0"/>
              <a:t>Let op bodemgebonden ziekten en plagen (o.a. schurft en AM)</a:t>
            </a:r>
          </a:p>
          <a:p>
            <a:r>
              <a:rPr lang="nl-NL" dirty="0" smtClean="0"/>
              <a:t>Kies resistente rassen</a:t>
            </a:r>
          </a:p>
          <a:p>
            <a:r>
              <a:rPr lang="nl-NL" dirty="0" smtClean="0"/>
              <a:t>Pootaardappelen uitsluitend op AM-vrije percelen (voor de teelt AM-onderzoek verplicht)</a:t>
            </a:r>
          </a:p>
          <a:p>
            <a:r>
              <a:rPr lang="nl-NL" dirty="0" smtClean="0"/>
              <a:t>Humusrijke gronden geven donkere aardappelen</a:t>
            </a:r>
          </a:p>
          <a:p>
            <a:r>
              <a:rPr lang="nl-NL" dirty="0" smtClean="0"/>
              <a:t>Zware klei is lastig telen i.v.m. poten en rooien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9524" y="1930400"/>
            <a:ext cx="6256069" cy="382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20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Kwaliteits-eigenschappen 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7406" y="3518263"/>
            <a:ext cx="4652228" cy="2894564"/>
          </a:xfrm>
          <a:prstGeom prst="rect">
            <a:avLst/>
          </a:prstGeo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89970" y="1724297"/>
            <a:ext cx="4184034" cy="4317065"/>
          </a:xfrm>
        </p:spPr>
        <p:txBody>
          <a:bodyPr/>
          <a:lstStyle/>
          <a:p>
            <a:r>
              <a:rPr lang="nl-NL" dirty="0" smtClean="0"/>
              <a:t>Zorg voor gezond pootgoed</a:t>
            </a:r>
          </a:p>
          <a:p>
            <a:r>
              <a:rPr lang="nl-NL" dirty="0" smtClean="0"/>
              <a:t>Vrij van virussen, bacteriën en schimmels</a:t>
            </a:r>
          </a:p>
          <a:p>
            <a:r>
              <a:rPr lang="nl-NL" dirty="0" smtClean="0"/>
              <a:t>Vrij van aaltjes</a:t>
            </a:r>
          </a:p>
          <a:p>
            <a:r>
              <a:rPr lang="nl-NL" dirty="0" smtClean="0"/>
              <a:t>Let op sortering: kleinere knollen zijn duurder dan grote (i.v.m. meer planten per kg pootgoed)</a:t>
            </a:r>
          </a:p>
          <a:p>
            <a:r>
              <a:rPr lang="nl-NL" dirty="0" smtClean="0"/>
              <a:t>Let op raseigenschappen i.v.m. afzet (m.b.t. koken, bakken, ect.)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9783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Voorkom versleten pootgoed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 smtClean="0"/>
              <a:t>Direct na de oogst kiemrust</a:t>
            </a:r>
          </a:p>
          <a:p>
            <a:r>
              <a:rPr lang="nl-NL" dirty="0" smtClean="0"/>
              <a:t>Tijdens bewaren wordt kiemrust opgeheven (fysiologische ontwikkeling)</a:t>
            </a:r>
          </a:p>
          <a:p>
            <a:r>
              <a:rPr lang="nl-NL" dirty="0" smtClean="0"/>
              <a:t>Naarmate hogere temperatuur, meer kans op kieming</a:t>
            </a:r>
          </a:p>
          <a:p>
            <a:r>
              <a:rPr lang="nl-NL" dirty="0" smtClean="0"/>
              <a:t>Boven 6 à 8 graden kans op topspruit, deze moet verwijderd worden om andere kiemen te kunnen vormen (omstorten)</a:t>
            </a:r>
          </a:p>
          <a:p>
            <a:r>
              <a:rPr lang="nl-NL" dirty="0" smtClean="0"/>
              <a:t>Bij bewaartemperatuur van 3 à 4 graden blijft (poot)aardappel kiemvrij</a:t>
            </a:r>
          </a:p>
          <a:p>
            <a:r>
              <a:rPr lang="nl-NL" dirty="0" smtClean="0"/>
              <a:t>Na oplopen temperaturen direct kiemvorming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11445" y="1446995"/>
            <a:ext cx="4184650" cy="241737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030" y="4186436"/>
            <a:ext cx="3065671" cy="185492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114" y="4186435"/>
            <a:ext cx="2024461" cy="185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87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Hoofstuk 1: Aardappelteelt in Nederland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2607" y="1994576"/>
            <a:ext cx="5294810" cy="423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09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Controleer pootgoed bij aankomst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Let op rotte knollen</a:t>
            </a:r>
          </a:p>
          <a:p>
            <a:r>
              <a:rPr lang="nl-NL" dirty="0" smtClean="0"/>
              <a:t>Let op rhizoctonia (bij klasse A en C &lt;20%)</a:t>
            </a:r>
          </a:p>
          <a:p>
            <a:r>
              <a:rPr lang="nl-NL" dirty="0" smtClean="0"/>
              <a:t>Let op zilverschurft</a:t>
            </a:r>
          </a:p>
          <a:p>
            <a:r>
              <a:rPr lang="nl-NL" dirty="0" smtClean="0"/>
              <a:t>Let op maatsortering (bovenmaatse knollen)</a:t>
            </a:r>
          </a:p>
          <a:p>
            <a:r>
              <a:rPr lang="nl-NL" dirty="0" smtClean="0"/>
              <a:t>Let op bacteriën en virussen</a:t>
            </a:r>
          </a:p>
          <a:p>
            <a:r>
              <a:rPr lang="nl-NL" dirty="0" smtClean="0"/>
              <a:t>Consumptieaardappelteelt verplicht met NAK-gekeurd pootgoed (klassen)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30978" y="1909808"/>
            <a:ext cx="2457450" cy="20383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590" y="4487387"/>
            <a:ext cx="3031242" cy="202324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668" y="1605008"/>
            <a:ext cx="248602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62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Voorkiemen geeft voorsprong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391055" cy="4135708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Snelle ontwikkeling door voorkiemen</a:t>
            </a:r>
          </a:p>
          <a:p>
            <a:r>
              <a:rPr lang="nl-NL" dirty="0" smtClean="0"/>
              <a:t>7 tot 10 dagen voorsprong op niet voor gekiemd pootgoed</a:t>
            </a:r>
          </a:p>
          <a:p>
            <a:r>
              <a:rPr lang="nl-NL" dirty="0" smtClean="0"/>
              <a:t>Tot vijf ton per hectare hogere opbrengst</a:t>
            </a:r>
          </a:p>
          <a:p>
            <a:r>
              <a:rPr lang="nl-NL" dirty="0" smtClean="0"/>
              <a:t>Half februari beginnen met voorkiemen (warmtestoot)</a:t>
            </a:r>
          </a:p>
          <a:p>
            <a:r>
              <a:rPr lang="nl-NL" dirty="0" smtClean="0"/>
              <a:t>Topspruiten verwijderen (omstorten)</a:t>
            </a:r>
          </a:p>
          <a:p>
            <a:r>
              <a:rPr lang="nl-NL" dirty="0" smtClean="0"/>
              <a:t>15 à 20 graden tot kiemen circa 1,5cm lang zijn (kort en stevig)</a:t>
            </a:r>
          </a:p>
          <a:p>
            <a:r>
              <a:rPr lang="nl-NL" dirty="0" smtClean="0"/>
              <a:t>Poters wakker maken zodat kiempuntjes ontstaan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74251" y="1785568"/>
            <a:ext cx="1142854" cy="264441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173" y="1785567"/>
            <a:ext cx="1196681" cy="264441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l="33986"/>
          <a:stretch/>
        </p:blipFill>
        <p:spPr>
          <a:xfrm>
            <a:off x="5474250" y="4720046"/>
            <a:ext cx="4384923" cy="204329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747" y="1785567"/>
            <a:ext cx="2709462" cy="265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78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Standdichtheid belangrijk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Maximale productie bij snelle bodembedekking</a:t>
            </a:r>
          </a:p>
          <a:p>
            <a:r>
              <a:rPr lang="nl-NL" dirty="0" smtClean="0"/>
              <a:t>Hoe hoger de standdichtheid, hoe fijner de sortering</a:t>
            </a:r>
          </a:p>
          <a:p>
            <a:r>
              <a:rPr lang="nl-NL" dirty="0" smtClean="0"/>
              <a:t>Consumptieaardappelen: 15 à 22 hoofdstengels per m² (bij rij-afstand van 75cm 11 tot 16 stengels per strekkende meter)</a:t>
            </a:r>
          </a:p>
          <a:p>
            <a:r>
              <a:rPr lang="nl-NL" dirty="0" smtClean="0"/>
              <a:t>Pootaardappelen: 25 à 45 hoofdstengels per m² (streven naar hoge opbrengst met fijne sortering) </a:t>
            </a:r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21085" y="3749963"/>
            <a:ext cx="3501448" cy="272665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146" y="356899"/>
            <a:ext cx="3023387" cy="299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96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</a:t>
            </a:r>
            <a:r>
              <a:rPr lang="nl-NL" dirty="0" smtClean="0"/>
              <a:t>oeveelheid en potermaat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Afhankelijk van gewenste standdichtheid hoeveelheid pootgoed bepalen</a:t>
            </a:r>
          </a:p>
          <a:p>
            <a:r>
              <a:rPr lang="nl-NL" dirty="0" smtClean="0"/>
              <a:t>Aantal knollen per kilogram tellen om hoeveelheid pootgoed te bepalen</a:t>
            </a:r>
          </a:p>
          <a:p>
            <a:r>
              <a:rPr lang="nl-NL" dirty="0" smtClean="0"/>
              <a:t>Kleinere potermaat geeft meer hogere opbrengst, maar is duurder</a:t>
            </a:r>
          </a:p>
          <a:p>
            <a:r>
              <a:rPr lang="nl-NL" dirty="0" smtClean="0"/>
              <a:t>Opdracht 1: bepaal de afstand in de rij </a:t>
            </a:r>
            <a:r>
              <a:rPr lang="nl-NL" dirty="0" smtClean="0">
                <a:sym typeface="Wingdings" panose="05000000000000000000" pitchFamily="2" charset="2"/>
              </a:rPr>
              <a:t> 40.000 planten/ha; rijafstand 75cm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Opdracht 2: bepaal de hoeveelheid pootgoed  aantal aardappelen per kilogram  kg te bestellenpootgoed (potermaat 35/45mm)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61368" y="4858327"/>
            <a:ext cx="7038585" cy="168347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436" y="2342405"/>
            <a:ext cx="3313132" cy="189584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855" y="1723653"/>
            <a:ext cx="2133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30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Grondsoort en </a:t>
            </a:r>
            <a:r>
              <a:rPr lang="nl-NL" dirty="0" err="1" smtClean="0"/>
              <a:t>Rijenafstand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Zware grond geeft minder stengels en minder knollen</a:t>
            </a:r>
          </a:p>
          <a:p>
            <a:r>
              <a:rPr lang="nl-NL" dirty="0" smtClean="0"/>
              <a:t>Zware grond geeft grovere sortering</a:t>
            </a:r>
            <a:endParaRPr lang="nl-NL" dirty="0"/>
          </a:p>
          <a:p>
            <a:r>
              <a:rPr lang="nl-NL" dirty="0" smtClean="0"/>
              <a:t>Poot- en consumptieaardappelen meestal op 75cm rijafstand</a:t>
            </a:r>
          </a:p>
          <a:p>
            <a:r>
              <a:rPr lang="nl-NL" dirty="0" smtClean="0"/>
              <a:t>90cm ook mogelijk: minder groene knollen, grotere spoorbreedte, lagere opbrengst, meer kans op doorwas</a:t>
            </a:r>
          </a:p>
          <a:p>
            <a:r>
              <a:rPr lang="nl-NL" dirty="0" smtClean="0"/>
              <a:t>Ander nadeel is aanpassen machines (poter, rooier, trekker)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15998" y="3980381"/>
            <a:ext cx="4184650" cy="22738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195" y="735305"/>
            <a:ext cx="2506807" cy="285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48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Pootgoed snijden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Doorgesneden pootaardappel levert tot 20% meer stengels</a:t>
            </a:r>
          </a:p>
          <a:p>
            <a:r>
              <a:rPr lang="nl-NL" dirty="0" smtClean="0"/>
              <a:t>Interessant bij grotere potermaten</a:t>
            </a:r>
          </a:p>
          <a:p>
            <a:r>
              <a:rPr lang="nl-NL" dirty="0" smtClean="0"/>
              <a:t>Speciale machines beschikbaar met grote capaciteit</a:t>
            </a:r>
          </a:p>
          <a:p>
            <a:r>
              <a:rPr lang="nl-NL" dirty="0" smtClean="0"/>
              <a:t>Let op verspreiding van schimmels en ziekten, rotte exemplaren uitsorteren (fusarium)</a:t>
            </a:r>
          </a:p>
          <a:p>
            <a:r>
              <a:rPr lang="nl-NL" dirty="0" smtClean="0"/>
              <a:t>Bestrooien met talkpoeder ter voorkoming van uitdroging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61891" y="3687185"/>
            <a:ext cx="3288578" cy="245354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891" y="955811"/>
            <a:ext cx="3288578" cy="240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99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Hoofdstuk 4: bemesting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4436" y="2238457"/>
            <a:ext cx="5172363" cy="39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1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Invloed op opbrengst en kwaliteit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Consumptieaardappelen vragen een grote hoeveelheid stikstof, kali en fosfaat</a:t>
            </a:r>
          </a:p>
          <a:p>
            <a:r>
              <a:rPr lang="nl-NL" dirty="0" smtClean="0"/>
              <a:t>Stikstof en fosfaat wettelijk gereguleerd</a:t>
            </a:r>
          </a:p>
          <a:p>
            <a:r>
              <a:rPr lang="nl-NL" dirty="0" smtClean="0"/>
              <a:t>Correcte bemesting beïnvloed opbrengst en kwaliteit </a:t>
            </a:r>
          </a:p>
          <a:p>
            <a:r>
              <a:rPr lang="nl-NL" dirty="0" smtClean="0"/>
              <a:t>Vooraf grondonderzoek doen i.v.m. vaststellen aanwezige meststoffen</a:t>
            </a:r>
          </a:p>
          <a:p>
            <a:r>
              <a:rPr lang="nl-NL" dirty="0" smtClean="0"/>
              <a:t>Tweede meting halverwege het groeiseizoen aan te raden (i.v.m. uitspoeling, denitrificatie e.d.)</a:t>
            </a:r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91125" y="1986597"/>
            <a:ext cx="6158748" cy="405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4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Stikstof: niet te veel, niet te weinig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347248" cy="3880772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Stikstof stimuleert loofgroei </a:t>
            </a:r>
          </a:p>
          <a:p>
            <a:r>
              <a:rPr lang="nl-NL" dirty="0" smtClean="0"/>
              <a:t>Hogere opbrengst bij snelle bodembedekking (productie tot 1200 kg knollen/ha/dag)</a:t>
            </a:r>
          </a:p>
          <a:p>
            <a:r>
              <a:rPr lang="nl-NL" dirty="0" smtClean="0"/>
              <a:t>Voldoende stikstof houdt gewas lang groen</a:t>
            </a:r>
          </a:p>
          <a:p>
            <a:r>
              <a:rPr lang="nl-NL" dirty="0" smtClean="0"/>
              <a:t>Te veel stikstof </a:t>
            </a:r>
            <a:r>
              <a:rPr lang="nl-NL" dirty="0" smtClean="0">
                <a:sym typeface="Wingdings" panose="05000000000000000000" pitchFamily="2" charset="2"/>
              </a:rPr>
              <a:t> te veel loof  lagere knolopbrengst en lagere kwaliteit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Denk aan stikstofvoorraad i.v.m. voorvrucht (grasland, groenbemester  stikstofcorrectie). 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77572" y="1387043"/>
            <a:ext cx="1634247" cy="180570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1" r="443"/>
          <a:stretch/>
        </p:blipFill>
        <p:spPr>
          <a:xfrm>
            <a:off x="5977572" y="3279775"/>
            <a:ext cx="4153073" cy="31432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30" y="5781965"/>
            <a:ext cx="4811740" cy="71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1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Optimale N-gift verschilt per ras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Stikstofbehoefte hangt samen met de rijptijd van get gewas </a:t>
            </a:r>
            <a:r>
              <a:rPr lang="nl-NL" dirty="0" smtClean="0">
                <a:sym typeface="Wingdings" panose="05000000000000000000" pitchFamily="2" charset="2"/>
              </a:rPr>
              <a:t> </a:t>
            </a:r>
            <a:r>
              <a:rPr lang="nl-NL" dirty="0" err="1" smtClean="0">
                <a:sym typeface="Wingdings" panose="05000000000000000000" pitchFamily="2" charset="2"/>
              </a:rPr>
              <a:t>laatrijpende</a:t>
            </a:r>
            <a:r>
              <a:rPr lang="nl-NL" dirty="0" smtClean="0">
                <a:sym typeface="Wingdings" panose="05000000000000000000" pitchFamily="2" charset="2"/>
              </a:rPr>
              <a:t> rassen minder dan </a:t>
            </a:r>
            <a:r>
              <a:rPr lang="nl-NL" dirty="0" err="1" smtClean="0">
                <a:sym typeface="Wingdings" panose="05000000000000000000" pitchFamily="2" charset="2"/>
              </a:rPr>
              <a:t>vroegrijpende</a:t>
            </a:r>
            <a:r>
              <a:rPr lang="nl-NL" dirty="0" smtClean="0">
                <a:sym typeface="Wingdings" panose="05000000000000000000" pitchFamily="2" charset="2"/>
              </a:rPr>
              <a:t> rassen</a:t>
            </a:r>
          </a:p>
          <a:p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81888" y="1436038"/>
            <a:ext cx="4184650" cy="228253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3461182"/>
            <a:ext cx="3623768" cy="229307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888" y="4061575"/>
            <a:ext cx="41814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Evolutie van de boer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692" y="2455817"/>
            <a:ext cx="9491951" cy="269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43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Stikstof gift in twee of drie delen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17236" y="1347789"/>
            <a:ext cx="5080000" cy="3501302"/>
          </a:xfrm>
        </p:spPr>
        <p:txBody>
          <a:bodyPr/>
          <a:lstStyle/>
          <a:p>
            <a:r>
              <a:rPr lang="nl-NL" dirty="0" smtClean="0"/>
              <a:t>Hoeveelheid beschikbare stikstof wisselend per seizoen</a:t>
            </a:r>
          </a:p>
          <a:p>
            <a:r>
              <a:rPr lang="nl-NL" dirty="0" smtClean="0"/>
              <a:t>Afhankelijk van weer (uitspoeling, denitrificatie, e.d.)</a:t>
            </a:r>
          </a:p>
          <a:p>
            <a:r>
              <a:rPr lang="nl-NL" dirty="0" smtClean="0"/>
              <a:t>60% N-gift voor het poten</a:t>
            </a:r>
          </a:p>
          <a:p>
            <a:r>
              <a:rPr lang="nl-NL" dirty="0" smtClean="0"/>
              <a:t>20% N-gift week na knolaanleg </a:t>
            </a:r>
          </a:p>
          <a:p>
            <a:r>
              <a:rPr lang="nl-NL" dirty="0" smtClean="0"/>
              <a:t>Volgende gift afhankelijk van metingen en ontwikkeling</a:t>
            </a:r>
          </a:p>
          <a:p>
            <a:r>
              <a:rPr lang="nl-NL" dirty="0" smtClean="0"/>
              <a:t>Mogelijk vloeibare N-gift </a:t>
            </a:r>
            <a:r>
              <a:rPr lang="nl-NL" dirty="0" smtClean="0">
                <a:sym typeface="Wingdings" panose="05000000000000000000" pitchFamily="2" charset="2"/>
              </a:rPr>
              <a:t> wordt sneller opgenomen door de plant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57334" y="1365569"/>
            <a:ext cx="3824721" cy="212293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b="31512"/>
          <a:stretch/>
        </p:blipFill>
        <p:spPr>
          <a:xfrm>
            <a:off x="677334" y="5068729"/>
            <a:ext cx="3945372" cy="147061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333" y="3676073"/>
            <a:ext cx="4228624" cy="286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4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Grenzen aan fosfaatgift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29916" y="2320701"/>
            <a:ext cx="4184035" cy="3880772"/>
          </a:xfrm>
        </p:spPr>
        <p:txBody>
          <a:bodyPr/>
          <a:lstStyle/>
          <a:p>
            <a:r>
              <a:rPr lang="nl-NL" dirty="0" smtClean="0"/>
              <a:t>Aardappelen stellen hoge eisen aan fosfaatvoorziening vanwege beperkt wortelstelsel</a:t>
            </a:r>
          </a:p>
          <a:p>
            <a:r>
              <a:rPr lang="nl-NL" dirty="0" smtClean="0"/>
              <a:t>In Nederland fosfaattoestand (</a:t>
            </a:r>
            <a:r>
              <a:rPr lang="nl-NL" dirty="0" err="1" smtClean="0"/>
              <a:t>Pw</a:t>
            </a:r>
            <a:r>
              <a:rPr lang="nl-NL" dirty="0" smtClean="0"/>
              <a:t>-getal) meestal voldoende tot hoog</a:t>
            </a:r>
          </a:p>
          <a:p>
            <a:r>
              <a:rPr lang="nl-NL" dirty="0" smtClean="0"/>
              <a:t>Wettelijk maximaal 85kg P</a:t>
            </a:r>
            <a:r>
              <a:rPr lang="nl-NL" sz="1400" dirty="0" smtClean="0"/>
              <a:t>2</a:t>
            </a:r>
            <a:r>
              <a:rPr lang="nl-NL" dirty="0" smtClean="0"/>
              <a:t>O</a:t>
            </a:r>
            <a:r>
              <a:rPr lang="nl-NL" sz="1400" dirty="0" smtClean="0"/>
              <a:t>5</a:t>
            </a:r>
            <a:r>
              <a:rPr lang="nl-NL" dirty="0" smtClean="0"/>
              <a:t>/ha/jaar</a:t>
            </a:r>
          </a:p>
          <a:p>
            <a:r>
              <a:rPr lang="nl-NL" dirty="0" smtClean="0"/>
              <a:t>Op zandgrond liefst in voorjaar voor het poten toedienen 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1059" y="369444"/>
            <a:ext cx="3240796" cy="622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2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Kali goed voor opbrengst en kwaliteit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Voldoende kali geeft hoge opbrengst en goede knolkwaliteit</a:t>
            </a:r>
          </a:p>
          <a:p>
            <a:r>
              <a:rPr lang="nl-NL" dirty="0" smtClean="0"/>
              <a:t>Tegen blauwgevoeligheid</a:t>
            </a:r>
          </a:p>
          <a:p>
            <a:r>
              <a:rPr lang="nl-NL" dirty="0" smtClean="0"/>
              <a:t>Beïnvloed kleur na koken of bakken</a:t>
            </a:r>
          </a:p>
          <a:p>
            <a:r>
              <a:rPr lang="nl-NL" dirty="0" smtClean="0"/>
              <a:t>Kalitoestand in de bodem (K-getal) bepaalt K-gift</a:t>
            </a:r>
          </a:p>
          <a:p>
            <a:r>
              <a:rPr lang="nl-NL" dirty="0" smtClean="0"/>
              <a:t>Zandgrond </a:t>
            </a:r>
            <a:r>
              <a:rPr lang="nl-NL" dirty="0" smtClean="0">
                <a:sym typeface="Wingdings" panose="05000000000000000000" pitchFamily="2" charset="2"/>
              </a:rPr>
              <a:t> 150kg K</a:t>
            </a:r>
            <a:r>
              <a:rPr lang="nl-NL" sz="1400" dirty="0" smtClean="0">
                <a:sym typeface="Wingdings" panose="05000000000000000000" pitchFamily="2" charset="2"/>
              </a:rPr>
              <a:t>2</a:t>
            </a:r>
            <a:r>
              <a:rPr lang="nl-NL" dirty="0" smtClean="0">
                <a:sym typeface="Wingdings" panose="05000000000000000000" pitchFamily="2" charset="2"/>
              </a:rPr>
              <a:t>O/ha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Kleigrond  230kg K</a:t>
            </a:r>
            <a:r>
              <a:rPr lang="nl-NL" sz="1400" dirty="0" smtClean="0">
                <a:sym typeface="Wingdings" panose="05000000000000000000" pitchFamily="2" charset="2"/>
              </a:rPr>
              <a:t>2</a:t>
            </a:r>
            <a:r>
              <a:rPr lang="nl-NL" dirty="0" smtClean="0">
                <a:sym typeface="Wingdings" panose="05000000000000000000" pitchFamily="2" charset="2"/>
              </a:rPr>
              <a:t>O/ha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7215" y="1422547"/>
            <a:ext cx="3017694" cy="267842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877" y="4357689"/>
            <a:ext cx="384810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5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Magnesium en sporenelementen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Magnesium essentieel voor vorming bladgroen</a:t>
            </a:r>
          </a:p>
          <a:p>
            <a:r>
              <a:rPr lang="nl-NL" dirty="0" smtClean="0"/>
              <a:t>Magnesiumgebrek gevolg van slechte grondstructuur op zure zandgronden of kalkrijke klei/zavelgrond</a:t>
            </a:r>
          </a:p>
          <a:p>
            <a:r>
              <a:rPr lang="nl-NL" dirty="0" smtClean="0"/>
              <a:t>Gevoeligheid magnesiumgebrek verschilt per ras</a:t>
            </a:r>
          </a:p>
          <a:p>
            <a:r>
              <a:rPr lang="nl-NL" dirty="0" smtClean="0"/>
              <a:t>Bij magnesiumgebrek (voor half juli) dan bladbespuiting uitvoeren met magnesiumhoudende meststof</a:t>
            </a:r>
          </a:p>
          <a:p>
            <a:r>
              <a:rPr lang="nl-NL" dirty="0" smtClean="0"/>
              <a:t>Bij sporenelementen vooral letten op mangaan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8283" y="1469232"/>
            <a:ext cx="3906417" cy="148640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283" y="3159474"/>
            <a:ext cx="2756190" cy="342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Dierlijke mest aantrekkelijk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Goedkoper dan kunstmest</a:t>
            </a:r>
          </a:p>
          <a:p>
            <a:r>
              <a:rPr lang="nl-NL" dirty="0" smtClean="0"/>
              <a:t>Goede analysegegevens nodig</a:t>
            </a:r>
          </a:p>
          <a:p>
            <a:r>
              <a:rPr lang="nl-NL" dirty="0" smtClean="0"/>
              <a:t>Maximaal 170kg N/ha/jaar</a:t>
            </a:r>
          </a:p>
          <a:p>
            <a:r>
              <a:rPr lang="nl-NL" dirty="0" smtClean="0"/>
              <a:t>Rekening houden met werkingsfactor</a:t>
            </a:r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84078" y="3469611"/>
            <a:ext cx="3650491" cy="299584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452" y="453880"/>
            <a:ext cx="2114550" cy="28098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59" y="4310495"/>
            <a:ext cx="4240619" cy="17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2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Hoofdstuk 5: Grondbewerking, poten en rugopbouw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7345" y="2098806"/>
            <a:ext cx="5532581" cy="43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6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Minimaal 8cm losse grond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Goede structuur basis voor geslaagde teelt</a:t>
            </a:r>
          </a:p>
          <a:p>
            <a:r>
              <a:rPr lang="nl-NL" dirty="0" smtClean="0"/>
              <a:t>Let op bodemverdichting/versmering</a:t>
            </a:r>
          </a:p>
          <a:p>
            <a:r>
              <a:rPr lang="nl-NL" dirty="0" smtClean="0"/>
              <a:t>Let op verslemping</a:t>
            </a:r>
          </a:p>
          <a:p>
            <a:r>
              <a:rPr lang="nl-NL" dirty="0" smtClean="0"/>
              <a:t>Losse laag minimaal 8cm</a:t>
            </a:r>
          </a:p>
          <a:p>
            <a:r>
              <a:rPr lang="nl-NL" dirty="0" smtClean="0"/>
              <a:t>Geen valse kluiten (&gt;35mm) i.v.m. rooien</a:t>
            </a:r>
          </a:p>
          <a:p>
            <a:r>
              <a:rPr lang="nl-NL" dirty="0" smtClean="0"/>
              <a:t>Verdichte laag vergroot de kans op rhizoctonia</a:t>
            </a:r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42069" y="1736435"/>
            <a:ext cx="4386563" cy="40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103975" cy="1320800"/>
          </a:xfrm>
        </p:spPr>
        <p:txBody>
          <a:bodyPr/>
          <a:lstStyle/>
          <a:p>
            <a:r>
              <a:rPr lang="nl-NL" dirty="0" smtClean="0"/>
              <a:t>Voorkom structuurschade bij klei en zavel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Wacht met grondbewerking als ondergrond te nat is</a:t>
            </a:r>
          </a:p>
          <a:p>
            <a:r>
              <a:rPr lang="nl-NL" dirty="0" smtClean="0"/>
              <a:t>Graaf een </a:t>
            </a:r>
            <a:r>
              <a:rPr lang="nl-NL" dirty="0" err="1" smtClean="0"/>
              <a:t>proefgat</a:t>
            </a:r>
            <a:endParaRPr lang="nl-NL" dirty="0" smtClean="0"/>
          </a:p>
          <a:p>
            <a:r>
              <a:rPr lang="nl-NL" dirty="0" smtClean="0"/>
              <a:t>Probeer met zo weinig mogelijk bewerkingen de grond klaar te leggen</a:t>
            </a:r>
          </a:p>
          <a:p>
            <a:r>
              <a:rPr lang="nl-NL" dirty="0" smtClean="0"/>
              <a:t>Gebruik een frontfrees</a:t>
            </a:r>
          </a:p>
          <a:p>
            <a:r>
              <a:rPr lang="nl-NL" dirty="0" smtClean="0"/>
              <a:t>Maak de grond niet te fijn (verslemping)</a:t>
            </a:r>
          </a:p>
          <a:p>
            <a:r>
              <a:rPr lang="nl-NL" dirty="0" smtClean="0"/>
              <a:t>Benut de afstellingsmogelijkheden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9524" y="1468582"/>
            <a:ext cx="6196905" cy="457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3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Zand en lichte gronden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Ploegen in voorjaar tegen verslemping</a:t>
            </a:r>
          </a:p>
          <a:p>
            <a:r>
              <a:rPr lang="nl-NL" dirty="0" smtClean="0"/>
              <a:t>Maak gebruik van een vorenpakker</a:t>
            </a:r>
          </a:p>
          <a:p>
            <a:r>
              <a:rPr lang="nl-NL" dirty="0"/>
              <a:t>Gebruik bij voorkeur niet aangedreven </a:t>
            </a:r>
            <a:r>
              <a:rPr lang="nl-NL" dirty="0" smtClean="0"/>
              <a:t>machines voor pootbedbereiding</a:t>
            </a:r>
            <a:endParaRPr lang="nl-NL" dirty="0"/>
          </a:p>
          <a:p>
            <a:r>
              <a:rPr lang="nl-NL" dirty="0"/>
              <a:t>Grond bewerken, poten en rugopbouw in een werkgang</a:t>
            </a:r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97250" y="1371705"/>
            <a:ext cx="5441441" cy="506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1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Pootsystemen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Pootaardappelen moeten op een regelmatige afstand in de rij op een uniforme diepte worden gepoot</a:t>
            </a:r>
          </a:p>
          <a:p>
            <a:r>
              <a:rPr lang="nl-NL" dirty="0" smtClean="0"/>
              <a:t>Verschillende systemen beschikbaar</a:t>
            </a:r>
          </a:p>
          <a:p>
            <a:r>
              <a:rPr lang="nl-NL" dirty="0" smtClean="0"/>
              <a:t>Koningsplanter</a:t>
            </a:r>
          </a:p>
          <a:p>
            <a:r>
              <a:rPr lang="nl-NL" dirty="0" err="1" smtClean="0"/>
              <a:t>Snarenbedpoter</a:t>
            </a:r>
            <a:endParaRPr lang="nl-NL" dirty="0" smtClean="0"/>
          </a:p>
          <a:p>
            <a:r>
              <a:rPr lang="nl-NL" dirty="0" smtClean="0"/>
              <a:t>Bekerpootmachine 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2228" y="861074"/>
            <a:ext cx="2867025" cy="17145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2928648"/>
            <a:ext cx="4686300" cy="16287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682" y="4910497"/>
            <a:ext cx="4657725" cy="1695450"/>
          </a:xfrm>
          <a:prstGeom prst="rect">
            <a:avLst/>
          </a:prstGeom>
        </p:spPr>
      </p:pic>
      <p:cxnSp>
        <p:nvCxnSpPr>
          <p:cNvPr id="9" name="Rechte verbindingslijn met pijl 8"/>
          <p:cNvCxnSpPr/>
          <p:nvPr/>
        </p:nvCxnSpPr>
        <p:spPr>
          <a:xfrm flipV="1">
            <a:off x="2974109" y="1930401"/>
            <a:ext cx="2724727" cy="2275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 flipV="1">
            <a:off x="2974109" y="3879273"/>
            <a:ext cx="1887260" cy="801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/>
          <p:nvPr/>
        </p:nvCxnSpPr>
        <p:spPr>
          <a:xfrm>
            <a:off x="3158836" y="5089236"/>
            <a:ext cx="1177637" cy="350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0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Aardappelteelt in Nederland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Economisch het belangrijkste akkerbouwgewas</a:t>
            </a:r>
          </a:p>
          <a:p>
            <a:r>
              <a:rPr lang="nl-NL" dirty="0" smtClean="0"/>
              <a:t>Nederland is de belangrijkste exporteur van pootaardappelen in de wereld</a:t>
            </a:r>
          </a:p>
          <a:p>
            <a:r>
              <a:rPr lang="nl-NL" dirty="0" smtClean="0"/>
              <a:t>Nederland is de belangrijkste exporteur van consumptieaardappelen in Europa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9525" y="2037806"/>
            <a:ext cx="4763722" cy="367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62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Nauwkeurig en zorgvuldig poten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4016" y="2031280"/>
            <a:ext cx="4184035" cy="3880772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/>
              <a:t>Zorg voor een strakke pootgeul (controleer geulentrekkers)</a:t>
            </a:r>
          </a:p>
          <a:p>
            <a:r>
              <a:rPr lang="nl-NL" dirty="0" smtClean="0"/>
              <a:t>Controleer meteen na begin de pootdiepte</a:t>
            </a:r>
          </a:p>
          <a:p>
            <a:r>
              <a:rPr lang="nl-NL" dirty="0" smtClean="0"/>
              <a:t>Maak rechte ruggen, denk aan afstand tussen de buitenste rij en volgende werkgang</a:t>
            </a:r>
          </a:p>
          <a:p>
            <a:r>
              <a:rPr lang="nl-NL" dirty="0" smtClean="0"/>
              <a:t>Gebruik GPS of spoorvolgsysteem of goed afgestelde markeurs</a:t>
            </a:r>
          </a:p>
          <a:p>
            <a:r>
              <a:rPr lang="nl-NL" dirty="0" smtClean="0"/>
              <a:t>Poot voldoende diep (hoe dieper, hoe minder groene knollen</a:t>
            </a:r>
          </a:p>
          <a:p>
            <a:r>
              <a:rPr lang="nl-NL" dirty="0" smtClean="0"/>
              <a:t>Pootdiepte: bovenkant poter iets onder het maaiveld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41263" y="277290"/>
            <a:ext cx="3076575" cy="1905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51" y="1907224"/>
            <a:ext cx="2678412" cy="190696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365" y="4478173"/>
            <a:ext cx="4070195" cy="203509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164" y="2365998"/>
            <a:ext cx="3995923" cy="192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Rugopbouw luistert nauw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Ideale </a:t>
            </a:r>
            <a:r>
              <a:rPr lang="nl-NL" dirty="0" err="1" smtClean="0"/>
              <a:t>aardappelrug</a:t>
            </a:r>
            <a:r>
              <a:rPr lang="nl-NL" dirty="0" smtClean="0"/>
              <a:t> inwendig 16 tot 18cm hoog met topbreedte van 18 tot 20cm</a:t>
            </a:r>
          </a:p>
          <a:p>
            <a:r>
              <a:rPr lang="nl-NL" dirty="0" smtClean="0"/>
              <a:t>Pootbedbereiding (eggen/frezen) tot circa 8 à 10cm diep</a:t>
            </a:r>
          </a:p>
          <a:p>
            <a:r>
              <a:rPr lang="nl-NL" dirty="0" smtClean="0"/>
              <a:t>Voldoende inwendige hoogte verkleint de kans op groene knollen</a:t>
            </a:r>
          </a:p>
          <a:p>
            <a:r>
              <a:rPr lang="nl-NL" dirty="0" smtClean="0"/>
              <a:t>Op zandgrond ruggen wat breder i.v.m. inzakken 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57348" y="1137732"/>
            <a:ext cx="3105150" cy="14382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352" y="3029527"/>
            <a:ext cx="5469172" cy="348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0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Vroeg gepoot? Wachten met rugopbouw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Tijdstip van rugopbouw varieert in de praktijk</a:t>
            </a:r>
          </a:p>
          <a:p>
            <a:r>
              <a:rPr lang="nl-NL" dirty="0" smtClean="0"/>
              <a:t>Bij vroeg poten beter wachten met aanaarden i.v.m. opwarmen bodem</a:t>
            </a:r>
          </a:p>
          <a:p>
            <a:r>
              <a:rPr lang="nl-NL" dirty="0" smtClean="0"/>
              <a:t>Kleinere ruggen warmen sneller op</a:t>
            </a:r>
          </a:p>
          <a:p>
            <a:r>
              <a:rPr lang="nl-NL" dirty="0" smtClean="0"/>
              <a:t>Rhizoctonia minder kans bij snelle opkomst</a:t>
            </a:r>
          </a:p>
          <a:p>
            <a:r>
              <a:rPr lang="nl-NL" dirty="0" smtClean="0"/>
              <a:t>Na half april meteen rugopbouw toepassen</a:t>
            </a:r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3551" y="1616393"/>
            <a:ext cx="2526432" cy="219822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625" y="4100975"/>
            <a:ext cx="43338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7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Hoofdstuk 6: Onkruidbestrijding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7264" y="1930400"/>
            <a:ext cx="6297900" cy="421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0509"/>
          </a:xfrm>
        </p:spPr>
        <p:txBody>
          <a:bodyPr/>
          <a:lstStyle/>
          <a:p>
            <a:r>
              <a:rPr lang="nl-NL" dirty="0" smtClean="0"/>
              <a:t>Eggen en wieden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77334" y="1874981"/>
            <a:ext cx="4184035" cy="4166379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/>
              <a:t>Wortelonkruiden (kweek, distel, melkdistel, e.d.)</a:t>
            </a:r>
            <a:r>
              <a:rPr lang="nl-NL" dirty="0"/>
              <a:t> </a:t>
            </a:r>
            <a:r>
              <a:rPr lang="nl-NL" dirty="0" smtClean="0"/>
              <a:t>aanpakken in het jaar voor de aardappelteelt</a:t>
            </a:r>
          </a:p>
          <a:p>
            <a:r>
              <a:rPr lang="nl-NL" dirty="0" smtClean="0"/>
              <a:t>Definitieve rugopbouw uitstellen tot kort voor opkomst i.v.m. onkruidkiemen</a:t>
            </a:r>
          </a:p>
          <a:p>
            <a:r>
              <a:rPr lang="nl-NL" dirty="0" err="1" smtClean="0"/>
              <a:t>Neteg</a:t>
            </a:r>
            <a:r>
              <a:rPr lang="nl-NL" dirty="0" smtClean="0"/>
              <a:t>, </a:t>
            </a:r>
            <a:r>
              <a:rPr lang="nl-NL" dirty="0" err="1" smtClean="0"/>
              <a:t>veertandeg</a:t>
            </a:r>
            <a:r>
              <a:rPr lang="nl-NL" dirty="0" smtClean="0"/>
              <a:t> of vingerwieder </a:t>
            </a:r>
            <a:r>
              <a:rPr lang="nl-NL" dirty="0" smtClean="0">
                <a:sym typeface="Wingdings" panose="05000000000000000000" pitchFamily="2" charset="2"/>
              </a:rPr>
              <a:t> </a:t>
            </a:r>
            <a:r>
              <a:rPr lang="nl-NL" dirty="0" smtClean="0"/>
              <a:t>geschikte werktuigen voor mechanische onkruidbestrijding</a:t>
            </a:r>
          </a:p>
          <a:p>
            <a:r>
              <a:rPr lang="nl-NL" dirty="0" smtClean="0"/>
              <a:t>Voorwaarden: pootgoed voldoende diep in de grond, tot </a:t>
            </a:r>
            <a:r>
              <a:rPr lang="nl-NL" smtClean="0"/>
              <a:t>opkomst en/of </a:t>
            </a:r>
            <a:r>
              <a:rPr lang="nl-NL" dirty="0" smtClean="0"/>
              <a:t>vanaf gewashoogte van circa 5cm tot circa 15-20cm</a:t>
            </a:r>
          </a:p>
          <a:p>
            <a:r>
              <a:rPr lang="nl-NL" dirty="0" smtClean="0"/>
              <a:t>Nadeel: vochtverlies door grondbewerking</a:t>
            </a:r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40507" y="1736417"/>
            <a:ext cx="4184650" cy="216206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507" y="4100975"/>
            <a:ext cx="3694257" cy="250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Chemische onkruidbestrijding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err="1" smtClean="0"/>
              <a:t>Volvelds</a:t>
            </a:r>
            <a:r>
              <a:rPr lang="nl-NL" dirty="0" smtClean="0"/>
              <a:t> voor opkomst</a:t>
            </a:r>
          </a:p>
          <a:p>
            <a:r>
              <a:rPr lang="nl-NL" dirty="0" err="1" smtClean="0"/>
              <a:t>Volvelds</a:t>
            </a:r>
            <a:r>
              <a:rPr lang="nl-NL" dirty="0" smtClean="0"/>
              <a:t> na opkomst </a:t>
            </a:r>
          </a:p>
          <a:p>
            <a:r>
              <a:rPr lang="nl-NL" dirty="0" smtClean="0"/>
              <a:t>Onderbladbespuiting na opkomst tot sluiting gewas</a:t>
            </a:r>
          </a:p>
          <a:p>
            <a:r>
              <a:rPr lang="nl-NL" dirty="0" smtClean="0"/>
              <a:t>Verschil tussen middelen voor klei of zand</a:t>
            </a:r>
          </a:p>
          <a:p>
            <a:r>
              <a:rPr lang="nl-NL" dirty="0" smtClean="0"/>
              <a:t>Steeds vaker Lage Dosering Spuiten (LDS) i.v.m. milieu</a:t>
            </a:r>
          </a:p>
          <a:p>
            <a:r>
              <a:rPr lang="nl-NL" dirty="0" smtClean="0"/>
              <a:t>Voor en na opkomst verschillende middelen </a:t>
            </a:r>
          </a:p>
          <a:p>
            <a:r>
              <a:rPr lang="nl-NL" dirty="0" smtClean="0"/>
              <a:t>Raadpleeg middeleninformatie </a:t>
            </a:r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9507" y="1510363"/>
            <a:ext cx="2426483" cy="239661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603" y="4100975"/>
            <a:ext cx="2447925" cy="241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474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3" y="517236"/>
            <a:ext cx="8596668" cy="1320800"/>
          </a:xfrm>
        </p:spPr>
        <p:txBody>
          <a:bodyPr/>
          <a:lstStyle/>
          <a:p>
            <a:r>
              <a:rPr lang="nl-NL" dirty="0" smtClean="0"/>
              <a:t>Effectieve onkruidbestrijding: 6 tips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3" y="1504807"/>
            <a:ext cx="8956193" cy="4083193"/>
          </a:xfrm>
        </p:spPr>
        <p:txBody>
          <a:bodyPr>
            <a:noAutofit/>
          </a:bodyPr>
          <a:lstStyle/>
          <a:p>
            <a:r>
              <a:rPr lang="nl-NL" sz="2400" dirty="0" smtClean="0"/>
              <a:t>1: Pas bodemherbiciden toe op ruggen die voldoende zijn bezakt</a:t>
            </a:r>
          </a:p>
          <a:p>
            <a:r>
              <a:rPr lang="nl-NL" sz="2400" dirty="0" smtClean="0"/>
              <a:t>2: Spuit bij windstil weer of weinig wind voor een goede verdeling van het middel aan beide kanten van de ruggen</a:t>
            </a:r>
          </a:p>
          <a:p>
            <a:r>
              <a:rPr lang="nl-NL" sz="2400" dirty="0" smtClean="0"/>
              <a:t>3: Spuit op een vochtige grond om een goede werking van bodemherbiciden te bereiken</a:t>
            </a:r>
          </a:p>
          <a:p>
            <a:r>
              <a:rPr lang="nl-NL" sz="2400" dirty="0" smtClean="0"/>
              <a:t>4: Spuit bij het toepassen van LDS op tijd, d.w.z. bij zo’n klein mogelijk onkruid; essentieel voor een goed resultaat</a:t>
            </a:r>
          </a:p>
          <a:p>
            <a:r>
              <a:rPr lang="nl-NL" sz="2400" dirty="0" smtClean="0"/>
              <a:t>5: Combineer een LDS-bespuiting zo mogelijk met een </a:t>
            </a:r>
            <a:r>
              <a:rPr lang="nl-NL" sz="2400" dirty="0" err="1" smtClean="0"/>
              <a:t>phytophtora</a:t>
            </a:r>
            <a:r>
              <a:rPr lang="nl-NL" sz="2400" dirty="0" smtClean="0"/>
              <a:t>-bespuiting</a:t>
            </a:r>
          </a:p>
          <a:p>
            <a:r>
              <a:rPr lang="nl-NL" sz="2400" dirty="0" smtClean="0"/>
              <a:t>6: Schat de werking in: let op omstandigheden zoals weer en bodemvochtigheid (raadpleeg weerbericht en GEWIS)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302014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Onkruidbestrijding in pootaardappelen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77334" y="1930400"/>
            <a:ext cx="4184035" cy="3880772"/>
          </a:xfrm>
        </p:spPr>
        <p:txBody>
          <a:bodyPr>
            <a:noAutofit/>
          </a:bodyPr>
          <a:lstStyle/>
          <a:p>
            <a:r>
              <a:rPr lang="nl-NL" sz="1600" dirty="0" smtClean="0"/>
              <a:t>Doordat pootaardappelen sneller sluiten (standdichtheid) krijgt onkruid minder kans t.o.v. consumptieaardappelen</a:t>
            </a:r>
          </a:p>
          <a:p>
            <a:r>
              <a:rPr lang="nl-NL" sz="1600" dirty="0" smtClean="0"/>
              <a:t>Voorkiemen geeft voorsprong sluiten gewas</a:t>
            </a:r>
          </a:p>
          <a:p>
            <a:r>
              <a:rPr lang="nl-NL" sz="1600" dirty="0" smtClean="0"/>
              <a:t>Chemische bestrijding </a:t>
            </a:r>
            <a:r>
              <a:rPr lang="nl-NL" sz="1600" dirty="0" err="1" smtClean="0"/>
              <a:t>volvelds</a:t>
            </a:r>
            <a:r>
              <a:rPr lang="nl-NL" sz="1600" dirty="0" smtClean="0"/>
              <a:t> via LDS  (bodemherbicide met contactwerking)</a:t>
            </a:r>
          </a:p>
          <a:p>
            <a:r>
              <a:rPr lang="nl-NL" sz="1600" dirty="0" smtClean="0"/>
              <a:t>Volle dosering herbicide geeft kans op gewasbeschadiging</a:t>
            </a:r>
          </a:p>
          <a:p>
            <a:r>
              <a:rPr lang="nl-NL" sz="1600" dirty="0" smtClean="0"/>
              <a:t>Onderbladbespuiting mogelijk tot kort voor gewassluiting</a:t>
            </a:r>
          </a:p>
          <a:p>
            <a:r>
              <a:rPr lang="nl-NL" sz="1600" dirty="0" smtClean="0"/>
              <a:t>Mechanische bestrijding mogelijk tot opkomst i.v.m. contactvirussen (via plantensap)</a:t>
            </a:r>
            <a:endParaRPr lang="nl-NL" sz="16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9524" y="2022764"/>
            <a:ext cx="5813548" cy="378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39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Onkruiden herkennen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77334" y="1717964"/>
            <a:ext cx="4393430" cy="4323397"/>
          </a:xfrm>
        </p:spPr>
        <p:txBody>
          <a:bodyPr>
            <a:noAutofit/>
          </a:bodyPr>
          <a:lstStyle/>
          <a:p>
            <a:r>
              <a:rPr lang="nl-NL" dirty="0" smtClean="0"/>
              <a:t>Probeer onkruiden in vroeg stadium te herkennen (als kiemplant)</a:t>
            </a:r>
          </a:p>
          <a:p>
            <a:r>
              <a:rPr lang="nl-NL" dirty="0" smtClean="0"/>
              <a:t>Voorkom insleep van onkruiden via mest, compost, grond en plantenresten (bijvoorbeeld knolcyperus)</a:t>
            </a:r>
          </a:p>
          <a:p>
            <a:r>
              <a:rPr lang="nl-NL" dirty="0" smtClean="0"/>
              <a:t>Maak machines schoon voordat je naar ander perceel rijdt.</a:t>
            </a:r>
          </a:p>
          <a:p>
            <a:r>
              <a:rPr lang="nl-NL" dirty="0" smtClean="0"/>
              <a:t>Sleep tijdens grondbewerking geen onkruiden vanuit akkerranden naar het perceel</a:t>
            </a:r>
          </a:p>
          <a:p>
            <a:r>
              <a:rPr lang="nl-NL" dirty="0" smtClean="0"/>
              <a:t>Maai slootkanten en controleer </a:t>
            </a:r>
            <a:r>
              <a:rPr lang="nl-NL" dirty="0" err="1" smtClean="0"/>
              <a:t>perceelsranden</a:t>
            </a:r>
            <a:r>
              <a:rPr lang="nl-NL" dirty="0" smtClean="0"/>
              <a:t> op (wortel)onkruid</a:t>
            </a:r>
          </a:p>
          <a:p>
            <a:r>
              <a:rPr lang="nl-NL" dirty="0" smtClean="0"/>
              <a:t>Pak beginnende onkruidhaarden z.s.m. pleksgewijs aan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031" y="3592947"/>
            <a:ext cx="5339928" cy="2855190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01405" y="219870"/>
            <a:ext cx="3000481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992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Hoofdstuk 7: Beregening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564" y="1511564"/>
            <a:ext cx="6049817" cy="496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25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Van Zuid-Amerika naar Europa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Oorspronkelijk uit Andesgebergte</a:t>
            </a:r>
          </a:p>
          <a:p>
            <a:r>
              <a:rPr lang="nl-NL" dirty="0" smtClean="0"/>
              <a:t>Honderden wilde soorten</a:t>
            </a:r>
          </a:p>
          <a:p>
            <a:r>
              <a:rPr lang="nl-NL" dirty="0" smtClean="0"/>
              <a:t>Spanjaarden brachten aardappels rond 1570 naar Europa</a:t>
            </a:r>
          </a:p>
          <a:p>
            <a:r>
              <a:rPr lang="nl-NL" dirty="0" smtClean="0"/>
              <a:t>Vanuit Italië verspreid over de rest van Europa begin 17</a:t>
            </a:r>
            <a:r>
              <a:rPr lang="nl-NL" baseline="30000" dirty="0" smtClean="0"/>
              <a:t>e</a:t>
            </a:r>
            <a:r>
              <a:rPr lang="nl-NL" dirty="0" smtClean="0"/>
              <a:t> eeuw</a:t>
            </a:r>
          </a:p>
          <a:p>
            <a:r>
              <a:rPr lang="nl-NL" dirty="0" smtClean="0"/>
              <a:t>Vanuit Europa naar de rest van de wereld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15982" y="2055224"/>
            <a:ext cx="3958002" cy="332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849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Aardappel heeft veel water nodig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nl-NL" dirty="0" smtClean="0"/>
              <a:t>Droogte leidt tot opbrengstderving en kwaliteitsverlies</a:t>
            </a:r>
          </a:p>
          <a:p>
            <a:r>
              <a:rPr lang="nl-NL" dirty="0" smtClean="0"/>
              <a:t>Kans op schurft, knolmisvorming en glazigheid</a:t>
            </a:r>
          </a:p>
          <a:p>
            <a:r>
              <a:rPr lang="nl-NL" dirty="0" smtClean="0"/>
              <a:t>Droogte tijdens knolaanleg beperkt het aantal knollen en geeft grovere sortering</a:t>
            </a:r>
          </a:p>
          <a:p>
            <a:r>
              <a:rPr lang="nl-NL" dirty="0" smtClean="0"/>
              <a:t>Vanaf knolaanleg circa 250mm water nodig</a:t>
            </a:r>
          </a:p>
          <a:p>
            <a:r>
              <a:rPr lang="nl-NL" dirty="0" smtClean="0"/>
              <a:t>Op zandgrond rendement van beregenen het grootst</a:t>
            </a:r>
          </a:p>
          <a:p>
            <a:r>
              <a:rPr lang="nl-NL" dirty="0" smtClean="0"/>
              <a:t>Let op verslemping en stikstofverlies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96354" y="1411072"/>
            <a:ext cx="3577648" cy="198666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290" y="3705354"/>
            <a:ext cx="5833495" cy="288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016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Betere kwaliteit, meer knollen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Met beregening bestrijding van schurft</a:t>
            </a:r>
          </a:p>
          <a:p>
            <a:r>
              <a:rPr lang="nl-NL" dirty="0" smtClean="0"/>
              <a:t>Bij droogte kan door beregening het knolaantal per plant met 20 tot 50 procent worden vergroot</a:t>
            </a:r>
          </a:p>
          <a:p>
            <a:r>
              <a:rPr lang="nl-NL" dirty="0" smtClean="0"/>
              <a:t>Tijdens stoloonaanleg drie weken de grond vochtig houden waardoor meer knollen</a:t>
            </a:r>
          </a:p>
          <a:p>
            <a:r>
              <a:rPr lang="nl-NL" dirty="0" smtClean="0"/>
              <a:t>Beregening kan doorwas voorkomen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2309"/>
          <a:stretch/>
        </p:blipFill>
        <p:spPr>
          <a:xfrm>
            <a:off x="5292725" y="1652833"/>
            <a:ext cx="4184650" cy="200476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224" y="3764973"/>
            <a:ext cx="4201870" cy="25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397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Wanneer beregenen?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77334" y="1680299"/>
            <a:ext cx="4184035" cy="3880772"/>
          </a:xfrm>
        </p:spPr>
        <p:txBody>
          <a:bodyPr>
            <a:noAutofit/>
          </a:bodyPr>
          <a:lstStyle/>
          <a:p>
            <a:r>
              <a:rPr lang="nl-NL" dirty="0" smtClean="0"/>
              <a:t>Vochtgehalte onderin de rug bepalen (ervaring vereist)</a:t>
            </a:r>
          </a:p>
          <a:p>
            <a:r>
              <a:rPr lang="nl-NL" dirty="0" smtClean="0"/>
              <a:t>Vochtbalans opstellen (beschikbare vochthoeveelheid, </a:t>
            </a:r>
            <a:r>
              <a:rPr lang="nl-NL" dirty="0" smtClean="0"/>
              <a:t>capillaire </a:t>
            </a:r>
            <a:r>
              <a:rPr lang="nl-NL" dirty="0" smtClean="0"/>
              <a:t>nalevering, regenval en gewasverdamping)</a:t>
            </a:r>
          </a:p>
          <a:p>
            <a:r>
              <a:rPr lang="nl-NL" dirty="0" smtClean="0"/>
              <a:t>Vochtsensoren </a:t>
            </a:r>
            <a:r>
              <a:rPr lang="nl-NL" dirty="0" smtClean="0">
                <a:sym typeface="Wingdings" panose="05000000000000000000" pitchFamily="2" charset="2"/>
              </a:rPr>
              <a:t> meet zuigspanning van de grond: indien hoger dan 0,3-0,4 bar dan beregenen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Start beregenen niet te vroeg m.b.t. wortelontwikkeling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Let op interval i.v.m. kans op knolmisvorming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28994" y="3819957"/>
            <a:ext cx="3270753" cy="258680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588" y="249382"/>
            <a:ext cx="2076159" cy="321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332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Aanvullende informatie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Beregening met zout water tegen schurft (tussen 1 en 1,5 gr chloor per liter)</a:t>
            </a:r>
          </a:p>
          <a:p>
            <a:r>
              <a:rPr lang="nl-NL" dirty="0" smtClean="0"/>
              <a:t>Kort na beregening bespuiting met fungicide tegen </a:t>
            </a:r>
            <a:r>
              <a:rPr lang="nl-NL" dirty="0" err="1" smtClean="0"/>
              <a:t>phytophtora</a:t>
            </a:r>
            <a:r>
              <a:rPr lang="nl-NL" dirty="0" smtClean="0"/>
              <a:t> i.v.m. afspoelen van vorige bespuiting</a:t>
            </a:r>
          </a:p>
          <a:p>
            <a:r>
              <a:rPr lang="nl-NL" dirty="0" smtClean="0"/>
              <a:t>Sproeiboom geeft beter beregeningsresultaat (vochtverdeling) dan beregeningskanon</a:t>
            </a:r>
          </a:p>
          <a:p>
            <a:r>
              <a:rPr lang="nl-NL" dirty="0" smtClean="0"/>
              <a:t>Druppelsysteem beste manier maar duur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67372" y="1315654"/>
            <a:ext cx="4175392" cy="472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431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818" y="609600"/>
            <a:ext cx="9494982" cy="1320800"/>
          </a:xfrm>
        </p:spPr>
        <p:txBody>
          <a:bodyPr/>
          <a:lstStyle/>
          <a:p>
            <a:r>
              <a:rPr lang="nl-NL" dirty="0" smtClean="0"/>
              <a:t>Hoofdstuk 8: Selectie van pootaardappelen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5731" y="1897855"/>
            <a:ext cx="5406087" cy="438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218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Welke planten verwijderen?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77334" y="1736436"/>
            <a:ext cx="4184035" cy="4304925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/>
              <a:t>Planten besmet met virus- en bacterieziekten</a:t>
            </a:r>
          </a:p>
          <a:p>
            <a:r>
              <a:rPr lang="nl-NL" dirty="0" smtClean="0"/>
              <a:t>Planten van andere rassen (mutanten)</a:t>
            </a:r>
          </a:p>
          <a:p>
            <a:r>
              <a:rPr lang="nl-NL" dirty="0" smtClean="0"/>
              <a:t>Met rhizoctonia aangetaste planten</a:t>
            </a:r>
          </a:p>
          <a:p>
            <a:r>
              <a:rPr lang="nl-NL" dirty="0" smtClean="0"/>
              <a:t>Verdacht uitziende planten en sterk achterblijvende planten</a:t>
            </a:r>
          </a:p>
          <a:p>
            <a:r>
              <a:rPr lang="nl-NL" dirty="0" smtClean="0"/>
              <a:t>Let op luizen i.v.m. ziekteverspreiding (eventueel bespuiten vooraf)</a:t>
            </a:r>
          </a:p>
          <a:p>
            <a:r>
              <a:rPr lang="nl-NL" dirty="0" smtClean="0"/>
              <a:t>Graaf planten complet uit en stop in plastic zak.</a:t>
            </a:r>
          </a:p>
          <a:p>
            <a:r>
              <a:rPr lang="nl-NL" dirty="0" smtClean="0"/>
              <a:t>Selectiewagen verlicht werk en vergroot selectiecapaciteit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449"/>
          <a:stretch/>
        </p:blipFill>
        <p:spPr>
          <a:xfrm>
            <a:off x="5880452" y="1521733"/>
            <a:ext cx="4082185" cy="224045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452" y="4002291"/>
            <a:ext cx="5285301" cy="195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704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18836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9 tips bij selecteren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677334" y="2419927"/>
            <a:ext cx="8596668" cy="393469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nl-NL" dirty="0" smtClean="0"/>
              <a:t>Begin al met selecteren als de planten elkaar raken</a:t>
            </a:r>
          </a:p>
          <a:p>
            <a:pPr>
              <a:buFont typeface="+mj-lt"/>
              <a:buAutoNum type="arabicPeriod"/>
            </a:pPr>
            <a:r>
              <a:rPr lang="nl-NL" dirty="0" smtClean="0"/>
              <a:t>Begin altijd op een vast punt en bij tweede ronde in tegengestelde richting</a:t>
            </a:r>
          </a:p>
          <a:p>
            <a:pPr>
              <a:buFont typeface="+mj-lt"/>
              <a:buAutoNum type="arabicPeriod"/>
            </a:pPr>
            <a:r>
              <a:rPr lang="nl-NL" dirty="0" smtClean="0"/>
              <a:t>Haal zieke planten compleet uit de grond en stop ze in een luisdichte zak</a:t>
            </a:r>
          </a:p>
          <a:p>
            <a:pPr>
              <a:buFont typeface="+mj-lt"/>
              <a:buAutoNum type="arabicPeriod"/>
            </a:pPr>
            <a:r>
              <a:rPr lang="nl-NL" dirty="0" smtClean="0"/>
              <a:t>Selecteer bij bewolkt of donker weer, virusziekten zijn beter te herkennen </a:t>
            </a:r>
          </a:p>
          <a:p>
            <a:pPr>
              <a:buFont typeface="+mj-lt"/>
              <a:buAutoNum type="arabicPeriod"/>
            </a:pPr>
            <a:r>
              <a:rPr lang="nl-NL" dirty="0" smtClean="0"/>
              <a:t>Kijk een paar meter vooruit, dit is minder vermoeid voor de ogen. Tussen 9.00 en 16.00 uur de beste resultaten.</a:t>
            </a:r>
          </a:p>
          <a:p>
            <a:pPr>
              <a:buFont typeface="+mj-lt"/>
              <a:buAutoNum type="arabicPeriod"/>
            </a:pPr>
            <a:r>
              <a:rPr lang="nl-NL" dirty="0" smtClean="0"/>
              <a:t>Bacterieziekten manifesteren zich voornamelijk onderin het gewas</a:t>
            </a:r>
          </a:p>
          <a:p>
            <a:pPr>
              <a:buFont typeface="+mj-lt"/>
              <a:buAutoNum type="arabicPeriod"/>
            </a:pPr>
            <a:r>
              <a:rPr lang="nl-NL" dirty="0" smtClean="0"/>
              <a:t>Vergeet de eerste en laatste meters niet i.v.m. in- of uitrijden/lopen</a:t>
            </a:r>
          </a:p>
          <a:p>
            <a:pPr>
              <a:buFont typeface="+mj-lt"/>
              <a:buAutoNum type="arabicPeriod"/>
            </a:pPr>
            <a:r>
              <a:rPr lang="nl-NL" dirty="0" smtClean="0"/>
              <a:t>Maak kleding schoon bij wisseling van perceel i.v.m. </a:t>
            </a:r>
            <a:r>
              <a:rPr lang="nl-NL" dirty="0" err="1" smtClean="0"/>
              <a:t>besmeting</a:t>
            </a:r>
            <a:endParaRPr lang="nl-NL" dirty="0" smtClean="0"/>
          </a:p>
          <a:p>
            <a:pPr>
              <a:buFont typeface="+mj-lt"/>
              <a:buAutoNum type="arabicPeriod"/>
            </a:pPr>
            <a:r>
              <a:rPr lang="nl-NL" dirty="0" smtClean="0"/>
              <a:t>Selecteur kan besmette planten merken, een ander graaft uit, dit scheelt tijd</a:t>
            </a:r>
          </a:p>
          <a:p>
            <a:pPr>
              <a:buFont typeface="+mj-lt"/>
              <a:buAutoNum type="arabicPeriod"/>
            </a:pPr>
            <a:endParaRPr lang="nl-NL" dirty="0" smtClean="0"/>
          </a:p>
          <a:p>
            <a:pPr>
              <a:buFont typeface="+mj-lt"/>
              <a:buAutoNum type="arabicPeriod"/>
            </a:pPr>
            <a:endParaRPr lang="nl-NL" dirty="0" smtClean="0"/>
          </a:p>
          <a:p>
            <a:pPr>
              <a:buFont typeface="+mj-lt"/>
              <a:buAutoNum type="arabicPeriod"/>
            </a:pP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420" y="375371"/>
            <a:ext cx="30575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25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Keuring van pootaardappelen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77334" y="1736436"/>
            <a:ext cx="4184035" cy="4304925"/>
          </a:xfrm>
        </p:spPr>
        <p:txBody>
          <a:bodyPr>
            <a:normAutofit/>
          </a:bodyPr>
          <a:lstStyle/>
          <a:p>
            <a:r>
              <a:rPr lang="nl-NL" dirty="0" smtClean="0"/>
              <a:t>NAK doet een veldkeuring en een partijkeuring</a:t>
            </a:r>
          </a:p>
          <a:p>
            <a:r>
              <a:rPr lang="nl-NL" dirty="0" smtClean="0"/>
              <a:t>Eerst veldkeuring (raszuiverheid, type en gezondheidstoestand gewas)</a:t>
            </a:r>
          </a:p>
          <a:p>
            <a:r>
              <a:rPr lang="nl-NL" dirty="0" smtClean="0"/>
              <a:t>Nacontrole kort na de oogst voor in veld niet zichtbare virusbesmettingen</a:t>
            </a:r>
          </a:p>
          <a:p>
            <a:r>
              <a:rPr lang="nl-NL" dirty="0" smtClean="0"/>
              <a:t>Partijkeuring in herfst en winter beoordeling op ziekten, rot, sortering en gebreken</a:t>
            </a:r>
          </a:p>
          <a:p>
            <a:r>
              <a:rPr lang="nl-NL" dirty="0" smtClean="0">
                <a:hlinkClick r:id="rId2"/>
              </a:rPr>
              <a:t>www.nak.nl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38087" y="609600"/>
            <a:ext cx="2828154" cy="28973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668" y="3740573"/>
            <a:ext cx="2967605" cy="28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247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Hoofdstuk 9: ziekten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7636" y="1389989"/>
            <a:ext cx="5735781" cy="477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088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Preventieve maatregelen voor de teelt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Pas een ruime vruchtwisseling toe </a:t>
            </a:r>
            <a:r>
              <a:rPr lang="nl-NL" dirty="0" smtClean="0">
                <a:sym typeface="Wingdings" panose="05000000000000000000" pitchFamily="2" charset="2"/>
              </a:rPr>
              <a:t> beperking bodemgebonden ziekten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Let op voorvrucht                         vlinderbloemigen minder geschikt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Streef naar een gesloten bedrijf    eigen pootgoed telen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Gebruik zoveel mogelijk resistente rassen  schade door ziekten beperken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19197" y="2160589"/>
            <a:ext cx="5176491" cy="27290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224" y="3525103"/>
            <a:ext cx="911946" cy="1350604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378918" y="4605663"/>
            <a:ext cx="880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opkomst</a:t>
            </a:r>
            <a:endParaRPr lang="nl-NL" sz="1200" dirty="0"/>
          </a:p>
        </p:txBody>
      </p:sp>
      <p:cxnSp>
        <p:nvCxnSpPr>
          <p:cNvPr id="9" name="Rechte verbindingslijn 8"/>
          <p:cNvCxnSpPr/>
          <p:nvPr/>
        </p:nvCxnSpPr>
        <p:spPr>
          <a:xfrm flipH="1">
            <a:off x="5363224" y="2299855"/>
            <a:ext cx="455973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999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Vierde voedselgewas ter wereld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Vierde voedselgewas naast tarwe. Rijst en mais</a:t>
            </a:r>
          </a:p>
          <a:p>
            <a:r>
              <a:rPr lang="nl-NL" dirty="0" smtClean="0"/>
              <a:t>Circa 19 miljoen hectare</a:t>
            </a:r>
          </a:p>
          <a:p>
            <a:r>
              <a:rPr lang="nl-NL" dirty="0" smtClean="0"/>
              <a:t>Jaarlijks 330 miljoen ton</a:t>
            </a:r>
          </a:p>
          <a:p>
            <a:r>
              <a:rPr lang="nl-NL" dirty="0" smtClean="0"/>
              <a:t>Kort groeiseizoen </a:t>
            </a:r>
            <a:r>
              <a:rPr lang="nl-NL" dirty="0" smtClean="0">
                <a:sym typeface="Wingdings" panose="05000000000000000000" pitchFamily="2" charset="2"/>
              </a:rPr>
              <a:t> 80 tot 100 dagen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Gemiddeld goede prijzen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In Europa en Noord-Amerika basisvoedsel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64608" y="1930400"/>
            <a:ext cx="4112979" cy="346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130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159393" cy="831273"/>
          </a:xfrm>
        </p:spPr>
        <p:txBody>
          <a:bodyPr/>
          <a:lstStyle/>
          <a:p>
            <a:r>
              <a:rPr lang="nl-NL" dirty="0" smtClean="0"/>
              <a:t>Preventieve maatregelen tijdens de teelt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77333" y="1339273"/>
            <a:ext cx="4184035" cy="4452706"/>
          </a:xfrm>
        </p:spPr>
        <p:txBody>
          <a:bodyPr>
            <a:normAutofit fontScale="85000" lnSpcReduction="10000"/>
          </a:bodyPr>
          <a:lstStyle/>
          <a:p>
            <a:r>
              <a:rPr lang="nl-NL" dirty="0" smtClean="0"/>
              <a:t>Controleer pootgoed bij aankomst op bedrijf</a:t>
            </a:r>
          </a:p>
          <a:p>
            <a:r>
              <a:rPr lang="nl-NL" dirty="0" smtClean="0"/>
              <a:t>Verwijder met </a:t>
            </a:r>
            <a:r>
              <a:rPr lang="nl-NL" dirty="0" err="1" smtClean="0"/>
              <a:t>natrot</a:t>
            </a:r>
            <a:r>
              <a:rPr lang="nl-NL" dirty="0" smtClean="0"/>
              <a:t> of fusarium aangetaste knollen voor het poten</a:t>
            </a:r>
          </a:p>
          <a:p>
            <a:r>
              <a:rPr lang="nl-NL" dirty="0" smtClean="0"/>
              <a:t>Dek afvalhopen af i.v.m. besmettingsgevaar</a:t>
            </a:r>
          </a:p>
          <a:p>
            <a:r>
              <a:rPr lang="nl-NL" dirty="0" smtClean="0"/>
              <a:t>Bestrijdt aardappelopslag (infectiebron)</a:t>
            </a:r>
          </a:p>
          <a:p>
            <a:r>
              <a:rPr lang="nl-NL" dirty="0" smtClean="0"/>
              <a:t>Zorg voor schone machines i.v.m. insleep van ziekten</a:t>
            </a:r>
          </a:p>
          <a:p>
            <a:r>
              <a:rPr lang="nl-NL" dirty="0" smtClean="0"/>
              <a:t>Vermijdt knolaantasting en knolbeschadiging</a:t>
            </a:r>
          </a:p>
          <a:p>
            <a:r>
              <a:rPr lang="nl-NL" dirty="0" smtClean="0"/>
              <a:t>Maak gebruik van waarschuwingssystemen (</a:t>
            </a:r>
            <a:r>
              <a:rPr lang="nl-NL" dirty="0" err="1" smtClean="0"/>
              <a:t>phytophtora</a:t>
            </a:r>
            <a:r>
              <a:rPr lang="nl-NL" dirty="0" smtClean="0"/>
              <a:t>)</a:t>
            </a:r>
          </a:p>
          <a:p>
            <a:r>
              <a:rPr lang="nl-NL" dirty="0" smtClean="0"/>
              <a:t>Droog de aardappelen in de week na de oogst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12108" y="5279690"/>
            <a:ext cx="2312112" cy="138427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076" y="1440873"/>
            <a:ext cx="443865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598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52" y="384464"/>
            <a:ext cx="5218868" cy="621953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132" y="384464"/>
            <a:ext cx="5575342" cy="621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88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Export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77334" y="2874692"/>
            <a:ext cx="4184035" cy="2855548"/>
          </a:xfrm>
        </p:spPr>
        <p:txBody>
          <a:bodyPr/>
          <a:lstStyle/>
          <a:p>
            <a:r>
              <a:rPr lang="nl-NL" dirty="0" smtClean="0"/>
              <a:t>Nederland teelt meer dan nodig is voor eigen bevolking</a:t>
            </a:r>
          </a:p>
          <a:p>
            <a:r>
              <a:rPr lang="nl-NL" dirty="0" smtClean="0"/>
              <a:t>Pootaardappelen 80% export</a:t>
            </a:r>
          </a:p>
          <a:p>
            <a:r>
              <a:rPr lang="nl-NL" dirty="0" smtClean="0"/>
              <a:t>Consumptieaardappelen 70% export</a:t>
            </a:r>
          </a:p>
          <a:p>
            <a:r>
              <a:rPr lang="nl-NL" dirty="0" smtClean="0"/>
              <a:t>Zetmeelaardappelen en aanverwante producten 80% export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98233" y="740228"/>
            <a:ext cx="5181719" cy="283294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233" y="3703803"/>
            <a:ext cx="29527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90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Aardappelconsumptie in Nederland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Drie eeuwen in Nederland</a:t>
            </a:r>
          </a:p>
          <a:p>
            <a:r>
              <a:rPr lang="nl-NL" dirty="0" smtClean="0"/>
              <a:t>Vanaf 18</a:t>
            </a:r>
            <a:r>
              <a:rPr lang="nl-NL" baseline="30000" dirty="0" smtClean="0"/>
              <a:t>e</a:t>
            </a:r>
            <a:r>
              <a:rPr lang="nl-NL" dirty="0" smtClean="0"/>
              <a:t> eeuw al export naar Duitsland</a:t>
            </a:r>
          </a:p>
          <a:p>
            <a:r>
              <a:rPr lang="nl-NL" dirty="0" smtClean="0"/>
              <a:t>Pas in 19</a:t>
            </a:r>
            <a:r>
              <a:rPr lang="nl-NL" baseline="30000" dirty="0" smtClean="0"/>
              <a:t>e</a:t>
            </a:r>
            <a:r>
              <a:rPr lang="nl-NL" dirty="0" smtClean="0"/>
              <a:t> eeuw stijging areaal</a:t>
            </a:r>
          </a:p>
          <a:p>
            <a:r>
              <a:rPr lang="nl-NL" dirty="0" smtClean="0"/>
              <a:t>1845 </a:t>
            </a:r>
            <a:r>
              <a:rPr lang="nl-NL" dirty="0" smtClean="0">
                <a:sym typeface="Wingdings" panose="05000000000000000000" pitchFamily="2" charset="2"/>
              </a:rPr>
              <a:t> 80.000 ha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1930  180.000 ha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Heden  circa 150.000 ha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 smtClean="0"/>
              <a:t>Circa 65% verwerkt tot aardappelproducten</a:t>
            </a:r>
          </a:p>
          <a:p>
            <a:r>
              <a:rPr lang="nl-NL" dirty="0" smtClean="0"/>
              <a:t>Circa 25% wordt vers geëxporteerd</a:t>
            </a:r>
          </a:p>
          <a:p>
            <a:r>
              <a:rPr lang="nl-NL" dirty="0" smtClean="0"/>
              <a:t>Circa 10% wordt in Nederland vers geconsumeerd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288" y="3727268"/>
            <a:ext cx="2165084" cy="222504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824" y="4577964"/>
            <a:ext cx="3099163" cy="18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09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Wereldleider in pootaardappelen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De oprichting NAK </a:t>
            </a:r>
            <a:r>
              <a:rPr lang="nl-NL" i="1" dirty="0" smtClean="0"/>
              <a:t>(Nederlandse </a:t>
            </a:r>
            <a:r>
              <a:rPr lang="nl-NL" i="1" dirty="0"/>
              <a:t>Algemene Keuringsdienst voor zaaizaad en pootgoed van </a:t>
            </a:r>
            <a:r>
              <a:rPr lang="nl-NL" i="1" dirty="0" smtClean="0"/>
              <a:t>landbouwgewassen) </a:t>
            </a:r>
            <a:r>
              <a:rPr lang="nl-NL" dirty="0" smtClean="0"/>
              <a:t>heeft veel bijgedragen aan kwaliteit van Nederlandse pootaardappel</a:t>
            </a:r>
          </a:p>
          <a:p>
            <a:r>
              <a:rPr lang="nl-NL" dirty="0" smtClean="0"/>
              <a:t>Nederland is wereldleider met circa 800.000 ton export per jaar</a:t>
            </a:r>
          </a:p>
          <a:p>
            <a:r>
              <a:rPr lang="nl-NL" dirty="0" smtClean="0"/>
              <a:t>Nederland heeft veel expertise op gebied van pootaardappelen</a:t>
            </a:r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44590" y="2340033"/>
            <a:ext cx="2934335" cy="181854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1373851"/>
            <a:ext cx="3030855" cy="203776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668" y="4408307"/>
            <a:ext cx="3810899" cy="212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4116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785</TotalTime>
  <Words>2448</Words>
  <Application>Microsoft Office PowerPoint</Application>
  <PresentationFormat>Breedbeeld</PresentationFormat>
  <Paragraphs>340</Paragraphs>
  <Slides>61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61</vt:i4>
      </vt:variant>
    </vt:vector>
  </HeadingPairs>
  <TitlesOfParts>
    <vt:vector size="67" baseType="lpstr">
      <vt:lpstr>Arial</vt:lpstr>
      <vt:lpstr>Calibri</vt:lpstr>
      <vt:lpstr>Trebuchet MS</vt:lpstr>
      <vt:lpstr>Wingdings</vt:lpstr>
      <vt:lpstr>Wingdings 3</vt:lpstr>
      <vt:lpstr>Facet</vt:lpstr>
      <vt:lpstr>Aardappelen</vt:lpstr>
      <vt:lpstr>Hoofstuk 1: Aardappelteelt in Nederland</vt:lpstr>
      <vt:lpstr>Evolutie van de boer</vt:lpstr>
      <vt:lpstr>Aardappelteelt in Nederland</vt:lpstr>
      <vt:lpstr>Van Zuid-Amerika naar Europa</vt:lpstr>
      <vt:lpstr>Vierde voedselgewas ter wereld</vt:lpstr>
      <vt:lpstr>Export</vt:lpstr>
      <vt:lpstr>Aardappelconsumptie in Nederland</vt:lpstr>
      <vt:lpstr>Wereldleider in pootaardappelen</vt:lpstr>
      <vt:lpstr>Consumptieaardappel belangrijk gewas</vt:lpstr>
      <vt:lpstr>Hoofdstuk 2: Voorbereidingen voor de teelt</vt:lpstr>
      <vt:lpstr>Uitgangspunten </vt:lpstr>
      <vt:lpstr>Voorvruchten/huurpercelen</vt:lpstr>
      <vt:lpstr>Ontwikkelstadia bij aardappelen</vt:lpstr>
      <vt:lpstr>Hoofdstuk 3: Rassenkeuze &amp; pootgoed</vt:lpstr>
      <vt:lpstr>Marktgericht kiezen</vt:lpstr>
      <vt:lpstr>Perceel-gericht kiezen</vt:lpstr>
      <vt:lpstr>Kwaliteits-eigenschappen </vt:lpstr>
      <vt:lpstr>Voorkom versleten pootgoed</vt:lpstr>
      <vt:lpstr>Controleer pootgoed bij aankomst</vt:lpstr>
      <vt:lpstr>Voorkiemen geeft voorsprong</vt:lpstr>
      <vt:lpstr>Standdichtheid belangrijk </vt:lpstr>
      <vt:lpstr>Hoeveelheid en potermaat</vt:lpstr>
      <vt:lpstr>Grondsoort en Rijenafstand </vt:lpstr>
      <vt:lpstr>Pootgoed snijden</vt:lpstr>
      <vt:lpstr>Hoofdstuk 4: bemesting</vt:lpstr>
      <vt:lpstr>Invloed op opbrengst en kwaliteit</vt:lpstr>
      <vt:lpstr>Stikstof: niet te veel, niet te weinig</vt:lpstr>
      <vt:lpstr>Optimale N-gift verschilt per ras</vt:lpstr>
      <vt:lpstr>Stikstof gift in twee of drie delen</vt:lpstr>
      <vt:lpstr>Grenzen aan fosfaatgift</vt:lpstr>
      <vt:lpstr>Kali goed voor opbrengst en kwaliteit</vt:lpstr>
      <vt:lpstr>Magnesium en sporenelementen</vt:lpstr>
      <vt:lpstr>Dierlijke mest aantrekkelijk</vt:lpstr>
      <vt:lpstr>Hoofdstuk 5: Grondbewerking, poten en rugopbouw</vt:lpstr>
      <vt:lpstr>Minimaal 8cm losse grond</vt:lpstr>
      <vt:lpstr>Voorkom structuurschade bij klei en zavel</vt:lpstr>
      <vt:lpstr>Zand en lichte gronden bewerken</vt:lpstr>
      <vt:lpstr>Pootsystemen </vt:lpstr>
      <vt:lpstr>Nauwkeurig en zorgvuldig poten</vt:lpstr>
      <vt:lpstr>Rugopbouw luistert nauw</vt:lpstr>
      <vt:lpstr>Vroeg gepoot? Wachten met rugopbouw</vt:lpstr>
      <vt:lpstr>Hoofdstuk 6: Onkruidbestrijding</vt:lpstr>
      <vt:lpstr>Eggen en wieden</vt:lpstr>
      <vt:lpstr>Chemische onkruidbestrijding</vt:lpstr>
      <vt:lpstr>Effectieve onkruidbestrijding: 6 tips</vt:lpstr>
      <vt:lpstr>Onkruidbestrijding in pootaardappelen</vt:lpstr>
      <vt:lpstr>Onkruiden herkennen</vt:lpstr>
      <vt:lpstr>Hoofdstuk 7: Beregening</vt:lpstr>
      <vt:lpstr>Aardappel heeft veel water nodig</vt:lpstr>
      <vt:lpstr>Betere kwaliteit, meer knollen</vt:lpstr>
      <vt:lpstr>Wanneer beregenen?</vt:lpstr>
      <vt:lpstr>Aanvullende informatie</vt:lpstr>
      <vt:lpstr>Hoofdstuk 8: Selectie van pootaardappelen</vt:lpstr>
      <vt:lpstr>Welke planten verwijderen?</vt:lpstr>
      <vt:lpstr>9 tips bij selecteren</vt:lpstr>
      <vt:lpstr>Keuring van pootaardappelen</vt:lpstr>
      <vt:lpstr>Hoofdstuk 9: ziekten</vt:lpstr>
      <vt:lpstr>Preventieve maatregelen voor de teelt</vt:lpstr>
      <vt:lpstr>Preventieve maatregelen tijdens de teelt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Aardappelen</dc:title>
  <dc:creator>Stephan de Wit</dc:creator>
  <cp:lastModifiedBy>Stephan de Wit</cp:lastModifiedBy>
  <cp:revision>86</cp:revision>
  <dcterms:created xsi:type="dcterms:W3CDTF">2018-02-07T08:01:24Z</dcterms:created>
  <dcterms:modified xsi:type="dcterms:W3CDTF">2018-03-18T21:22:41Z</dcterms:modified>
</cp:coreProperties>
</file>