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2C27"/>
    <a:srgbClr val="ED31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16791F33-5111-46EF-89B6-F4D68FBB3A72}"/>
              </a:ext>
            </a:extLst>
          </p:cNvPr>
          <p:cNvSpPr/>
          <p:nvPr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rgbClr val="E12C27"/>
          </a:solidFill>
          <a:ln>
            <a:solidFill>
              <a:srgbClr val="E12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Zeshoek 8">
            <a:extLst>
              <a:ext uri="{FF2B5EF4-FFF2-40B4-BE49-F238E27FC236}">
                <a16:creationId xmlns:a16="http://schemas.microsoft.com/office/drawing/2014/main" id="{92312D1B-72E7-4814-96B2-FFF4F627A2DE}"/>
              </a:ext>
            </a:extLst>
          </p:cNvPr>
          <p:cNvSpPr/>
          <p:nvPr/>
        </p:nvSpPr>
        <p:spPr>
          <a:xfrm>
            <a:off x="1225296" y="5248656"/>
            <a:ext cx="1399032" cy="121615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F31921-5F76-4E16-817F-B7C5B90E2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2461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8646009-35A8-43B3-8937-36BDF45E6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7B04E2-D6B3-48D9-92F9-0234991B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73ECACA-1970-41CA-BF7A-B6D91A881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  <p:pic>
        <p:nvPicPr>
          <p:cNvPr id="1026" name="Picture 2" descr="https://sgboz.mwp.nl/Portals/_default/Skins/SGBOZ-intranet/img/rood/logo.png">
            <a:extLst>
              <a:ext uri="{FF2B5EF4-FFF2-40B4-BE49-F238E27FC236}">
                <a16:creationId xmlns:a16="http://schemas.microsoft.com/office/drawing/2014/main" id="{841B3973-3502-4E46-B779-0CCB9B3AB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80" y="0"/>
            <a:ext cx="2812192" cy="16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1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4E7BB-67F3-4A92-AEEB-554D8F9AC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2C6BFEEE-AA6C-47CF-8FC8-361224098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2336CE6-2A34-449D-BF11-5BDC55D3F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B65146A-5635-4B50-B13B-6E6CCE7C6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CECD60-216E-4CDA-8A6F-A6E0CB073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1D6EF5-71D3-46E6-AC49-8AF015D37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2946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8CA92D-9E1D-46F0-BBCE-18196A751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0C3F68-7665-402C-8791-1D7C46FEB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19F9691-2AB2-4E2C-8303-3C4E76909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9E6EEA-F771-423C-A130-78851F591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85294D-2534-42E1-B5DC-C0276DA17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3176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60973DE-FACE-4D5B-B4C6-D4592C5D02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E7BBC3C-0F97-4B97-90E3-7D9BA94EA4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F2D83A-2A42-4138-9F6B-E1CF2E694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D2AEFE-6FF5-4D25-91F1-203B9269C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0DED25-5A62-4A9A-A1A7-3B7B4092C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077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A2BF2ED3-5B17-4D20-AE69-612DCBCB1D4B}"/>
              </a:ext>
            </a:extLst>
          </p:cNvPr>
          <p:cNvSpPr/>
          <p:nvPr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rgbClr val="E12C27"/>
          </a:solidFill>
          <a:ln>
            <a:solidFill>
              <a:srgbClr val="E12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Zeshoek 7">
            <a:extLst>
              <a:ext uri="{FF2B5EF4-FFF2-40B4-BE49-F238E27FC236}">
                <a16:creationId xmlns:a16="http://schemas.microsoft.com/office/drawing/2014/main" id="{0B8BEEEA-9FE2-4548-83ED-C1DC9D7D6014}"/>
              </a:ext>
            </a:extLst>
          </p:cNvPr>
          <p:cNvSpPr/>
          <p:nvPr/>
        </p:nvSpPr>
        <p:spPr>
          <a:xfrm>
            <a:off x="1225296" y="5248656"/>
            <a:ext cx="1399032" cy="121615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https://sgboz.mwp.nl/Portals/_default/Skins/SGBOZ-intranet/img/rood/logo.png">
            <a:extLst>
              <a:ext uri="{FF2B5EF4-FFF2-40B4-BE49-F238E27FC236}">
                <a16:creationId xmlns:a16="http://schemas.microsoft.com/office/drawing/2014/main" id="{C03AE1B8-C7B5-4BB0-8354-819E49CC6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80" y="0"/>
            <a:ext cx="2812192" cy="16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2F0D1-BEE3-4BFF-97C7-0626FEFDDB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947DFBB-4714-455B-90BE-7CC9FF984A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A2F4629-1B05-42A2-B725-BE3546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742FAF-3E85-4DC9-BFAA-D7E2FF439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25E85D-8286-40DE-9907-F4512B24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34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AA00D2-BC21-47E7-BCCB-F2947E8E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8685378-40CD-4287-A2AD-F0A7DF33E7E0}"/>
              </a:ext>
            </a:extLst>
          </p:cNvPr>
          <p:cNvSpPr/>
          <p:nvPr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rgbClr val="E12C27"/>
          </a:solidFill>
          <a:ln>
            <a:solidFill>
              <a:srgbClr val="E12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Zeshoek 7">
            <a:extLst>
              <a:ext uri="{FF2B5EF4-FFF2-40B4-BE49-F238E27FC236}">
                <a16:creationId xmlns:a16="http://schemas.microsoft.com/office/drawing/2014/main" id="{A180D319-C635-4024-8DF5-D33DBAFC114B}"/>
              </a:ext>
            </a:extLst>
          </p:cNvPr>
          <p:cNvSpPr/>
          <p:nvPr/>
        </p:nvSpPr>
        <p:spPr>
          <a:xfrm>
            <a:off x="1225296" y="5248656"/>
            <a:ext cx="1399032" cy="121615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https://sgboz.mwp.nl/Portals/_default/Skins/SGBOZ-intranet/img/rood/logo.png">
            <a:extLst>
              <a:ext uri="{FF2B5EF4-FFF2-40B4-BE49-F238E27FC236}">
                <a16:creationId xmlns:a16="http://schemas.microsoft.com/office/drawing/2014/main" id="{E308099A-649E-4CE1-9E73-C5C4478FD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80" y="0"/>
            <a:ext cx="2812192" cy="16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132B0A-93F4-4CDE-9A9C-787DBB576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0ADA93-D637-476E-B786-8B7527C2F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3CCA106-4A7D-4FA0-B4F7-193BDEF13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DBE545C-D257-4793-8D29-FD8D5A9F0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665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91C3A-8AC1-4EDE-8EAA-24C58965F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6458A1-51AE-4EE2-865B-FE959B131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9D7320-1E65-4E6C-90F6-CDD0DD3F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F35D76-FD2A-4CF5-AC5C-2268170D7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1476B2A-F13B-4680-A50D-37CE8784D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370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4CB121-8405-4D34-B005-F80D9E6B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8FCED86-E9DF-423C-A865-8114EFFDB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2C130F2-B188-45E1-A4C7-0D6472CCE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DD268CE-DBC6-4EAF-B333-6292ACD56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884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1F2863-1886-45D6-AC02-EB0F1B955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296FD39-A10F-4AEC-B2E9-D3A2282C4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5BB6919-9648-4147-BFF8-218AC88143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F2225E4-EE5C-4234-B2C9-6A9BFC23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A447535-D3A6-4E83-817E-E02873FB1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8356B1F-E0EC-4A5F-82C7-C9C525D94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7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5DD8A1-4EE8-47D5-8033-7973545C9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C91087-1A96-4345-B92E-1A6AC4475A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27B5E5-0C13-4A40-9A92-09015CA1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4BED5FD-5A13-47F0-86FC-4A4CC9023E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DF512DA-3FD6-48D2-BFA8-7722ACB6A6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741248F-59CA-4B72-972B-A3DA5D8B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E4696AB-E40D-47AC-83AF-D80F205CA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1699A330-BAD7-48DA-8FE3-A2150C832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520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711D7E8-E8B0-4B64-9E59-B69A1F945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A85381F-066E-42AC-9853-874A3240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083E9A2-80EF-47EC-A272-CD62AD2B2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149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431C64-42F8-4F8B-BD7C-AE5FCB6FC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B5277C-5DE2-436B-BB19-386DA860A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A80CC1-1CF2-4CEE-BACD-C2741664B9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E87955-5ECB-4A31-8753-6A707FF6D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C7ABBE3-2506-4A1D-9FBE-B84746667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7DB4547-B903-4064-9B19-A05DD2558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337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08C30C30-9569-4AB5-AAC9-F897B985B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AD3368F-314A-45BD-B7C0-CD4DFC935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F0AB621B-B20C-4D51-B8C9-CA4997DFF72C}"/>
              </a:ext>
            </a:extLst>
          </p:cNvPr>
          <p:cNvSpPr/>
          <p:nvPr/>
        </p:nvSpPr>
        <p:spPr>
          <a:xfrm>
            <a:off x="0" y="6071616"/>
            <a:ext cx="12192000" cy="786384"/>
          </a:xfrm>
          <a:prstGeom prst="rect">
            <a:avLst/>
          </a:prstGeom>
          <a:solidFill>
            <a:srgbClr val="E12C27"/>
          </a:solidFill>
          <a:ln>
            <a:solidFill>
              <a:srgbClr val="E12C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Zeshoek 7">
            <a:extLst>
              <a:ext uri="{FF2B5EF4-FFF2-40B4-BE49-F238E27FC236}">
                <a16:creationId xmlns:a16="http://schemas.microsoft.com/office/drawing/2014/main" id="{A38D6F48-0A89-4B32-B700-4F91236A6F38}"/>
              </a:ext>
            </a:extLst>
          </p:cNvPr>
          <p:cNvSpPr/>
          <p:nvPr/>
        </p:nvSpPr>
        <p:spPr>
          <a:xfrm>
            <a:off x="1225296" y="5248656"/>
            <a:ext cx="1399032" cy="1216152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Picture 2" descr="https://sgboz.mwp.nl/Portals/_default/Skins/SGBOZ-intranet/img/rood/logo.png">
            <a:extLst>
              <a:ext uri="{FF2B5EF4-FFF2-40B4-BE49-F238E27FC236}">
                <a16:creationId xmlns:a16="http://schemas.microsoft.com/office/drawing/2014/main" id="{98492CE2-9DAF-44ED-A0D0-DD5185D8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7280" y="0"/>
            <a:ext cx="2812192" cy="16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03A64E-83D4-4913-8CF1-126A0FF572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F50FD1-99E2-40B6-9C1B-20416AC3729F}" type="datetimeFigureOut">
              <a:rPr lang="nl-NL" smtClean="0"/>
              <a:t>15-3-2018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3E3A44F-B8AB-4FEE-A18D-6AA1AD091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B39932-9A5D-44FF-B55C-8886B5BFB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02672-8650-4AF3-9EB7-88DA6E1670F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95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115185-3A3D-48CE-84D2-8A3894E01C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Bevruchting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2031BEC-282A-4D3A-B82A-8A225798C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Thema 9 </a:t>
            </a:r>
            <a:br>
              <a:rPr lang="nl-NL" dirty="0"/>
            </a:br>
            <a:r>
              <a:rPr lang="nl-NL" dirty="0"/>
              <a:t>Hoofdstuk 5</a:t>
            </a:r>
          </a:p>
        </p:txBody>
      </p:sp>
      <p:pic>
        <p:nvPicPr>
          <p:cNvPr id="1026" name="Picture 2" descr="Afbeeldingsresultaat voor sperm cell">
            <a:extLst>
              <a:ext uri="{FF2B5EF4-FFF2-40B4-BE49-F238E27FC236}">
                <a16:creationId xmlns:a16="http://schemas.microsoft.com/office/drawing/2014/main" id="{4A7B5BDA-B71B-4CA4-91B4-02E0AA676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6" r="44015" b="56803"/>
          <a:stretch/>
        </p:blipFill>
        <p:spPr bwMode="auto">
          <a:xfrm rot="18066707" flipH="1">
            <a:off x="1414474" y="980251"/>
            <a:ext cx="166255" cy="8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fbeeldingsresultaat voor sperm cell">
            <a:extLst>
              <a:ext uri="{FF2B5EF4-FFF2-40B4-BE49-F238E27FC236}">
                <a16:creationId xmlns:a16="http://schemas.microsoft.com/office/drawing/2014/main" id="{0EE6F9BF-6ACF-4D36-B030-07CB3EA795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6" r="44015" b="56803"/>
          <a:stretch/>
        </p:blipFill>
        <p:spPr bwMode="auto">
          <a:xfrm rot="13863593" flipH="1">
            <a:off x="4690156" y="4731582"/>
            <a:ext cx="166255" cy="8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fbeeldingsresultaat voor sperm cell">
            <a:extLst>
              <a:ext uri="{FF2B5EF4-FFF2-40B4-BE49-F238E27FC236}">
                <a16:creationId xmlns:a16="http://schemas.microsoft.com/office/drawing/2014/main" id="{A035FC87-B9B2-4668-97DE-F7E7A8FD5B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6" r="44015" b="56803"/>
          <a:stretch/>
        </p:blipFill>
        <p:spPr bwMode="auto">
          <a:xfrm rot="6008613" flipH="1">
            <a:off x="9381730" y="1561960"/>
            <a:ext cx="166255" cy="8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Afbeeldingsresultaat voor sperm cell">
            <a:extLst>
              <a:ext uri="{FF2B5EF4-FFF2-40B4-BE49-F238E27FC236}">
                <a16:creationId xmlns:a16="http://schemas.microsoft.com/office/drawing/2014/main" id="{C9A84218-CFA2-4930-B113-E3DDF7FE15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6" r="44015" b="56803"/>
          <a:stretch/>
        </p:blipFill>
        <p:spPr bwMode="auto">
          <a:xfrm rot="15370731" flipH="1">
            <a:off x="1981200" y="3066501"/>
            <a:ext cx="166255" cy="8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fbeeldingsresultaat voor sperm cell">
            <a:extLst>
              <a:ext uri="{FF2B5EF4-FFF2-40B4-BE49-F238E27FC236}">
                <a16:creationId xmlns:a16="http://schemas.microsoft.com/office/drawing/2014/main" id="{E0FF583E-3C68-4DBA-9FD5-E6DA826E9E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6" r="44015" b="56803"/>
          <a:stretch/>
        </p:blipFill>
        <p:spPr bwMode="auto">
          <a:xfrm rot="17865632" flipH="1">
            <a:off x="4690155" y="417539"/>
            <a:ext cx="166255" cy="8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Afbeeldingsresultaat voor sperm cell">
            <a:extLst>
              <a:ext uri="{FF2B5EF4-FFF2-40B4-BE49-F238E27FC236}">
                <a16:creationId xmlns:a16="http://schemas.microsoft.com/office/drawing/2014/main" id="{E16DEF80-2574-4264-8027-44A416E23F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6" r="44015" b="56803"/>
          <a:stretch/>
        </p:blipFill>
        <p:spPr bwMode="auto">
          <a:xfrm rot="8285419" flipH="1">
            <a:off x="9116288" y="4467976"/>
            <a:ext cx="166255" cy="8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perm cell">
            <a:extLst>
              <a:ext uri="{FF2B5EF4-FFF2-40B4-BE49-F238E27FC236}">
                <a16:creationId xmlns:a16="http://schemas.microsoft.com/office/drawing/2014/main" id="{9438674F-6AAF-46EA-BC8E-02DACD355B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56949" r="44319" b="1"/>
          <a:stretch/>
        </p:blipFill>
        <p:spPr bwMode="auto">
          <a:xfrm rot="5002903">
            <a:off x="4689764" y="1625745"/>
            <a:ext cx="193964" cy="9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DE487EE-1605-4F1B-85D3-FD99674ED0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55" t="39204" r="22045" b="55357"/>
          <a:stretch/>
        </p:blipFill>
        <p:spPr>
          <a:xfrm rot="1352398">
            <a:off x="8894616" y="2516456"/>
            <a:ext cx="891021" cy="545253"/>
          </a:xfrm>
          <a:prstGeom prst="rect">
            <a:avLst/>
          </a:prstGeom>
        </p:spPr>
      </p:pic>
      <p:pic>
        <p:nvPicPr>
          <p:cNvPr id="1032" name="Picture 8" descr="Afbeeldingsresultaat voor sperm cell">
            <a:extLst>
              <a:ext uri="{FF2B5EF4-FFF2-40B4-BE49-F238E27FC236}">
                <a16:creationId xmlns:a16="http://schemas.microsoft.com/office/drawing/2014/main" id="{8F022AC1-9B68-4BAC-AD60-BFAE8D6927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4" r="57862" b="46256"/>
          <a:stretch/>
        </p:blipFill>
        <p:spPr bwMode="auto">
          <a:xfrm>
            <a:off x="529219" y="4203028"/>
            <a:ext cx="1057275" cy="1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Afbeeldingsresultaat voor sperm cell">
            <a:extLst>
              <a:ext uri="{FF2B5EF4-FFF2-40B4-BE49-F238E27FC236}">
                <a16:creationId xmlns:a16="http://schemas.microsoft.com/office/drawing/2014/main" id="{AF1BCE90-D8A9-4B57-84DF-8B4C5B66F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4" r="57862" b="46256"/>
          <a:stretch/>
        </p:blipFill>
        <p:spPr bwMode="auto">
          <a:xfrm rot="19463401">
            <a:off x="1362814" y="5590521"/>
            <a:ext cx="1057275" cy="1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sperm cell">
            <a:extLst>
              <a:ext uri="{FF2B5EF4-FFF2-40B4-BE49-F238E27FC236}">
                <a16:creationId xmlns:a16="http://schemas.microsoft.com/office/drawing/2014/main" id="{F57EF2BF-0650-403C-8C9B-162214F66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4" r="57862" b="46256"/>
          <a:stretch/>
        </p:blipFill>
        <p:spPr bwMode="auto">
          <a:xfrm>
            <a:off x="444944" y="2575881"/>
            <a:ext cx="1057275" cy="1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Afbeeldingsresultaat voor sperm cell">
            <a:extLst>
              <a:ext uri="{FF2B5EF4-FFF2-40B4-BE49-F238E27FC236}">
                <a16:creationId xmlns:a16="http://schemas.microsoft.com/office/drawing/2014/main" id="{2D68F3A1-5BBC-4A66-BECB-3C2683B329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4" r="57862" b="46256"/>
          <a:stretch/>
        </p:blipFill>
        <p:spPr bwMode="auto">
          <a:xfrm rot="7549502">
            <a:off x="8139682" y="692157"/>
            <a:ext cx="1057275" cy="1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Afbeeldingsresultaat voor sperm cell">
            <a:extLst>
              <a:ext uri="{FF2B5EF4-FFF2-40B4-BE49-F238E27FC236}">
                <a16:creationId xmlns:a16="http://schemas.microsoft.com/office/drawing/2014/main" id="{A8B97482-EED8-4AD9-B05E-4E9332DF7F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4" r="57862" b="46256"/>
          <a:stretch/>
        </p:blipFill>
        <p:spPr bwMode="auto">
          <a:xfrm rot="18908771">
            <a:off x="3715156" y="4092822"/>
            <a:ext cx="1057275" cy="1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sperm cell">
            <a:extLst>
              <a:ext uri="{FF2B5EF4-FFF2-40B4-BE49-F238E27FC236}">
                <a16:creationId xmlns:a16="http://schemas.microsoft.com/office/drawing/2014/main" id="{5DE1752B-7FE0-4976-9E56-38A5763F19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354" r="57862" b="46256"/>
          <a:stretch/>
        </p:blipFill>
        <p:spPr bwMode="auto">
          <a:xfrm rot="13807385">
            <a:off x="7465752" y="4104753"/>
            <a:ext cx="1057275" cy="18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8C049CF2-075E-4F77-95BC-61E1DC038F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55" t="39204" r="22045" b="55357"/>
          <a:stretch/>
        </p:blipFill>
        <p:spPr>
          <a:xfrm rot="6911408">
            <a:off x="5729061" y="5141431"/>
            <a:ext cx="891021" cy="54525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C724C6E-8F16-4DF7-AFBC-C41472C04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55" t="39204" r="22045" b="55357"/>
          <a:stretch/>
        </p:blipFill>
        <p:spPr>
          <a:xfrm rot="11240518">
            <a:off x="2662237" y="2202873"/>
            <a:ext cx="891021" cy="545253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5CFA4298-A85D-477E-A311-0B9A8821B5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55" t="39204" r="22045" b="55357"/>
          <a:stretch/>
        </p:blipFill>
        <p:spPr>
          <a:xfrm rot="9516303">
            <a:off x="2216727" y="4332572"/>
            <a:ext cx="891021" cy="545253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F48ED3C-6279-4C5B-8C3E-91783B6265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2955" t="39204" r="22045" b="55357"/>
          <a:stretch/>
        </p:blipFill>
        <p:spPr>
          <a:xfrm rot="15331140">
            <a:off x="6260089" y="594666"/>
            <a:ext cx="891021" cy="545253"/>
          </a:xfrm>
          <a:prstGeom prst="rect">
            <a:avLst/>
          </a:prstGeom>
        </p:spPr>
      </p:pic>
      <p:pic>
        <p:nvPicPr>
          <p:cNvPr id="25" name="Picture 4" descr="Afbeeldingsresultaat voor sperm cell">
            <a:extLst>
              <a:ext uri="{FF2B5EF4-FFF2-40B4-BE49-F238E27FC236}">
                <a16:creationId xmlns:a16="http://schemas.microsoft.com/office/drawing/2014/main" id="{5EA752DA-C69F-4438-932A-D84CDDCF45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56949" r="44319" b="1"/>
          <a:stretch/>
        </p:blipFill>
        <p:spPr bwMode="auto">
          <a:xfrm rot="15341574">
            <a:off x="7672104" y="1249896"/>
            <a:ext cx="193964" cy="9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Afbeeldingsresultaat voor sperm cell">
            <a:extLst>
              <a:ext uri="{FF2B5EF4-FFF2-40B4-BE49-F238E27FC236}">
                <a16:creationId xmlns:a16="http://schemas.microsoft.com/office/drawing/2014/main" id="{2D3CDD8F-58E0-4A5A-A83F-EE7FE57151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56949" r="44319" b="1"/>
          <a:stretch/>
        </p:blipFill>
        <p:spPr bwMode="auto">
          <a:xfrm rot="2811219">
            <a:off x="5735781" y="2050473"/>
            <a:ext cx="193964" cy="9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4" descr="Afbeeldingsresultaat voor sperm cell">
            <a:extLst>
              <a:ext uri="{FF2B5EF4-FFF2-40B4-BE49-F238E27FC236}">
                <a16:creationId xmlns:a16="http://schemas.microsoft.com/office/drawing/2014/main" id="{D393A22E-39BD-44A4-ABA8-5C3C7907B1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56949" r="44319" b="1"/>
          <a:stretch/>
        </p:blipFill>
        <p:spPr bwMode="auto">
          <a:xfrm rot="19704681">
            <a:off x="7291821" y="4516708"/>
            <a:ext cx="193964" cy="9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Afbeeldingsresultaat voor sperm cell">
            <a:extLst>
              <a:ext uri="{FF2B5EF4-FFF2-40B4-BE49-F238E27FC236}">
                <a16:creationId xmlns:a16="http://schemas.microsoft.com/office/drawing/2014/main" id="{05272F0E-A0A4-4C14-B823-009102635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56949" r="44319" b="1"/>
          <a:stretch/>
        </p:blipFill>
        <p:spPr bwMode="auto">
          <a:xfrm rot="17423685">
            <a:off x="11078661" y="3126216"/>
            <a:ext cx="193964" cy="9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fbeeldingsresultaat voor sperm cell">
            <a:extLst>
              <a:ext uri="{FF2B5EF4-FFF2-40B4-BE49-F238E27FC236}">
                <a16:creationId xmlns:a16="http://schemas.microsoft.com/office/drawing/2014/main" id="{281DDD5C-2105-4CF7-B929-6E001BB91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56949" r="44319" b="1"/>
          <a:stretch/>
        </p:blipFill>
        <p:spPr bwMode="auto">
          <a:xfrm rot="6987065">
            <a:off x="2743199" y="352571"/>
            <a:ext cx="193964" cy="9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Afbeeldingsresultaat voor sperm cell">
            <a:extLst>
              <a:ext uri="{FF2B5EF4-FFF2-40B4-BE49-F238E27FC236}">
                <a16:creationId xmlns:a16="http://schemas.microsoft.com/office/drawing/2014/main" id="{DFAB6021-ED34-4B5C-9BC5-FD3C9A082C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08" t="56949" r="44319" b="1"/>
          <a:stretch/>
        </p:blipFill>
        <p:spPr bwMode="auto">
          <a:xfrm rot="18304429">
            <a:off x="10036518" y="3942211"/>
            <a:ext cx="193964" cy="93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94B3887F-3F91-4E18-BDA4-3A4B3A4BD49C}"/>
              </a:ext>
            </a:extLst>
          </p:cNvPr>
          <p:cNvSpPr/>
          <p:nvPr/>
        </p:nvSpPr>
        <p:spPr>
          <a:xfrm>
            <a:off x="6420307" y="1508125"/>
            <a:ext cx="1037625" cy="105063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080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BE7AE48F-1080-4887-91C8-2A8AE4C8BAF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nl-NL" dirty="0"/>
              <a:t>Eicellen en zaadcellen 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835089BF-CC80-47A9-8FB8-A997F7514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Grootte:</a:t>
            </a:r>
          </a:p>
          <a:p>
            <a:r>
              <a:rPr lang="nl-NL" dirty="0"/>
              <a:t>Eicellen</a:t>
            </a:r>
            <a:br>
              <a:rPr lang="nl-NL" dirty="0"/>
            </a:br>
            <a:endParaRPr lang="nl-NL" dirty="0"/>
          </a:p>
          <a:p>
            <a:r>
              <a:rPr lang="nl-NL" dirty="0"/>
              <a:t>Zaadcellen 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2FBF6739-A28D-4DD3-B109-BF3B86996F21}"/>
              </a:ext>
            </a:extLst>
          </p:cNvPr>
          <p:cNvSpPr/>
          <p:nvPr/>
        </p:nvSpPr>
        <p:spPr>
          <a:xfrm>
            <a:off x="2336799" y="2386590"/>
            <a:ext cx="1487055" cy="369455"/>
          </a:xfrm>
          <a:prstGeom prst="rightArrow">
            <a:avLst>
              <a:gd name="adj1" fmla="val 50000"/>
              <a:gd name="adj2" fmla="val 180000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01450ED9-3C53-41A7-8958-DF81975989AD}"/>
              </a:ext>
            </a:extLst>
          </p:cNvPr>
          <p:cNvSpPr txBox="1"/>
          <p:nvPr/>
        </p:nvSpPr>
        <p:spPr>
          <a:xfrm>
            <a:off x="3953164" y="2309707"/>
            <a:ext cx="1028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Groot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22447C78-347F-4DD1-AD93-A12A3341C6C1}"/>
              </a:ext>
            </a:extLst>
          </p:cNvPr>
          <p:cNvSpPr/>
          <p:nvPr/>
        </p:nvSpPr>
        <p:spPr>
          <a:xfrm>
            <a:off x="2780144" y="3317008"/>
            <a:ext cx="1487055" cy="369455"/>
          </a:xfrm>
          <a:prstGeom prst="rightArrow">
            <a:avLst>
              <a:gd name="adj1" fmla="val 50000"/>
              <a:gd name="adj2" fmla="val 180000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01857378-FC7C-4877-B95E-1A93993AFF85}"/>
              </a:ext>
            </a:extLst>
          </p:cNvPr>
          <p:cNvSpPr txBox="1"/>
          <p:nvPr/>
        </p:nvSpPr>
        <p:spPr>
          <a:xfrm>
            <a:off x="4267199" y="3240125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/>
              <a:t>Klein</a:t>
            </a:r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9482B44C-C05C-4A4B-A25D-108778E801D6}"/>
              </a:ext>
            </a:extLst>
          </p:cNvPr>
          <p:cNvSpPr/>
          <p:nvPr/>
        </p:nvSpPr>
        <p:spPr>
          <a:xfrm>
            <a:off x="0" y="1753287"/>
            <a:ext cx="3020291" cy="29736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37F2B811-4DB3-4D60-BDBD-F5A1122CA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688" y="1459345"/>
            <a:ext cx="7115979" cy="46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Pijl: rechts 13">
            <a:extLst>
              <a:ext uri="{FF2B5EF4-FFF2-40B4-BE49-F238E27FC236}">
                <a16:creationId xmlns:a16="http://schemas.microsoft.com/office/drawing/2014/main" id="{67ED4F12-104A-4666-816B-F9CD8A926061}"/>
              </a:ext>
            </a:extLst>
          </p:cNvPr>
          <p:cNvSpPr/>
          <p:nvPr/>
        </p:nvSpPr>
        <p:spPr>
          <a:xfrm rot="4530791">
            <a:off x="7384471" y="2201862"/>
            <a:ext cx="1487055" cy="369455"/>
          </a:xfrm>
          <a:prstGeom prst="rightArrow">
            <a:avLst>
              <a:gd name="adj1" fmla="val 50000"/>
              <a:gd name="adj2" fmla="val 180000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647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15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41A792-423C-4801-9AB9-973501AC2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Eicellen en zaadcellen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61B41E0-AC1E-47EC-B9BA-43DDBA02D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Voortbeweging</a:t>
            </a:r>
          </a:p>
          <a:p>
            <a:r>
              <a:rPr lang="nl-NL" dirty="0"/>
              <a:t>Eicellen m.b.v. Trilharen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Zaadcellen m.b.v. hun eigen zwemstaart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3DA39BD7-D177-406F-B106-53256D0BCEC7}"/>
              </a:ext>
            </a:extLst>
          </p:cNvPr>
          <p:cNvSpPr/>
          <p:nvPr/>
        </p:nvSpPr>
        <p:spPr>
          <a:xfrm>
            <a:off x="5371684" y="1825625"/>
            <a:ext cx="1440000" cy="1440000"/>
          </a:xfrm>
          <a:prstGeom prst="ellipse">
            <a:avLst/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050" name="Picture 2" descr="http://www.artsenmaffia.nl/wpimages/wpce0121c1.gif">
            <a:extLst>
              <a:ext uri="{FF2B5EF4-FFF2-40B4-BE49-F238E27FC236}">
                <a16:creationId xmlns:a16="http://schemas.microsoft.com/office/drawing/2014/main" id="{FF8824CF-88FB-4160-B21C-AAF937755B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855" y="2280910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artsenmaffia.nl/wpimages/wpce0121c1.gif">
            <a:extLst>
              <a:ext uri="{FF2B5EF4-FFF2-40B4-BE49-F238E27FC236}">
                <a16:creationId xmlns:a16="http://schemas.microsoft.com/office/drawing/2014/main" id="{BE6B8557-21B0-4FE8-970D-87115B576FA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286" y="2305845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artsenmaffia.nl/wpimages/wpce0121c1.gif">
            <a:extLst>
              <a:ext uri="{FF2B5EF4-FFF2-40B4-BE49-F238E27FC236}">
                <a16:creationId xmlns:a16="http://schemas.microsoft.com/office/drawing/2014/main" id="{D879D1E4-6F11-42CD-AF47-52E9721984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44" y="2290849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artsenmaffia.nl/wpimages/wpce0121c1.gif">
            <a:extLst>
              <a:ext uri="{FF2B5EF4-FFF2-40B4-BE49-F238E27FC236}">
                <a16:creationId xmlns:a16="http://schemas.microsoft.com/office/drawing/2014/main" id="{6DADCD07-4178-479C-A5C0-7454883581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865" y="2320841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artsenmaffia.nl/wpimages/wpce0121c1.gif">
            <a:extLst>
              <a:ext uri="{FF2B5EF4-FFF2-40B4-BE49-F238E27FC236}">
                <a16:creationId xmlns:a16="http://schemas.microsoft.com/office/drawing/2014/main" id="{E538C85D-D8B1-44CB-A55D-7BE15CF83A8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660" y="2325723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artsenmaffia.nl/wpimages/wpce0121c1.gif">
            <a:extLst>
              <a:ext uri="{FF2B5EF4-FFF2-40B4-BE49-F238E27FC236}">
                <a16:creationId xmlns:a16="http://schemas.microsoft.com/office/drawing/2014/main" id="{9C2B9BD6-65C2-4B5F-8D9E-289B0F77F3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54" y="2320841"/>
            <a:ext cx="19050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sperm gif">
            <a:extLst>
              <a:ext uri="{FF2B5EF4-FFF2-40B4-BE49-F238E27FC236}">
                <a16:creationId xmlns:a16="http://schemas.microsoft.com/office/drawing/2014/main" id="{54974389-2895-4F8E-8DF2-3BC9B35810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718" y="4001294"/>
            <a:ext cx="4348469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hthoek 16">
            <a:extLst>
              <a:ext uri="{FF2B5EF4-FFF2-40B4-BE49-F238E27FC236}">
                <a16:creationId xmlns:a16="http://schemas.microsoft.com/office/drawing/2014/main" id="{9A086A13-4730-4A78-A5D4-8BF9313F5EAD}"/>
              </a:ext>
            </a:extLst>
          </p:cNvPr>
          <p:cNvSpPr/>
          <p:nvPr/>
        </p:nvSpPr>
        <p:spPr>
          <a:xfrm>
            <a:off x="5076967" y="1690688"/>
            <a:ext cx="5809693" cy="2197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71C74A9E-4D3D-4F79-A421-3E45D521C0F2}"/>
              </a:ext>
            </a:extLst>
          </p:cNvPr>
          <p:cNvGrpSpPr/>
          <p:nvPr/>
        </p:nvGrpSpPr>
        <p:grpSpPr>
          <a:xfrm>
            <a:off x="6987654" y="3863065"/>
            <a:ext cx="4804012" cy="3479689"/>
            <a:chOff x="6987654" y="3863065"/>
            <a:chExt cx="4804012" cy="3479689"/>
          </a:xfrm>
        </p:grpSpPr>
        <p:grpSp>
          <p:nvGrpSpPr>
            <p:cNvPr id="15" name="Groep 14">
              <a:extLst>
                <a:ext uri="{FF2B5EF4-FFF2-40B4-BE49-F238E27FC236}">
                  <a16:creationId xmlns:a16="http://schemas.microsoft.com/office/drawing/2014/main" id="{08A90A10-ECC1-4B04-BBC9-A35EDC55612F}"/>
                </a:ext>
              </a:extLst>
            </p:cNvPr>
            <p:cNvGrpSpPr/>
            <p:nvPr/>
          </p:nvGrpSpPr>
          <p:grpSpPr>
            <a:xfrm>
              <a:off x="6987654" y="3863065"/>
              <a:ext cx="4804012" cy="3479689"/>
              <a:chOff x="7096934" y="3863065"/>
              <a:chExt cx="4694732" cy="3479689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2B5311D1-A6C8-434D-8CDC-7C9B36BC11CA}"/>
                  </a:ext>
                </a:extLst>
              </p:cNvPr>
              <p:cNvGrpSpPr/>
              <p:nvPr/>
            </p:nvGrpSpPr>
            <p:grpSpPr>
              <a:xfrm>
                <a:off x="7096934" y="3863065"/>
                <a:ext cx="4694732" cy="2180549"/>
                <a:chOff x="7141983" y="3892705"/>
                <a:chExt cx="4694732" cy="2180549"/>
              </a:xfrm>
            </p:grpSpPr>
            <p:grpSp>
              <p:nvGrpSpPr>
                <p:cNvPr id="6" name="Groep 5">
                  <a:extLst>
                    <a:ext uri="{FF2B5EF4-FFF2-40B4-BE49-F238E27FC236}">
                      <a16:creationId xmlns:a16="http://schemas.microsoft.com/office/drawing/2014/main" id="{48A8A95F-9638-4F5F-AC76-C9A2EFC28D33}"/>
                    </a:ext>
                  </a:extLst>
                </p:cNvPr>
                <p:cNvGrpSpPr/>
                <p:nvPr/>
              </p:nvGrpSpPr>
              <p:grpSpPr>
                <a:xfrm>
                  <a:off x="7141983" y="3907701"/>
                  <a:ext cx="4694732" cy="2151849"/>
                  <a:chOff x="7141983" y="3907701"/>
                  <a:chExt cx="4694732" cy="2151849"/>
                </a:xfrm>
              </p:grpSpPr>
              <p:sp>
                <p:nvSpPr>
                  <p:cNvPr id="5" name="Rechthoek 4">
                    <a:extLst>
                      <a:ext uri="{FF2B5EF4-FFF2-40B4-BE49-F238E27FC236}">
                        <a16:creationId xmlns:a16="http://schemas.microsoft.com/office/drawing/2014/main" id="{9B6FDA26-3994-40E2-ACCE-7136EF854AAF}"/>
                      </a:ext>
                    </a:extLst>
                  </p:cNvPr>
                  <p:cNvSpPr/>
                  <p:nvPr/>
                </p:nvSpPr>
                <p:spPr>
                  <a:xfrm>
                    <a:off x="7141983" y="3907701"/>
                    <a:ext cx="4694732" cy="42546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  <p:sp>
                <p:nvSpPr>
                  <p:cNvPr id="16" name="Rechthoek 15">
                    <a:extLst>
                      <a:ext uri="{FF2B5EF4-FFF2-40B4-BE49-F238E27FC236}">
                        <a16:creationId xmlns:a16="http://schemas.microsoft.com/office/drawing/2014/main" id="{F5CEF508-93A5-4478-A1E4-59473CDE4DE5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6353548" y="5007562"/>
                    <a:ext cx="2058256" cy="45719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NL"/>
                  </a:p>
                </p:txBody>
              </p:sp>
            </p:grpSp>
            <p:sp>
              <p:nvSpPr>
                <p:cNvPr id="12" name="Rechthoek 11">
                  <a:extLst>
                    <a:ext uri="{FF2B5EF4-FFF2-40B4-BE49-F238E27FC236}">
                      <a16:creationId xmlns:a16="http://schemas.microsoft.com/office/drawing/2014/main" id="{B2382564-430F-4C90-AD0F-AB6DB0307D1F}"/>
                    </a:ext>
                  </a:extLst>
                </p:cNvPr>
                <p:cNvSpPr/>
                <p:nvPr/>
              </p:nvSpPr>
              <p:spPr>
                <a:xfrm>
                  <a:off x="11519866" y="3892705"/>
                  <a:ext cx="271800" cy="21805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nl-NL"/>
                </a:p>
              </p:txBody>
            </p:sp>
          </p:grpSp>
          <p:sp>
            <p:nvSpPr>
              <p:cNvPr id="14" name="Rechthoek 13">
                <a:extLst>
                  <a:ext uri="{FF2B5EF4-FFF2-40B4-BE49-F238E27FC236}">
                    <a16:creationId xmlns:a16="http://schemas.microsoft.com/office/drawing/2014/main" id="{BE8A61F7-777D-4225-ACA4-50B235DE9644}"/>
                  </a:ext>
                </a:extLst>
              </p:cNvPr>
              <p:cNvSpPr/>
              <p:nvPr/>
            </p:nvSpPr>
            <p:spPr>
              <a:xfrm>
                <a:off x="7359816" y="6070966"/>
                <a:ext cx="4431850" cy="1271788"/>
              </a:xfrm>
              <a:prstGeom prst="rect">
                <a:avLst/>
              </a:prstGeom>
              <a:solidFill>
                <a:srgbClr val="E12C27"/>
              </a:solidFill>
              <a:ln>
                <a:solidFill>
                  <a:srgbClr val="E12C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5F3D3BC7-1874-43B9-A68E-41C8C324D33C}"/>
                </a:ext>
              </a:extLst>
            </p:cNvPr>
            <p:cNvSpPr/>
            <p:nvPr/>
          </p:nvSpPr>
          <p:spPr>
            <a:xfrm>
              <a:off x="7142337" y="4298294"/>
              <a:ext cx="127382" cy="17420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7805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94 0.00325 L 0.03594 0.00348 C 0.03828 0.00371 0.04075 0.00487 0.04323 0.00487 C 0.04492 0.00487 0.04648 0.00371 0.04805 0.00325 C 0.05104 0.00278 0.05404 0.00232 0.05703 0.00186 C 0.05846 0.00139 0.06003 0.00186 0.0612 0.00047 C 0.06185 -0.00046 0.06133 -0.00277 0.06198 -0.00393 C 0.0625 -0.00509 0.06354 -0.00486 0.06445 -0.00532 C 0.06497 -0.00694 0.06536 -0.00833 0.06602 -0.00972 C 0.0681 -0.01435 0.06758 -0.01111 0.06927 -0.01689 C 0.07266 -0.02893 0.06706 -0.01319 0.07174 -0.02569 C 0.072 -0.02708 0.07213 -0.0287 0.07253 -0.03009 C 0.07474 -0.03703 0.07487 -0.03449 0.07747 -0.04027 C 0.07812 -0.04143 0.07852 -0.04305 0.07904 -0.04444 C 0.08099 -0.04398 0.08281 -0.04351 0.08477 -0.04305 C 0.09648 -0.04097 0.09115 -0.04375 0.097 -0.04027 C 0.09779 -0.03935 0.09857 -0.03819 0.09948 -0.03726 C 0.10026 -0.03657 0.10117 -0.03657 0.10195 -0.03587 C 0.1026 -0.03518 0.10299 -0.03402 0.10352 -0.03287 C 0.10378 -0.03148 0.10378 -0.02986 0.1043 -0.0287 C 0.10495 -0.02731 0.10599 -0.02685 0.10677 -0.02569 C 0.10794 -0.02384 0.10924 -0.02222 0.11003 -0.0199 C 0.11107 -0.01689 0.11198 -0.01365 0.11328 -0.01111 C 0.11471 -0.00879 0.11628 -0.00671 0.11732 -0.00393 C 0.11797 -0.00254 0.11836 -0.00092 0.11901 0.00047 C 0.12227 0.00625 0.12148 0.00047 0.1263 0.00625 C 0.12956 0.00996 0.12786 0.00857 0.13125 0.01065 C 0.13177 0.01158 0.13216 0.01297 0.13281 0.01343 C 0.13711 0.01667 0.14544 0.01389 0.14831 0.01343 C 0.14896 0.0125 0.14948 0.01158 0.15 0.01065 C 0.15117 0.00788 0.15182 0.0044 0.15325 0.00186 L 0.15482 -0.00115 C 0.15573 -0.00555 0.15547 -0.00578 0.15729 -0.00972 C 0.15781 -0.01087 0.15846 -0.01157 0.15898 -0.01273 C 0.1595 -0.01412 0.15977 -0.01597 0.16055 -0.01689 C 0.16198 -0.01851 0.1638 -0.01898 0.16549 -0.0199 L 0.17031 -0.02291 L 0.17279 -0.0243 C 0.1763 -0.02384 0.17995 -0.02407 0.18346 -0.02291 C 0.18437 -0.02245 0.1849 -0.0206 0.18581 -0.0199 C 0.18685 -0.01921 0.18802 -0.01898 0.18906 -0.01851 C 0.18997 -0.01759 0.19062 -0.0162 0.19154 -0.0155 C 0.1931 -0.01435 0.19648 -0.01273 0.19648 -0.0125 C 0.19883 -0.00833 0.19974 -0.00462 0.20299 -0.00393 C 0.20651 -0.00324 0.21003 -0.003 0.21354 -0.00254 C 0.22005 0.00139 0.2168 -4.81481E-6 0.22331 0.00186 C 0.22552 0.00139 0.22773 0.00116 0.22982 0.00047 C 0.23151 -0.00023 0.23477 -0.00254 0.23477 -0.00231 C 0.23581 -0.00393 0.23698 -0.00532 0.23802 -0.00694 C 0.23893 -0.0081 0.23945 -0.00995 0.24049 -0.01111 C 0.24115 -0.01203 0.24219 -0.01203 0.24297 -0.01273 C 0.24375 -0.01342 0.24453 -0.01458 0.24531 -0.0155 C 0.24583 -0.01828 0.24687 -0.02615 0.24857 -0.0287 C 0.24922 -0.02962 0.25026 -0.02986 0.25104 -0.03009 C 0.25456 -0.03078 0.25807 -0.03101 0.26159 -0.03148 C 0.2625 -0.03194 0.26328 -0.03263 0.26406 -0.03287 C 0.26523 -0.03356 0.26628 -0.03379 0.26732 -0.03449 C 0.26901 -0.03518 0.27227 -0.03726 0.27227 -0.03703 C 0.27552 -0.0368 0.27878 -0.0368 0.28203 -0.03587 C 0.28372 -0.03541 0.28698 -0.03287 0.28698 -0.03263 C 0.2875 -0.03148 0.28789 -0.02986 0.28854 -0.0287 C 0.28906 -0.02754 0.28984 -0.02685 0.29023 -0.02569 C 0.29154 -0.02175 0.29023 -0.02037 0.29258 -0.01689 C 0.29336 -0.01597 0.29427 -0.0162 0.29505 -0.0155 C 0.29674 -0.01388 0.29831 -0.01157 0.3 -0.00972 C 0.30078 -0.00879 0.30169 -0.0081 0.30234 -0.00694 L 0.30651 0.00047 C 0.30677 0.00186 0.30664 0.00371 0.30729 0.00487 C 0.30768 0.00556 0.31302 0.00764 0.31302 0.00788 C 0.31471 0.00857 0.31784 0.01065 0.31784 0.01088 C 0.322 0.01528 0.31901 0.01274 0.32526 0.01482 C 0.33542 0.01852 0.3168 0.01505 0.34154 0.01783 C 0.34284 0.01829 0.34427 0.01899 0.34557 0.01922 C 0.35677 0.02084 0.35794 0.02061 0.36523 0.02061 L 0.36432 0.02061 " pathEditMode="relative" rAng="0" ptsTypes="AAAAAAAAAAAAAAAAAAAAAAAAAAAAAAAAAAAAAAAAAAAAAAAAAAAAAAAAAAAAAAAAAAAAAAAAAAA">
                                      <p:cBhvr>
                                        <p:cTn id="16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58" y="-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7CA3F7-157C-4D78-A5C9-0C27E45B9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Eicellen en zaadcellen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B59D07-B9E2-4F25-90CB-E91FAF35D9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Productie</a:t>
            </a:r>
          </a:p>
          <a:p>
            <a:r>
              <a:rPr lang="nl-NL" dirty="0"/>
              <a:t>In eierstokken</a:t>
            </a:r>
          </a:p>
          <a:p>
            <a:r>
              <a:rPr lang="nl-NL" dirty="0"/>
              <a:t>Tot de menopauze</a:t>
            </a:r>
          </a:p>
          <a:p>
            <a:endParaRPr lang="nl-NL" dirty="0"/>
          </a:p>
          <a:p>
            <a:r>
              <a:rPr lang="nl-NL" dirty="0"/>
              <a:t>In de teelbal</a:t>
            </a:r>
          </a:p>
          <a:p>
            <a:r>
              <a:rPr lang="nl-NL" dirty="0"/>
              <a:t>Buiten het lichaam</a:t>
            </a:r>
          </a:p>
          <a:p>
            <a:r>
              <a:rPr lang="nl-NL" dirty="0"/>
              <a:t>Tot de dood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DAACC10-10CD-462C-AE33-EA2D710DA66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20833" y="1580323"/>
            <a:ext cx="4473371" cy="3438938"/>
          </a:xfrm>
          <a:prstGeom prst="rect">
            <a:avLst/>
          </a:prstGeom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F64070ED-2840-4042-8632-CAC9D9CB3E68}"/>
              </a:ext>
            </a:extLst>
          </p:cNvPr>
          <p:cNvSpPr/>
          <p:nvPr/>
        </p:nvSpPr>
        <p:spPr>
          <a:xfrm>
            <a:off x="3319670" y="2325757"/>
            <a:ext cx="2286000" cy="516834"/>
          </a:xfrm>
          <a:prstGeom prst="rightArrow">
            <a:avLst>
              <a:gd name="adj1" fmla="val 21930"/>
              <a:gd name="adj2" fmla="val 144737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336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13C90-CC07-4CA7-A288-840052402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Eicellen en Zaadcellen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71D4361-3AC9-49B1-93CE-A66DF8F06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Levensduur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Eicel 12/24 uur</a:t>
            </a:r>
          </a:p>
          <a:p>
            <a:r>
              <a:rPr lang="nl-NL" dirty="0"/>
              <a:t>Zaadcel 3/5 dagen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0A1725-F10B-4D53-B65B-52F02AD52C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05" t="20743" r="2105" b="-20743"/>
          <a:stretch/>
        </p:blipFill>
        <p:spPr>
          <a:xfrm>
            <a:off x="3169818" y="1283856"/>
            <a:ext cx="7221089" cy="6254250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3F3C61A9-4597-41C4-8CA0-A9970D35FADC}"/>
              </a:ext>
            </a:extLst>
          </p:cNvPr>
          <p:cNvSpPr/>
          <p:nvPr/>
        </p:nvSpPr>
        <p:spPr>
          <a:xfrm>
            <a:off x="3814619" y="2161310"/>
            <a:ext cx="277091" cy="2770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2" descr="Afbeeldingsresultaat voor sperm cell">
            <a:extLst>
              <a:ext uri="{FF2B5EF4-FFF2-40B4-BE49-F238E27FC236}">
                <a16:creationId xmlns:a16="http://schemas.microsoft.com/office/drawing/2014/main" id="{30498181-1581-4D29-90ED-236517917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6" r="44015" b="56803"/>
          <a:stretch/>
        </p:blipFill>
        <p:spPr bwMode="auto">
          <a:xfrm rot="11036256" flipH="1">
            <a:off x="6808310" y="6979648"/>
            <a:ext cx="166255" cy="81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8CAD3CAC-E59C-487C-A82A-08C92ECD6D61}"/>
              </a:ext>
            </a:extLst>
          </p:cNvPr>
          <p:cNvSpPr/>
          <p:nvPr/>
        </p:nvSpPr>
        <p:spPr>
          <a:xfrm>
            <a:off x="3814619" y="2155756"/>
            <a:ext cx="277091" cy="27709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58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277 L 1.25E-6 0.00277 C -0.00234 0.00185 -0.00469 0.00162 -0.00677 4.81481E-6 C -0.00846 -0.00116 -0.00964 -0.0044 -0.01133 -0.00533 L -0.01367 -0.00672 C -0.01445 -0.00811 -0.01524 -0.00926 -0.01589 -0.01088 C -0.01654 -0.01204 -0.0168 -0.01366 -0.01745 -0.01482 C -0.0181 -0.01598 -0.01888 -0.01667 -0.01966 -0.0176 C -0.02201 -0.02362 -0.0207 -0.01945 -0.02201 -0.02709 C -0.02214 -0.02825 -0.02253 -0.02963 -0.02266 -0.03102 C -0.02305 -0.03288 -0.02318 -0.03473 -0.02344 -0.03635 C -0.02422 -0.04098 -0.02448 -0.04075 -0.025 -0.04584 C -0.02669 -0.06482 -0.02474 -0.04977 -0.02643 -0.06204 C -0.0263 -0.06737 -0.02617 -0.07269 -0.02578 -0.07825 C -0.02565 -0.0801 -0.02526 -0.08172 -0.025 -0.08357 C -0.025 -0.08357 -0.02305 -0.09375 -0.02266 -0.09561 C -0.02253 -0.097 -0.02214 -0.09838 -0.02201 -0.09977 C -0.02175 -0.10186 -0.02162 -0.1044 -0.02123 -0.10649 C -0.02018 -0.11112 -0.01966 -0.11042 -0.01745 -0.11181 C -0.01484 -0.11875 -0.01732 -0.11389 -0.01367 -0.11713 C -0.01289 -0.11806 -0.01224 -0.11922 -0.01133 -0.11991 C -0.0069 -0.12338 -0.00521 -0.12292 1.25E-6 -0.12385 C 0.00729 -0.12362 0.01458 -0.12338 0.02187 -0.12269 C 0.02266 -0.12246 0.02344 -0.12153 0.02422 -0.1213 C 0.02513 -0.12107 0.02617 -0.1213 0.02721 -0.1213 L 0.02877 -0.11598 " pathEditMode="relative" ptsTypes="AAAAAAAAAAAAAAAAAAAAAAAAAA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.00278 L 1.25E-6 0.00301 C -0.00234 0.00185 -0.00469 0.00162 -0.00677 -7.40741E-7 C -0.00846 -0.00116 -0.00964 -0.0044 -0.01133 -0.00532 L -0.01367 -0.00671 C -0.01445 -0.0081 -0.01524 -0.00926 -0.01589 -0.01088 C -0.01654 -0.01204 -0.0168 -0.01366 -0.01745 -0.01481 C -0.0181 -0.01597 -0.01888 -0.01667 -0.01966 -0.01759 C -0.02201 -0.02361 -0.0207 -0.01944 -0.02201 -0.02708 C -0.02214 -0.02824 -0.02253 -0.02963 -0.02266 -0.03102 C -0.02305 -0.03287 -0.02318 -0.03472 -0.02344 -0.03634 C -0.02422 -0.04097 -0.02448 -0.04074 -0.025 -0.04583 C -0.02669 -0.06481 -0.02474 -0.04977 -0.02643 -0.06204 C -0.0263 -0.06736 -0.02617 -0.07268 -0.02578 -0.07824 C -0.02565 -0.08009 -0.02526 -0.08171 -0.025 -0.08356 C -0.025 -0.08333 -0.02305 -0.09375 -0.02266 -0.0956 C -0.02253 -0.09699 -0.02214 -0.09838 -0.02201 -0.09977 C -0.02175 -0.10185 -0.02162 -0.1044 -0.02123 -0.10648 C -0.02018 -0.11111 -0.01966 -0.11042 -0.01745 -0.1118 C -0.01484 -0.11875 -0.01732 -0.11389 -0.01367 -0.11713 C -0.01289 -0.11805 -0.01224 -0.11921 -0.01133 -0.11991 C -0.0069 -0.12338 -0.00521 -0.12292 1.25E-6 -0.12384 C 0.00729 -0.12361 0.01458 -0.12338 0.02187 -0.12268 C 0.02266 -0.12245 0.02344 -0.12153 0.02422 -0.1213 C 0.02513 -0.12106 0.02617 -0.1213 0.02721 -0.1213 L 0.02877 -0.11597 " pathEditMode="relative" rAng="0" ptsTypes="AAAAAAAAAAAAAAAAAAAAAAAAAA">
                                      <p:cBhvr>
                                        <p:cTn id="3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24 L -0.00013 0.00023 C 0.00222 -0.04236 0.00105 -0.01644 -0.00013 -0.10278 C -0.00026 -0.11459 -0.00026 -0.12061 -0.00182 -0.12986 C -0.00221 -0.13311 -0.00221 -0.13681 -0.00325 -0.13889 L -0.00494 -0.14213 C -0.0052 -0.14445 -0.00533 -0.14723 -0.00559 -0.14954 C -0.00572 -0.15116 -0.00625 -0.15278 -0.00638 -0.15417 C -0.00677 -0.15695 -0.0069 -0.16019 -0.00716 -0.16343 C -0.00742 -0.16482 -0.00781 -0.16621 -0.00807 -0.1676 C -0.00833 -0.16991 -0.00846 -0.17176 -0.00872 -0.17338 C -0.00846 -0.18218 -0.00833 -0.19098 -0.00807 -0.19931 C -0.00794 -0.20093 -0.00768 -0.20255 -0.00716 -0.20394 C -0.00625 -0.20718 -0.00559 -0.21088 -0.00403 -0.21297 C -0.0026 -0.21505 -0.00065 -0.21644 0.00053 -0.21899 C 0.00105 -0.21991 0.00144 -0.2213 0.00222 -0.22199 C 0.00365 -0.22361 0.00678 -0.225 0.00678 -0.22477 C 0.01068 -0.23218 0.00573 -0.22361 0.01081 -0.23079 C 0.0112 -0.23172 0.01172 -0.23287 0.01224 -0.23403 C 0.01381 -0.24213 0.01211 -0.23473 0.01459 -0.24283 C 0.01524 -0.24514 0.0155 -0.24723 0.01615 -0.24885 C 0.0168 -0.25093 0.01771 -0.25209 0.01849 -0.25348 C 0.01875 -0.25533 0.01901 -0.25672 0.01928 -0.25811 C 0.01967 -0.25973 0.02045 -0.26111 0.02084 -0.26274 C 0.02149 -0.26551 0.02266 -0.27176 0.02266 -0.27153 C 0.02214 -0.27431 0.02188 -0.27686 0.02162 -0.2794 C 0.02136 -0.28241 0.02136 -0.28542 0.02084 -0.2882 C 0.02058 -0.28959 0.01967 -0.29005 0.01928 -0.29121 C 0.01771 -0.29561 0.01693 -0.30139 0.01615 -0.30625 C 0.01355 -0.32153 0.01745 -0.29792 0.01459 -0.3169 C 0.01407 -0.31991 0.01303 -0.32616 0.01303 -0.32593 C 0.01276 -0.33357 0.01263 -0.34098 0.01224 -0.34861 C 0.01198 -0.35371 0.01094 -0.36065 0.0099 -0.36528 C 0.00938 -0.3676 0.00886 -0.37014 0.00847 -0.37269 C 0.00665 -0.38172 0.00873 -0.37269 0.00599 -0.38334 C 0.00573 -0.38635 0.00547 -0.38936 0.00534 -0.39236 C 0.00495 -0.39746 0.00508 -0.40255 0.00456 -0.40741 C 0.0043 -0.40903 0.00326 -0.41019 0.00287 -0.41181 C 0.00261 -0.4132 0.00248 -0.41482 0.00222 -0.41621 C 0.00248 -0.45116 0.00248 -0.48565 0.00287 -0.52014 C 0.00287 -0.52292 0.00352 -0.52524 0.00365 -0.52801 C 0.00404 -0.53357 0.00417 -0.53912 0.00456 -0.54468 C 0.00495 -0.5507 0.00599 -0.56274 0.00599 -0.5625 C 0.00625 -0.56945 0.00834 -0.5838 0.00599 -0.59283 C 0.0056 -0.59445 0.00495 -0.59561 0.00456 -0.59746 C 0.00378 -0.60024 0.00287 -0.60625 0.00287 -0.60602 C 0.00391 -0.62153 0.003 -0.61459 0.00534 -0.62755 L 0.00599 -0.63218 C 0.0056 -0.64838 0.00521 -0.66505 0.00456 -0.68172 C 0.00443 -0.68264 0.00339 -0.69445 0.00287 -0.69676 C 0.00261 -0.69792 0.00183 -0.69861 0.00131 -0.69954 C 0.00079 -0.70116 0.00026 -0.70278 -0.00013 -0.70417 C -0.00143 -0.71135 -0.00208 -0.71366 -0.0026 -0.72084 C -0.00455 -0.75047 -0.00208 -0.72732 -0.00403 -0.74051 C -0.00442 -0.7426 -0.00429 -0.74491 -0.00494 -0.74653 C -0.00546 -0.74815 -0.00638 -0.74954 -0.00716 -0.75093 C -0.00742 -0.75301 -0.00755 -0.7551 -0.00807 -0.75695 C -0.00937 -0.76343 -0.01054 -0.76088 -0.01276 -0.7676 L -0.01432 -0.77223 L -0.01588 -0.78727 C -0.01653 -0.7926 -0.01679 -0.79584 -0.01744 -0.80093 C -0.0177 -0.80232 -0.01757 -0.8044 -0.01822 -0.80533 C -0.01888 -0.80625 -0.01979 -0.80625 -0.02057 -0.80672 C -0.02109 -0.80764 -0.02148 -0.80903 -0.02213 -0.80973 C -0.02278 -0.81065 -0.02382 -0.81019 -0.02447 -0.81135 C -0.02526 -0.81227 -0.02539 -0.81459 -0.02604 -0.81574 C -0.0276 -0.81875 -0.02877 -0.81899 -0.03072 -0.82037 C -0.03203 -0.82292 -0.03281 -0.825 -0.03463 -0.82639 C -0.04062 -0.83172 -0.04322 -0.82963 -0.05104 -0.83102 C -0.05351 -0.83149 -0.05585 -0.83195 -0.05807 -0.83241 C -0.06119 -0.83195 -0.06432 -0.83172 -0.06744 -0.83102 C -0.06927 -0.83056 -0.07109 -0.82963 -0.07291 -0.8294 C -0.07604 -0.82871 -0.07916 -0.82848 -0.08229 -0.82778 C -0.0832 -0.82686 -0.08385 -0.8257 -0.08463 -0.825 C -0.08541 -0.82408 -0.08632 -0.82361 -0.0871 -0.82338 C -0.08971 -0.82223 -0.09231 -0.82199 -0.09492 -0.82037 C -0.0983 -0.81806 -0.09635 -0.81899 -0.10026 -0.81736 C -0.10468 -0.81158 -0.10052 -0.81644 -0.10494 -0.81274 C -0.10625 -0.81181 -0.10703 -0.81065 -0.1082 -0.80973 C -0.10976 -0.80834 -0.11289 -0.80672 -0.11289 -0.80649 C -0.11822 -0.8 -0.11575 -0.80209 -0.11992 -0.79954 C -0.12031 -0.79653 -0.1207 -0.79074 -0.12226 -0.78889 C -0.12369 -0.78727 -0.12552 -0.7875 -0.12682 -0.78565 C -0.1276 -0.78473 -0.12838 -0.78357 -0.12929 -0.78287 C -0.13072 -0.78125 -0.13229 -0.78056 -0.13398 -0.77963 L -0.13619 -0.77824 C -0.13763 -0.77871 -0.13893 -0.77894 -0.14036 -0.77963 L -0.14726 -0.78426 L -0.1496 -0.78565 L -0.15208 -0.78727 C -0.15247 -0.78889 -0.15273 -0.79074 -0.15351 -0.79167 C -0.15416 -0.79283 -0.15507 -0.79283 -0.15585 -0.79329 C -0.15677 -0.79422 -0.15755 -0.79514 -0.1582 -0.7963 C -0.15898 -0.79792 -0.15976 -0.79954 -0.16041 -0.80093 C -0.16263 -0.80417 -0.16289 -0.80394 -0.16523 -0.80533 C -0.16549 -0.80672 -0.16536 -0.80903 -0.16601 -0.80973 C -0.16705 -0.81111 -0.16862 -0.81065 -0.16992 -0.81135 C -0.17083 -0.81158 -0.17161 -0.81227 -0.17226 -0.81274 C -0.17395 -0.81482 -0.17513 -0.81783 -0.17708 -0.81875 C -0.18085 -0.82084 -0.17916 -0.81968 -0.18255 -0.82176 C -0.18307 -0.82292 -0.18333 -0.82408 -0.18398 -0.825 C -0.18476 -0.8257 -0.1858 -0.82547 -0.18632 -0.82639 C -0.1871 -0.82755 -0.18724 -0.82963 -0.18802 -0.83102 C -0.18867 -0.83218 -0.18958 -0.83287 -0.19023 -0.83403 C -0.19752 -0.8463 -0.19127 -0.83774 -0.19648 -0.84445 C -0.19687 -0.84607 -0.19687 -0.84769 -0.19726 -0.84908 C -0.19817 -0.85232 -0.19987 -0.85463 -0.20039 -0.85834 C -0.2013 -0.86274 -0.20026 -0.8625 -0.20195 -0.8625 L -0.2026 -0.85371 " pathEditMode="relative" rAng="0" ptsTypes="AAAAAAAAAAAAAAAAAAAAAAAAAAAAAAAAAAAAAAAAAAAAAAAAAAAAAAAAAAAAAAAAAAAAAAAAAAAAAAAAAAAAAAAAAAAAAAAAAAAAAAAAAAAAA">
                                      <p:cBhvr>
                                        <p:cTn id="34" dur="1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4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0069D-D82D-4AF2-BC92-04C5E9127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Bevruchting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41942D-2341-444A-8C1D-58C3F7128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75E61BA-9B5B-4D58-9D47-5B6D360E459A}"/>
              </a:ext>
            </a:extLst>
          </p:cNvPr>
          <p:cNvSpPr txBox="1"/>
          <p:nvPr/>
        </p:nvSpPr>
        <p:spPr>
          <a:xfrm>
            <a:off x="1670953" y="4001294"/>
            <a:ext cx="11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Ejaculatie 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3CCF8E8-4D70-4DF3-B0B6-7657CEBDDDBA}"/>
              </a:ext>
            </a:extLst>
          </p:cNvPr>
          <p:cNvSpPr txBox="1"/>
          <p:nvPr/>
        </p:nvSpPr>
        <p:spPr>
          <a:xfrm>
            <a:off x="3338821" y="4014515"/>
            <a:ext cx="125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Survivallen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BDD45A3-EFF9-40BA-B94C-87DFC1752C50}"/>
              </a:ext>
            </a:extLst>
          </p:cNvPr>
          <p:cNvSpPr txBox="1"/>
          <p:nvPr/>
        </p:nvSpPr>
        <p:spPr>
          <a:xfrm>
            <a:off x="5238515" y="3705133"/>
            <a:ext cx="21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Als eerste bij de eicel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07E714F-F6CD-47E9-9AB5-96424027C8A9}"/>
              </a:ext>
            </a:extLst>
          </p:cNvPr>
          <p:cNvSpPr txBox="1"/>
          <p:nvPr/>
        </p:nvSpPr>
        <p:spPr>
          <a:xfrm>
            <a:off x="6586848" y="4498572"/>
            <a:ext cx="334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Eicel maakt ondoordringbare laag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9A6A107-7E75-4238-B916-55DDD5CDC9AC}"/>
              </a:ext>
            </a:extLst>
          </p:cNvPr>
          <p:cNvSpPr txBox="1"/>
          <p:nvPr/>
        </p:nvSpPr>
        <p:spPr>
          <a:xfrm>
            <a:off x="8256889" y="3583862"/>
            <a:ext cx="176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Kernversmelting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3D9B3DC-8263-4ED9-A39B-59AC0FC165FC}"/>
              </a:ext>
            </a:extLst>
          </p:cNvPr>
          <p:cNvSpPr txBox="1"/>
          <p:nvPr/>
        </p:nvSpPr>
        <p:spPr>
          <a:xfrm>
            <a:off x="953540" y="3133898"/>
            <a:ext cx="7809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/>
              <a:t>Eicel  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61098D00-16A4-4084-A681-A7B489ED9C92}"/>
              </a:ext>
            </a:extLst>
          </p:cNvPr>
          <p:cNvSpPr txBox="1"/>
          <p:nvPr/>
        </p:nvSpPr>
        <p:spPr>
          <a:xfrm>
            <a:off x="5440051" y="5671761"/>
            <a:ext cx="655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/>
              <a:t>Tijd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EBC2A724-8A79-4B7B-8781-C2DB1516C046}"/>
              </a:ext>
            </a:extLst>
          </p:cNvPr>
          <p:cNvSpPr/>
          <p:nvPr/>
        </p:nvSpPr>
        <p:spPr>
          <a:xfrm>
            <a:off x="838200" y="5398325"/>
            <a:ext cx="10515600" cy="369332"/>
          </a:xfrm>
          <a:prstGeom prst="rightArrow">
            <a:avLst>
              <a:gd name="adj1" fmla="val 34627"/>
              <a:gd name="adj2" fmla="val 67721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: rechts 11">
            <a:extLst>
              <a:ext uri="{FF2B5EF4-FFF2-40B4-BE49-F238E27FC236}">
                <a16:creationId xmlns:a16="http://schemas.microsoft.com/office/drawing/2014/main" id="{0F9EBC2C-CA77-46B1-910C-1A219E1D4AC5}"/>
              </a:ext>
            </a:extLst>
          </p:cNvPr>
          <p:cNvSpPr/>
          <p:nvPr/>
        </p:nvSpPr>
        <p:spPr>
          <a:xfrm>
            <a:off x="2752147" y="4014515"/>
            <a:ext cx="645264" cy="369332"/>
          </a:xfrm>
          <a:prstGeom prst="rightArrow">
            <a:avLst>
              <a:gd name="adj1" fmla="val 50000"/>
              <a:gd name="adj2" fmla="val 7960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Pijl: rechts 12">
            <a:extLst>
              <a:ext uri="{FF2B5EF4-FFF2-40B4-BE49-F238E27FC236}">
                <a16:creationId xmlns:a16="http://schemas.microsoft.com/office/drawing/2014/main" id="{BE0B15F8-CFCD-4EDF-982C-7FF53080E8E6}"/>
              </a:ext>
            </a:extLst>
          </p:cNvPr>
          <p:cNvSpPr/>
          <p:nvPr/>
        </p:nvSpPr>
        <p:spPr>
          <a:xfrm rot="19801763">
            <a:off x="4545540" y="3915048"/>
            <a:ext cx="777470" cy="417224"/>
          </a:xfrm>
          <a:prstGeom prst="rightArrow">
            <a:avLst>
              <a:gd name="adj1" fmla="val 50000"/>
              <a:gd name="adj2" fmla="val 7960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Pijl: rechts 13">
            <a:extLst>
              <a:ext uri="{FF2B5EF4-FFF2-40B4-BE49-F238E27FC236}">
                <a16:creationId xmlns:a16="http://schemas.microsoft.com/office/drawing/2014/main" id="{7C0FE0E1-7506-4759-9245-5AC707AFD2EF}"/>
              </a:ext>
            </a:extLst>
          </p:cNvPr>
          <p:cNvSpPr/>
          <p:nvPr/>
        </p:nvSpPr>
        <p:spPr>
          <a:xfrm rot="21105130">
            <a:off x="7408992" y="3648664"/>
            <a:ext cx="777470" cy="417224"/>
          </a:xfrm>
          <a:prstGeom prst="rightArrow">
            <a:avLst>
              <a:gd name="adj1" fmla="val 50000"/>
              <a:gd name="adj2" fmla="val 7960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grpSp>
        <p:nvGrpSpPr>
          <p:cNvPr id="20" name="Groep 19">
            <a:extLst>
              <a:ext uri="{FF2B5EF4-FFF2-40B4-BE49-F238E27FC236}">
                <a16:creationId xmlns:a16="http://schemas.microsoft.com/office/drawing/2014/main" id="{2D3C581B-D63A-4E56-9C43-CCBE6B03EFE5}"/>
              </a:ext>
            </a:extLst>
          </p:cNvPr>
          <p:cNvGrpSpPr/>
          <p:nvPr/>
        </p:nvGrpSpPr>
        <p:grpSpPr>
          <a:xfrm>
            <a:off x="1498794" y="3474051"/>
            <a:ext cx="5155628" cy="1819592"/>
            <a:chOff x="1483987" y="3435998"/>
            <a:chExt cx="5155628" cy="1819592"/>
          </a:xfrm>
        </p:grpSpPr>
        <p:sp>
          <p:nvSpPr>
            <p:cNvPr id="15" name="Rechthoek 14">
              <a:extLst>
                <a:ext uri="{FF2B5EF4-FFF2-40B4-BE49-F238E27FC236}">
                  <a16:creationId xmlns:a16="http://schemas.microsoft.com/office/drawing/2014/main" id="{3DE3B0A3-449D-48C2-B915-4F8B4CF42992}"/>
                </a:ext>
              </a:extLst>
            </p:cNvPr>
            <p:cNvSpPr/>
            <p:nvPr/>
          </p:nvSpPr>
          <p:spPr>
            <a:xfrm rot="3662665">
              <a:off x="666264" y="4253721"/>
              <a:ext cx="1819592" cy="184146"/>
            </a:xfrm>
            <a:prstGeom prst="rect">
              <a:avLst/>
            </a:prstGeom>
            <a:solidFill>
              <a:srgbClr val="ED3123"/>
            </a:solidFill>
            <a:ln>
              <a:solidFill>
                <a:srgbClr val="ED31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98F9375E-8332-4D8B-9E2F-B54BC03CC081}"/>
                </a:ext>
              </a:extLst>
            </p:cNvPr>
            <p:cNvSpPr/>
            <p:nvPr/>
          </p:nvSpPr>
          <p:spPr>
            <a:xfrm rot="10800000">
              <a:off x="1905509" y="5006145"/>
              <a:ext cx="3469734" cy="183600"/>
            </a:xfrm>
            <a:prstGeom prst="rect">
              <a:avLst/>
            </a:prstGeom>
            <a:solidFill>
              <a:srgbClr val="ED3123"/>
            </a:solidFill>
            <a:ln>
              <a:solidFill>
                <a:srgbClr val="ED31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6B853697-56C3-4B1F-92F6-B5A2CE5765E7}"/>
                </a:ext>
              </a:extLst>
            </p:cNvPr>
            <p:cNvSpPr/>
            <p:nvPr/>
          </p:nvSpPr>
          <p:spPr>
            <a:xfrm rot="8326042">
              <a:off x="5219864" y="4805419"/>
              <a:ext cx="684000" cy="200727"/>
            </a:xfrm>
            <a:prstGeom prst="rect">
              <a:avLst/>
            </a:prstGeom>
            <a:solidFill>
              <a:srgbClr val="ED3123"/>
            </a:solidFill>
            <a:ln>
              <a:solidFill>
                <a:srgbClr val="ED31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9" name="Pijl: rechts 18">
              <a:extLst>
                <a:ext uri="{FF2B5EF4-FFF2-40B4-BE49-F238E27FC236}">
                  <a16:creationId xmlns:a16="http://schemas.microsoft.com/office/drawing/2014/main" id="{B3A64DA7-B85B-40A4-AAEC-A7F71B19C519}"/>
                </a:ext>
              </a:extLst>
            </p:cNvPr>
            <p:cNvSpPr/>
            <p:nvPr/>
          </p:nvSpPr>
          <p:spPr>
            <a:xfrm>
              <a:off x="5757679" y="4500966"/>
              <a:ext cx="881936" cy="366938"/>
            </a:xfrm>
            <a:prstGeom prst="rightArrow">
              <a:avLst>
                <a:gd name="adj1" fmla="val 50000"/>
                <a:gd name="adj2" fmla="val 79602"/>
              </a:avLst>
            </a:prstGeom>
            <a:solidFill>
              <a:srgbClr val="ED3123"/>
            </a:solidFill>
            <a:ln>
              <a:solidFill>
                <a:srgbClr val="ED31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4" name="Groep 23">
            <a:extLst>
              <a:ext uri="{FF2B5EF4-FFF2-40B4-BE49-F238E27FC236}">
                <a16:creationId xmlns:a16="http://schemas.microsoft.com/office/drawing/2014/main" id="{36996C17-EB0F-4701-A48C-84EC33A031BF}"/>
              </a:ext>
            </a:extLst>
          </p:cNvPr>
          <p:cNvGrpSpPr/>
          <p:nvPr/>
        </p:nvGrpSpPr>
        <p:grpSpPr>
          <a:xfrm>
            <a:off x="1849863" y="3234785"/>
            <a:ext cx="7112503" cy="504000"/>
            <a:chOff x="1849863" y="3234785"/>
            <a:chExt cx="7112503" cy="504000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2F4328A9-332E-442D-982B-4D65393DF54D}"/>
                </a:ext>
              </a:extLst>
            </p:cNvPr>
            <p:cNvSpPr/>
            <p:nvPr/>
          </p:nvSpPr>
          <p:spPr>
            <a:xfrm>
              <a:off x="1849863" y="3234973"/>
              <a:ext cx="6840000" cy="183600"/>
            </a:xfrm>
            <a:prstGeom prst="rect">
              <a:avLst/>
            </a:prstGeom>
            <a:solidFill>
              <a:srgbClr val="ED3123"/>
            </a:solidFill>
            <a:ln>
              <a:solidFill>
                <a:srgbClr val="ED31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sp>
          <p:nvSpPr>
            <p:cNvPr id="23" name="Pijl: rechts 22">
              <a:extLst>
                <a:ext uri="{FF2B5EF4-FFF2-40B4-BE49-F238E27FC236}">
                  <a16:creationId xmlns:a16="http://schemas.microsoft.com/office/drawing/2014/main" id="{6307D976-C5BE-4944-9B43-AE41B3151CA0}"/>
                </a:ext>
              </a:extLst>
            </p:cNvPr>
            <p:cNvSpPr/>
            <p:nvPr/>
          </p:nvSpPr>
          <p:spPr>
            <a:xfrm rot="3105636">
              <a:off x="8525700" y="3302119"/>
              <a:ext cx="504000" cy="369332"/>
            </a:xfrm>
            <a:prstGeom prst="rightArrow">
              <a:avLst>
                <a:gd name="adj1" fmla="val 50000"/>
                <a:gd name="adj2" fmla="val 79602"/>
              </a:avLst>
            </a:prstGeom>
            <a:solidFill>
              <a:srgbClr val="ED3123"/>
            </a:solidFill>
            <a:ln>
              <a:solidFill>
                <a:srgbClr val="ED312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5" name="Pijl: rechts 24">
            <a:extLst>
              <a:ext uri="{FF2B5EF4-FFF2-40B4-BE49-F238E27FC236}">
                <a16:creationId xmlns:a16="http://schemas.microsoft.com/office/drawing/2014/main" id="{954AE7EA-89A5-405F-99FE-E0E77A4E8D47}"/>
              </a:ext>
            </a:extLst>
          </p:cNvPr>
          <p:cNvSpPr/>
          <p:nvPr/>
        </p:nvSpPr>
        <p:spPr>
          <a:xfrm>
            <a:off x="9909782" y="3595055"/>
            <a:ext cx="777470" cy="417224"/>
          </a:xfrm>
          <a:prstGeom prst="rightArrow">
            <a:avLst>
              <a:gd name="adj1" fmla="val 50000"/>
              <a:gd name="adj2" fmla="val 7960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702D7221-069A-4DD9-A145-8D6894B357CD}"/>
              </a:ext>
            </a:extLst>
          </p:cNvPr>
          <p:cNvSpPr txBox="1"/>
          <p:nvPr/>
        </p:nvSpPr>
        <p:spPr>
          <a:xfrm>
            <a:off x="10683277" y="3614347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Zygote </a:t>
            </a:r>
          </a:p>
        </p:txBody>
      </p:sp>
    </p:spTree>
    <p:extLst>
      <p:ext uri="{BB962C8B-B14F-4D97-AF65-F5344CB8AC3E}">
        <p14:creationId xmlns:p14="http://schemas.microsoft.com/office/powerpoint/2010/main" val="403284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25" grpId="0" animBg="1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7A4085-3D05-4CE8-AA20-2CEDDD72D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Innesteling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BC2F202-6AE8-4012-B5B0-45352BF53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Twee versmolten cellen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Deling tot een klompje cellen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In de baarmoederwand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Produceren van hormoon</a:t>
            </a:r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B280FB37-ADCB-47A6-AD2B-ABD0879AEAAB}"/>
              </a:ext>
            </a:extLst>
          </p:cNvPr>
          <p:cNvSpPr/>
          <p:nvPr/>
        </p:nvSpPr>
        <p:spPr>
          <a:xfrm>
            <a:off x="4363278" y="1825625"/>
            <a:ext cx="1540566" cy="347869"/>
          </a:xfrm>
          <a:prstGeom prst="rightArrow">
            <a:avLst>
              <a:gd name="adj1" fmla="val 50000"/>
              <a:gd name="adj2" fmla="val 17857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181AC48-E904-4520-A831-E40314CFCF25}"/>
              </a:ext>
            </a:extLst>
          </p:cNvPr>
          <p:cNvSpPr txBox="1"/>
          <p:nvPr/>
        </p:nvSpPr>
        <p:spPr>
          <a:xfrm>
            <a:off x="6003234" y="1768726"/>
            <a:ext cx="1016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Zygote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923514AF-EB7D-4453-B096-8395F9C2E85E}"/>
              </a:ext>
            </a:extLst>
          </p:cNvPr>
          <p:cNvSpPr/>
          <p:nvPr/>
        </p:nvSpPr>
        <p:spPr>
          <a:xfrm>
            <a:off x="4502425" y="3928694"/>
            <a:ext cx="1958009" cy="347869"/>
          </a:xfrm>
          <a:prstGeom prst="rightArrow">
            <a:avLst>
              <a:gd name="adj1" fmla="val 50000"/>
              <a:gd name="adj2" fmla="val 25857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E6AC1B3-3F70-4F48-A570-002E3AD5461C}"/>
              </a:ext>
            </a:extLst>
          </p:cNvPr>
          <p:cNvSpPr txBox="1"/>
          <p:nvPr/>
        </p:nvSpPr>
        <p:spPr>
          <a:xfrm>
            <a:off x="6511290" y="3871795"/>
            <a:ext cx="1609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Innesteling</a:t>
            </a:r>
            <a:r>
              <a:rPr lang="nl-NL" dirty="0"/>
              <a:t> 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B769D4-378D-450F-9B23-CBC30BEBF414}"/>
              </a:ext>
            </a:extLst>
          </p:cNvPr>
          <p:cNvSpPr txBox="1"/>
          <p:nvPr/>
        </p:nvSpPr>
        <p:spPr>
          <a:xfrm>
            <a:off x="5133561" y="4801380"/>
            <a:ext cx="7874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 err="1"/>
              <a:t>hCG</a:t>
            </a:r>
            <a:endParaRPr lang="nl-NL" sz="2800" dirty="0"/>
          </a:p>
        </p:txBody>
      </p:sp>
      <p:pic>
        <p:nvPicPr>
          <p:cNvPr id="10" name="Afbeelding 9" descr="Afbeelding met mes, wapen&#10;&#10;Beschrijving is gegenereerd met zeer hoge betrouwbaarheid">
            <a:extLst>
              <a:ext uri="{FF2B5EF4-FFF2-40B4-BE49-F238E27FC236}">
                <a16:creationId xmlns:a16="http://schemas.microsoft.com/office/drawing/2014/main" id="{BDA92179-6025-427C-BB95-C7304A7A6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7007">
            <a:off x="7193030" y="2859613"/>
            <a:ext cx="52197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36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/>
      <p:bldP spid="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361A6F-C3AE-4BAE-8EC3-349AC3AAD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0" y="367535"/>
            <a:ext cx="10515600" cy="1325563"/>
          </a:xfrm>
        </p:spPr>
        <p:txBody>
          <a:bodyPr/>
          <a:lstStyle/>
          <a:p>
            <a:r>
              <a:rPr lang="nl-NL" dirty="0"/>
              <a:t>Tweelingen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8D468EF-DF11-4756-A771-5261B6743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Meerlingen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Eeneiige tweelingen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Twee-eiige  tweelingen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B15885A2-152F-40B4-85EA-D546F4D4B150}"/>
              </a:ext>
            </a:extLst>
          </p:cNvPr>
          <p:cNvSpPr/>
          <p:nvPr/>
        </p:nvSpPr>
        <p:spPr>
          <a:xfrm>
            <a:off x="3876261" y="2832653"/>
            <a:ext cx="1739348" cy="467139"/>
          </a:xfrm>
          <a:prstGeom prst="rightArrow">
            <a:avLst>
              <a:gd name="adj1" fmla="val 50000"/>
              <a:gd name="adj2" fmla="val 17553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3C7BA82F-BB06-4140-98CF-C2F4804575F2}"/>
              </a:ext>
            </a:extLst>
          </p:cNvPr>
          <p:cNvSpPr txBox="1"/>
          <p:nvPr/>
        </p:nvSpPr>
        <p:spPr>
          <a:xfrm>
            <a:off x="5685183" y="2832653"/>
            <a:ext cx="3213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err="1"/>
              <a:t>Één</a:t>
            </a:r>
            <a:r>
              <a:rPr lang="nl-NL" sz="2400" dirty="0"/>
              <a:t> eicel en één zaadcel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0C4BB2F0-2A27-49C2-AF13-BD518F88CA71}"/>
              </a:ext>
            </a:extLst>
          </p:cNvPr>
          <p:cNvSpPr/>
          <p:nvPr/>
        </p:nvSpPr>
        <p:spPr>
          <a:xfrm>
            <a:off x="4267200" y="3834207"/>
            <a:ext cx="1567070" cy="467139"/>
          </a:xfrm>
          <a:prstGeom prst="rightArrow">
            <a:avLst>
              <a:gd name="adj1" fmla="val 50000"/>
              <a:gd name="adj2" fmla="val 175532"/>
            </a:avLst>
          </a:prstGeom>
          <a:solidFill>
            <a:srgbClr val="ED3123"/>
          </a:solidFill>
          <a:ln>
            <a:solidFill>
              <a:srgbClr val="ED3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F3CF379-B7C9-4872-B101-BD9AAC525B62}"/>
              </a:ext>
            </a:extLst>
          </p:cNvPr>
          <p:cNvSpPr txBox="1"/>
          <p:nvPr/>
        </p:nvSpPr>
        <p:spPr>
          <a:xfrm>
            <a:off x="5834270" y="3839681"/>
            <a:ext cx="4345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Twee eicellen en twee zaadcellen</a:t>
            </a:r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58AB3861-A378-4451-9541-888C2A976ACA}"/>
              </a:ext>
            </a:extLst>
          </p:cNvPr>
          <p:cNvGrpSpPr/>
          <p:nvPr/>
        </p:nvGrpSpPr>
        <p:grpSpPr>
          <a:xfrm>
            <a:off x="563218" y="1255713"/>
            <a:ext cx="9763459" cy="4720806"/>
            <a:chOff x="563218" y="1255713"/>
            <a:chExt cx="9763459" cy="4720806"/>
          </a:xfrm>
        </p:grpSpPr>
        <p:pic>
          <p:nvPicPr>
            <p:cNvPr id="9" name="Afbeelding 8">
              <a:extLst>
                <a:ext uri="{FF2B5EF4-FFF2-40B4-BE49-F238E27FC236}">
                  <a16:creationId xmlns:a16="http://schemas.microsoft.com/office/drawing/2014/main" id="{0CC7C884-B797-41AB-B80D-EC337834F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73" t="44070" r="47655" b="16632"/>
            <a:stretch/>
          </p:blipFill>
          <p:spPr bwMode="auto">
            <a:xfrm>
              <a:off x="3178688" y="1255713"/>
              <a:ext cx="7147989" cy="472080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004E1E6B-C03C-4D47-B6D0-94B60B2DC8AD}"/>
                </a:ext>
              </a:extLst>
            </p:cNvPr>
            <p:cNvSpPr/>
            <p:nvPr/>
          </p:nvSpPr>
          <p:spPr>
            <a:xfrm>
              <a:off x="563218" y="1255713"/>
              <a:ext cx="2892287" cy="31538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6844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0C5032-DE42-4DA0-B5C6-DA928F7C8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Placenta en Navelstreng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0CBE63E-5760-4B95-B44D-31DB56D7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/>
              <a:t>Bloedvatten</a:t>
            </a:r>
            <a:endParaRPr lang="nl-NL" dirty="0"/>
          </a:p>
          <a:p>
            <a:r>
              <a:rPr lang="nl-NL" dirty="0"/>
              <a:t>Placenta</a:t>
            </a:r>
          </a:p>
          <a:p>
            <a:endParaRPr lang="nl-NL" dirty="0"/>
          </a:p>
          <a:p>
            <a:r>
              <a:rPr lang="nl-NL" dirty="0" err="1"/>
              <a:t>Voedinstoffen</a:t>
            </a:r>
            <a:r>
              <a:rPr lang="nl-NL" dirty="0"/>
              <a:t> nodig</a:t>
            </a:r>
          </a:p>
          <a:p>
            <a:r>
              <a:rPr lang="nl-NL" dirty="0"/>
              <a:t>Afvalstoffen wegvoeren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/>
              <a:t>Het zelfde bloed?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9F6BAD3-7012-48CD-9483-1D09C9C81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4" t="29560" r="44458" b="20454"/>
          <a:stretch/>
        </p:blipFill>
        <p:spPr bwMode="auto">
          <a:xfrm>
            <a:off x="6331227" y="909430"/>
            <a:ext cx="3886200" cy="5039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631092"/>
      </p:ext>
    </p:extLst>
  </p:cSld>
  <p:clrMapOvr>
    <a:masterClrMapping/>
  </p:clrMapOvr>
</p:sld>
</file>

<file path=ppt/theme/theme1.xml><?xml version="1.0" encoding="utf-8"?>
<a:theme xmlns:a="http://schemas.openxmlformats.org/drawingml/2006/main" name="mollerlyceum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lyceum" id="{C62B158F-129D-482E-BFEB-26E37A7740DC}" vid="{B811A046-2743-423E-8449-E77047B90D2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mollerlyceum</Template>
  <TotalTime>2080</TotalTime>
  <Words>125</Words>
  <Application>Microsoft Office PowerPoint</Application>
  <PresentationFormat>Breedbeeld</PresentationFormat>
  <Paragraphs>63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mollerlyceum</vt:lpstr>
      <vt:lpstr>Bevruchting</vt:lpstr>
      <vt:lpstr>Eicellen en zaadcellen </vt:lpstr>
      <vt:lpstr>Eicellen en zaadcellen</vt:lpstr>
      <vt:lpstr>Eicellen en zaadcellen</vt:lpstr>
      <vt:lpstr>Eicellen en Zaadcellen</vt:lpstr>
      <vt:lpstr>Bevruchting</vt:lpstr>
      <vt:lpstr>Innesteling </vt:lpstr>
      <vt:lpstr>Tweelingen</vt:lpstr>
      <vt:lpstr>Placenta en Navelstreng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Bevruchting</dc:title>
  <dc:creator>Nathan de Vos</dc:creator>
  <cp:lastModifiedBy>Nathan de Vos</cp:lastModifiedBy>
  <cp:revision>17</cp:revision>
  <dcterms:created xsi:type="dcterms:W3CDTF">2018-03-13T11:32:05Z</dcterms:created>
  <dcterms:modified xsi:type="dcterms:W3CDTF">2018-03-15T10:17:36Z</dcterms:modified>
</cp:coreProperties>
</file>