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69" r:id="rId16"/>
    <p:sldId id="270" r:id="rId17"/>
    <p:sldId id="271" r:id="rId18"/>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44EEA7-0016-4062-95BC-1BAD49CE0014}" type="datetimeFigureOut">
              <a:rPr lang="nl-NL" smtClean="0"/>
              <a:t>20-4-2017</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AC7093-CCBA-47CE-8397-9E5914A6CFE2}" type="slidenum">
              <a:rPr lang="nl-NL" smtClean="0"/>
              <a:t>‹nr.›</a:t>
            </a:fld>
            <a:endParaRPr lang="nl-NL"/>
          </a:p>
        </p:txBody>
      </p:sp>
    </p:spTree>
    <p:extLst>
      <p:ext uri="{BB962C8B-B14F-4D97-AF65-F5344CB8AC3E}">
        <p14:creationId xmlns:p14="http://schemas.microsoft.com/office/powerpoint/2010/main" val="3242943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1AC7093-CCBA-47CE-8397-9E5914A6CFE2}" type="slidenum">
              <a:rPr lang="nl-NL" smtClean="0"/>
              <a:t>12</a:t>
            </a:fld>
            <a:endParaRPr lang="nl-NL"/>
          </a:p>
        </p:txBody>
      </p:sp>
    </p:spTree>
    <p:extLst>
      <p:ext uri="{BB962C8B-B14F-4D97-AF65-F5344CB8AC3E}">
        <p14:creationId xmlns:p14="http://schemas.microsoft.com/office/powerpoint/2010/main" val="3336879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344893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137581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104120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3509909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1210684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408ECF0-D6AF-4A69-9CB9-E0D11E01BAAC}" type="datetimeFigureOut">
              <a:rPr lang="nl-NL" smtClean="0"/>
              <a:t>20-4-2017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1416928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408ECF0-D6AF-4A69-9CB9-E0D11E01BAAC}" type="datetimeFigureOut">
              <a:rPr lang="nl-NL" smtClean="0"/>
              <a:t>20-4-2017</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509910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408ECF0-D6AF-4A69-9CB9-E0D11E01BAAC}" type="datetimeFigureOut">
              <a:rPr lang="nl-NL" smtClean="0"/>
              <a:t>20-4-2017</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368988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408ECF0-D6AF-4A69-9CB9-E0D11E01BAAC}" type="datetimeFigureOut">
              <a:rPr lang="nl-NL" smtClean="0"/>
              <a:t>20-4-2017</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482689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408ECF0-D6AF-4A69-9CB9-E0D11E01BAAC}" type="datetimeFigureOut">
              <a:rPr lang="nl-NL" smtClean="0"/>
              <a:t>20-4-2017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4007764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408ECF0-D6AF-4A69-9CB9-E0D11E01BAAC}" type="datetimeFigureOut">
              <a:rPr lang="nl-NL" smtClean="0"/>
              <a:t>20-4-2017</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65ED451E-881E-4E4C-B6E3-5A05B14409FD}" type="slidenum">
              <a:rPr lang="nl-NL" smtClean="0"/>
              <a:t>‹nr.›</a:t>
            </a:fld>
            <a:endParaRPr lang="nl-NL"/>
          </a:p>
        </p:txBody>
      </p:sp>
    </p:spTree>
    <p:extLst>
      <p:ext uri="{BB962C8B-B14F-4D97-AF65-F5344CB8AC3E}">
        <p14:creationId xmlns:p14="http://schemas.microsoft.com/office/powerpoint/2010/main" val="830285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8ECF0-D6AF-4A69-9CB9-E0D11E01BAAC}" type="datetimeFigureOut">
              <a:rPr lang="nl-NL" smtClean="0"/>
              <a:t>20-4-2017</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D451E-881E-4E4C-B6E3-5A05B14409FD}" type="slidenum">
              <a:rPr lang="nl-NL" smtClean="0"/>
              <a:t>‹nr.›</a:t>
            </a:fld>
            <a:endParaRPr lang="nl-NL"/>
          </a:p>
        </p:txBody>
      </p:sp>
    </p:spTree>
    <p:extLst>
      <p:ext uri="{BB962C8B-B14F-4D97-AF65-F5344CB8AC3E}">
        <p14:creationId xmlns:p14="http://schemas.microsoft.com/office/powerpoint/2010/main" val="1452344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www.mlds.nl/ziekten/84/vetdiarre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Spijsverteringsstelsel </a:t>
            </a:r>
          </a:p>
        </p:txBody>
      </p:sp>
      <p:sp>
        <p:nvSpPr>
          <p:cNvPr id="3" name="Ondertitel 2"/>
          <p:cNvSpPr>
            <a:spLocks noGrp="1"/>
          </p:cNvSpPr>
          <p:nvPr>
            <p:ph type="subTitle" idx="1"/>
          </p:nvPr>
        </p:nvSpPr>
        <p:spPr/>
        <p:txBody>
          <a:bodyPr/>
          <a:lstStyle/>
          <a:p>
            <a:r>
              <a:rPr lang="nl-NL" dirty="0"/>
              <a:t>Tumoren</a:t>
            </a:r>
          </a:p>
        </p:txBody>
      </p:sp>
    </p:spTree>
    <p:extLst>
      <p:ext uri="{BB962C8B-B14F-4D97-AF65-F5344CB8AC3E}">
        <p14:creationId xmlns:p14="http://schemas.microsoft.com/office/powerpoint/2010/main" val="3620930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Symptomen </a:t>
            </a:r>
            <a:r>
              <a:rPr lang="nl-NL" dirty="0" err="1"/>
              <a:t>colonCA</a:t>
            </a:r>
            <a:endParaRPr lang="nl-NL" dirty="0"/>
          </a:p>
        </p:txBody>
      </p:sp>
      <p:sp>
        <p:nvSpPr>
          <p:cNvPr id="3" name="Tijdelijke aanduiding voor inhoud 2"/>
          <p:cNvSpPr>
            <a:spLocks noGrp="1"/>
          </p:cNvSpPr>
          <p:nvPr>
            <p:ph idx="1"/>
          </p:nvPr>
        </p:nvSpPr>
        <p:spPr>
          <a:xfrm>
            <a:off x="323528" y="1600200"/>
            <a:ext cx="8640960" cy="5257800"/>
          </a:xfrm>
        </p:spPr>
        <p:txBody>
          <a:bodyPr/>
          <a:lstStyle/>
          <a:p>
            <a:r>
              <a:rPr lang="nl-NL" dirty="0"/>
              <a:t>Afhankelijk van de plaats van de tumor</a:t>
            </a:r>
          </a:p>
          <a:p>
            <a:pPr marL="0" indent="0">
              <a:buNone/>
            </a:pPr>
            <a:r>
              <a:rPr lang="nl-NL" dirty="0"/>
              <a:t>Opstijgende deel: </a:t>
            </a:r>
          </a:p>
          <a:p>
            <a:pPr marL="0" indent="0">
              <a:buNone/>
            </a:pPr>
            <a:r>
              <a:rPr lang="nl-NL" dirty="0"/>
              <a:t>	ijzergebreksanemie</a:t>
            </a:r>
          </a:p>
          <a:p>
            <a:pPr marL="0" indent="0">
              <a:buNone/>
            </a:pPr>
            <a:r>
              <a:rPr lang="nl-NL" dirty="0"/>
              <a:t>Dalende deel: </a:t>
            </a:r>
          </a:p>
          <a:p>
            <a:pPr lvl="1"/>
            <a:r>
              <a:rPr lang="nl-NL" dirty="0"/>
              <a:t>veranderingen in het </a:t>
            </a:r>
            <a:r>
              <a:rPr lang="nl-NL" dirty="0" err="1"/>
              <a:t>ontlastings-patroon</a:t>
            </a:r>
            <a:r>
              <a:rPr lang="nl-NL" dirty="0"/>
              <a:t>: diarree \ obstipatie</a:t>
            </a:r>
          </a:p>
          <a:p>
            <a:pPr lvl="1"/>
            <a:r>
              <a:rPr lang="nl-NL" dirty="0"/>
              <a:t>Rectum: loze aandrang  met bloed en slijmverlies</a:t>
            </a:r>
          </a:p>
          <a:p>
            <a:pPr marL="457200" lvl="1" indent="0">
              <a:buNone/>
            </a:pPr>
            <a:endParaRPr lang="nl-NL" dirty="0"/>
          </a:p>
          <a:p>
            <a:pPr marL="457200" lvl="1" indent="0">
              <a:buNone/>
            </a:pPr>
            <a:r>
              <a:rPr lang="nl-NL" dirty="0"/>
              <a:t>Metastasering naar de lever: icterus</a:t>
            </a:r>
          </a:p>
          <a:p>
            <a:endParaRPr lang="nl-NL" dirty="0"/>
          </a:p>
        </p:txBody>
      </p:sp>
    </p:spTree>
    <p:extLst>
      <p:ext uri="{BB962C8B-B14F-4D97-AF65-F5344CB8AC3E}">
        <p14:creationId xmlns:p14="http://schemas.microsoft.com/office/powerpoint/2010/main" val="3047030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Onderzoeken en Behandeling </a:t>
            </a:r>
          </a:p>
        </p:txBody>
      </p:sp>
      <p:sp>
        <p:nvSpPr>
          <p:cNvPr id="3" name="Tijdelijke aanduiding voor inhoud 2"/>
          <p:cNvSpPr>
            <a:spLocks noGrp="1"/>
          </p:cNvSpPr>
          <p:nvPr>
            <p:ph idx="1"/>
          </p:nvPr>
        </p:nvSpPr>
        <p:spPr>
          <a:xfrm>
            <a:off x="457200" y="1600200"/>
            <a:ext cx="8229600" cy="5092090"/>
          </a:xfrm>
        </p:spPr>
        <p:txBody>
          <a:bodyPr>
            <a:normAutofit lnSpcReduction="10000"/>
          </a:bodyPr>
          <a:lstStyle/>
          <a:p>
            <a:pPr marL="0" indent="0">
              <a:buNone/>
            </a:pPr>
            <a:r>
              <a:rPr lang="nl-NL" dirty="0"/>
              <a:t>Onderzoeken </a:t>
            </a:r>
          </a:p>
          <a:p>
            <a:r>
              <a:rPr lang="nl-NL" dirty="0"/>
              <a:t>Rectaal toucher</a:t>
            </a:r>
          </a:p>
          <a:p>
            <a:r>
              <a:rPr lang="nl-NL" dirty="0"/>
              <a:t>Coloscopie +biopsie</a:t>
            </a:r>
          </a:p>
          <a:p>
            <a:endParaRPr lang="nl-NL" dirty="0"/>
          </a:p>
          <a:p>
            <a:pPr marL="0" indent="0">
              <a:buNone/>
            </a:pPr>
            <a:r>
              <a:rPr lang="nl-NL" dirty="0"/>
              <a:t>Behandeling:</a:t>
            </a:r>
          </a:p>
          <a:p>
            <a:r>
              <a:rPr lang="nl-NL" dirty="0"/>
              <a:t>Operatie</a:t>
            </a:r>
          </a:p>
          <a:p>
            <a:endParaRPr lang="nl-NL" dirty="0"/>
          </a:p>
          <a:p>
            <a:r>
              <a:rPr lang="nl-NL" dirty="0"/>
              <a:t>Vroege opsporing van belang</a:t>
            </a:r>
          </a:p>
          <a:p>
            <a:pPr marL="0" indent="0">
              <a:buNone/>
            </a:pPr>
            <a:r>
              <a:rPr lang="nl-NL" dirty="0"/>
              <a:t>   i.v.m. overlevingskans</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2165" y="1124744"/>
            <a:ext cx="2286000"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3933056"/>
            <a:ext cx="2345349" cy="27592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8487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Hepatocellulair carcinoom</a:t>
            </a:r>
          </a:p>
        </p:txBody>
      </p:sp>
      <p:sp>
        <p:nvSpPr>
          <p:cNvPr id="3" name="Tijdelijke aanduiding voor inhoud 2"/>
          <p:cNvSpPr>
            <a:spLocks noGrp="1"/>
          </p:cNvSpPr>
          <p:nvPr>
            <p:ph idx="1"/>
          </p:nvPr>
        </p:nvSpPr>
        <p:spPr/>
        <p:txBody>
          <a:bodyPr/>
          <a:lstStyle/>
          <a:p>
            <a:r>
              <a:rPr lang="nl-NL" dirty="0"/>
              <a:t>Risicofactoren: - cirrose op basis van o.a. alcoholgebruik, hepatitis C,PBC</a:t>
            </a:r>
          </a:p>
          <a:p>
            <a:pPr marL="0" indent="0">
              <a:buNone/>
            </a:pPr>
            <a:r>
              <a:rPr lang="nl-NL" dirty="0"/>
              <a:t>			-Chronische hepatitis B</a:t>
            </a:r>
          </a:p>
          <a:p>
            <a:r>
              <a:rPr lang="nl-NL" dirty="0"/>
              <a:t>Leverkanker meestal door metastasering en vooral vanuit darmkanker </a:t>
            </a:r>
          </a:p>
        </p:txBody>
      </p:sp>
    </p:spTree>
    <p:extLst>
      <p:ext uri="{BB962C8B-B14F-4D97-AF65-F5344CB8AC3E}">
        <p14:creationId xmlns:p14="http://schemas.microsoft.com/office/powerpoint/2010/main" val="3978931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Onderzoeken </a:t>
            </a:r>
          </a:p>
        </p:txBody>
      </p:sp>
      <p:sp>
        <p:nvSpPr>
          <p:cNvPr id="3" name="Tijdelijke aanduiding voor inhoud 2"/>
          <p:cNvSpPr>
            <a:spLocks noGrp="1"/>
          </p:cNvSpPr>
          <p:nvPr>
            <p:ph idx="1"/>
          </p:nvPr>
        </p:nvSpPr>
        <p:spPr/>
        <p:txBody>
          <a:bodyPr/>
          <a:lstStyle/>
          <a:p>
            <a:endParaRPr lang="nl-NL" dirty="0"/>
          </a:p>
          <a:p>
            <a:r>
              <a:rPr lang="nl-NL" dirty="0" err="1"/>
              <a:t>Ctscan</a:t>
            </a:r>
            <a:endParaRPr lang="nl-NL" dirty="0"/>
          </a:p>
          <a:p>
            <a:r>
              <a:rPr lang="nl-NL" dirty="0"/>
              <a:t>Echoscopie der \ met contrast</a:t>
            </a:r>
          </a:p>
          <a:p>
            <a:r>
              <a:rPr lang="nl-NL" dirty="0"/>
              <a:t>MRI</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4437112"/>
            <a:ext cx="2876550" cy="1590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281416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Pancreas </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7" y="2420888"/>
            <a:ext cx="2612383" cy="18722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0" y="2996952"/>
            <a:ext cx="2209800" cy="20669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16872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Pancreas carcinoom</a:t>
            </a:r>
          </a:p>
        </p:txBody>
      </p:sp>
      <p:sp>
        <p:nvSpPr>
          <p:cNvPr id="3" name="Tijdelijke aanduiding voor inhoud 2"/>
          <p:cNvSpPr>
            <a:spLocks noGrp="1"/>
          </p:cNvSpPr>
          <p:nvPr>
            <p:ph idx="1"/>
          </p:nvPr>
        </p:nvSpPr>
        <p:spPr/>
        <p:txBody>
          <a:bodyPr>
            <a:normAutofit fontScale="77500" lnSpcReduction="20000"/>
          </a:bodyPr>
          <a:lstStyle/>
          <a:p>
            <a:r>
              <a:rPr lang="nl-NL" dirty="0"/>
              <a:t>De meest voorkomende klachten zijn:</a:t>
            </a:r>
            <a:br>
              <a:rPr lang="nl-NL" dirty="0"/>
            </a:br>
            <a:r>
              <a:rPr lang="nl-NL" dirty="0"/>
              <a:t>- minder eetlust</a:t>
            </a:r>
            <a:br>
              <a:rPr lang="nl-NL" dirty="0"/>
            </a:br>
            <a:r>
              <a:rPr lang="nl-NL" dirty="0"/>
              <a:t>- misselijkheid</a:t>
            </a:r>
            <a:br>
              <a:rPr lang="nl-NL" dirty="0"/>
            </a:br>
            <a:r>
              <a:rPr lang="nl-NL" dirty="0"/>
              <a:t>- zeurende pijn in de buik</a:t>
            </a:r>
            <a:br>
              <a:rPr lang="nl-NL" dirty="0"/>
            </a:br>
            <a:r>
              <a:rPr lang="nl-NL" dirty="0"/>
              <a:t>- zeurende pijn in de rug</a:t>
            </a:r>
            <a:br>
              <a:rPr lang="nl-NL" dirty="0"/>
            </a:br>
            <a:r>
              <a:rPr lang="nl-NL" dirty="0"/>
              <a:t>- een verstoord ontlastingspatroon</a:t>
            </a:r>
            <a:br>
              <a:rPr lang="nl-NL" dirty="0"/>
            </a:br>
            <a:r>
              <a:rPr lang="nl-NL" dirty="0"/>
              <a:t>- gewichtsverlies</a:t>
            </a:r>
          </a:p>
          <a:p>
            <a:pPr marL="0" indent="0">
              <a:buNone/>
            </a:pPr>
            <a:endParaRPr lang="nl-NL" dirty="0"/>
          </a:p>
          <a:p>
            <a:r>
              <a:rPr lang="nl-NL" dirty="0"/>
              <a:t>Als de tumor de galwegen dichtdrukt, kan er geelzucht optreden. De ontlasting is hierbij vaak lichtgekleurd en de urine is erg donker. In een later stadium van de ziekte kan jeuk, braken, ernstige vermoeidheid en </a:t>
            </a:r>
            <a:r>
              <a:rPr lang="nl-NL" dirty="0">
                <a:hlinkClick r:id="rId2"/>
              </a:rPr>
              <a:t>vetdiarree</a:t>
            </a:r>
            <a:r>
              <a:rPr lang="nl-NL" dirty="0"/>
              <a:t> ontstaan.</a:t>
            </a:r>
          </a:p>
          <a:p>
            <a:endParaRPr lang="nl-NL" dirty="0"/>
          </a:p>
        </p:txBody>
      </p:sp>
    </p:spTree>
    <p:extLst>
      <p:ext uri="{BB962C8B-B14F-4D97-AF65-F5344CB8AC3E}">
        <p14:creationId xmlns:p14="http://schemas.microsoft.com/office/powerpoint/2010/main" val="823122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Onderzoeken</a:t>
            </a:r>
          </a:p>
        </p:txBody>
      </p:sp>
      <p:sp>
        <p:nvSpPr>
          <p:cNvPr id="3" name="Tijdelijke aanduiding voor inhoud 2"/>
          <p:cNvSpPr>
            <a:spLocks noGrp="1"/>
          </p:cNvSpPr>
          <p:nvPr>
            <p:ph idx="1"/>
          </p:nvPr>
        </p:nvSpPr>
        <p:spPr/>
        <p:txBody>
          <a:bodyPr/>
          <a:lstStyle/>
          <a:p>
            <a:r>
              <a:rPr lang="nl-NL" dirty="0"/>
              <a:t>Bloedonderzoek: leverfuncties, icterus</a:t>
            </a:r>
          </a:p>
          <a:p>
            <a:r>
              <a:rPr lang="nl-NL" dirty="0"/>
              <a:t>Punctie \ biopsie</a:t>
            </a:r>
          </a:p>
          <a:p>
            <a:r>
              <a:rPr lang="nl-NL" dirty="0"/>
              <a:t>Echografie</a:t>
            </a:r>
          </a:p>
          <a:p>
            <a:r>
              <a:rPr lang="nl-NL" dirty="0"/>
              <a:t>CT</a:t>
            </a:r>
          </a:p>
          <a:p>
            <a:r>
              <a:rPr lang="nl-NL" dirty="0"/>
              <a:t>MRI</a:t>
            </a:r>
          </a:p>
          <a:p>
            <a:r>
              <a:rPr lang="nl-NL" dirty="0"/>
              <a:t>ERCP</a:t>
            </a:r>
          </a:p>
          <a:p>
            <a:r>
              <a:rPr lang="nl-NL" dirty="0"/>
              <a:t>laparoscopie</a:t>
            </a:r>
          </a:p>
        </p:txBody>
      </p:sp>
    </p:spTree>
    <p:extLst>
      <p:ext uri="{BB962C8B-B14F-4D97-AF65-F5344CB8AC3E}">
        <p14:creationId xmlns:p14="http://schemas.microsoft.com/office/powerpoint/2010/main" val="12713097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Therapie</a:t>
            </a:r>
          </a:p>
        </p:txBody>
      </p:sp>
      <p:sp>
        <p:nvSpPr>
          <p:cNvPr id="3" name="Tijdelijke aanduiding voor inhoud 2"/>
          <p:cNvSpPr>
            <a:spLocks noGrp="1"/>
          </p:cNvSpPr>
          <p:nvPr>
            <p:ph idx="1"/>
          </p:nvPr>
        </p:nvSpPr>
        <p:spPr/>
        <p:txBody>
          <a:bodyPr>
            <a:normAutofit fontScale="92500" lnSpcReduction="10000"/>
          </a:bodyPr>
          <a:lstStyle/>
          <a:p>
            <a:endParaRPr lang="nl-NL" dirty="0"/>
          </a:p>
          <a:p>
            <a:r>
              <a:rPr lang="nl-NL" dirty="0"/>
              <a:t>Curatief: operatie</a:t>
            </a:r>
          </a:p>
          <a:p>
            <a:pPr marL="0" indent="0">
              <a:buNone/>
            </a:pPr>
            <a:endParaRPr lang="nl-NL" dirty="0"/>
          </a:p>
          <a:p>
            <a:pPr marL="0" indent="0">
              <a:buNone/>
            </a:pPr>
            <a:r>
              <a:rPr lang="nl-NL" dirty="0"/>
              <a:t>Deze tumor wordt vaak te laat ontdekt. Patiënt heeft nog een gemiddelde levensduur van  6 – 9 maanden</a:t>
            </a:r>
          </a:p>
          <a:p>
            <a:pPr marL="0" indent="0">
              <a:buNone/>
            </a:pPr>
            <a:endParaRPr lang="nl-NL" dirty="0"/>
          </a:p>
          <a:p>
            <a:r>
              <a:rPr lang="nl-NL" dirty="0"/>
              <a:t>Palliatief: operatie, stentplaatsing, chemotherapie, bestraling of combinaties</a:t>
            </a:r>
          </a:p>
        </p:txBody>
      </p:sp>
    </p:spTree>
    <p:extLst>
      <p:ext uri="{BB962C8B-B14F-4D97-AF65-F5344CB8AC3E}">
        <p14:creationId xmlns:p14="http://schemas.microsoft.com/office/powerpoint/2010/main" val="3284331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60648"/>
            <a:ext cx="8229600" cy="1143000"/>
          </a:xfrm>
        </p:spPr>
        <p:txBody>
          <a:bodyPr/>
          <a:lstStyle/>
          <a:p>
            <a:r>
              <a:rPr lang="nl-NL" dirty="0"/>
              <a:t>Tumoren </a:t>
            </a:r>
          </a:p>
        </p:txBody>
      </p:sp>
      <p:sp>
        <p:nvSpPr>
          <p:cNvPr id="3" name="Tijdelijke aanduiding voor inhoud 2"/>
          <p:cNvSpPr>
            <a:spLocks noGrp="1"/>
          </p:cNvSpPr>
          <p:nvPr>
            <p:ph idx="1"/>
          </p:nvPr>
        </p:nvSpPr>
        <p:spPr>
          <a:xfrm>
            <a:off x="539552" y="2060848"/>
            <a:ext cx="8229600" cy="4525963"/>
          </a:xfrm>
        </p:spPr>
        <p:txBody>
          <a:bodyPr/>
          <a:lstStyle/>
          <a:p>
            <a:r>
              <a:rPr lang="nl-NL" dirty="0"/>
              <a:t>(Lipkanker, tongkanker)</a:t>
            </a:r>
          </a:p>
          <a:p>
            <a:r>
              <a:rPr lang="nl-NL" dirty="0"/>
              <a:t>Slokdarmkanker: </a:t>
            </a:r>
            <a:r>
              <a:rPr lang="nl-NL" dirty="0" err="1"/>
              <a:t>oesofaguscarcinoom</a:t>
            </a:r>
            <a:endParaRPr lang="nl-NL" dirty="0"/>
          </a:p>
          <a:p>
            <a:r>
              <a:rPr lang="nl-NL" dirty="0"/>
              <a:t>Maagkanker</a:t>
            </a:r>
          </a:p>
          <a:p>
            <a:r>
              <a:rPr lang="nl-NL" dirty="0"/>
              <a:t>Darmpoliepen</a:t>
            </a:r>
          </a:p>
          <a:p>
            <a:r>
              <a:rPr lang="nl-NL" dirty="0"/>
              <a:t>Darmkanker: coloncarcinoom</a:t>
            </a:r>
          </a:p>
          <a:p>
            <a:r>
              <a:rPr lang="nl-NL" dirty="0"/>
              <a:t>Leverkanker: </a:t>
            </a:r>
            <a:r>
              <a:rPr lang="nl-NL" dirty="0" err="1"/>
              <a:t>hepatocellulaircarcinoom</a:t>
            </a:r>
            <a:endParaRPr lang="nl-NL" dirty="0"/>
          </a:p>
          <a:p>
            <a:r>
              <a:rPr lang="nl-NL" dirty="0"/>
              <a:t>Pancreascarcinoom </a:t>
            </a:r>
          </a:p>
        </p:txBody>
      </p:sp>
    </p:spTree>
    <p:extLst>
      <p:ext uri="{BB962C8B-B14F-4D97-AF65-F5344CB8AC3E}">
        <p14:creationId xmlns:p14="http://schemas.microsoft.com/office/powerpoint/2010/main" val="1667198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Oesofaguscarcinoom</a:t>
            </a:r>
            <a:r>
              <a:rPr lang="nl-NL" dirty="0"/>
              <a:t> </a:t>
            </a:r>
          </a:p>
        </p:txBody>
      </p:sp>
      <p:sp>
        <p:nvSpPr>
          <p:cNvPr id="3" name="Tijdelijke aanduiding voor inhoud 2"/>
          <p:cNvSpPr>
            <a:spLocks noGrp="1"/>
          </p:cNvSpPr>
          <p:nvPr>
            <p:ph idx="1"/>
          </p:nvPr>
        </p:nvSpPr>
        <p:spPr/>
        <p:txBody>
          <a:bodyPr>
            <a:normAutofit lnSpcReduction="10000"/>
          </a:bodyPr>
          <a:lstStyle/>
          <a:p>
            <a:r>
              <a:rPr lang="nl-NL" dirty="0"/>
              <a:t>Roken en alcohol spelen een rol</a:t>
            </a:r>
          </a:p>
          <a:p>
            <a:endParaRPr lang="nl-NL" dirty="0"/>
          </a:p>
          <a:p>
            <a:r>
              <a:rPr lang="nl-NL" dirty="0"/>
              <a:t>S: vast voedsel wil niet goed zakken</a:t>
            </a:r>
          </a:p>
          <a:p>
            <a:r>
              <a:rPr lang="nl-NL" dirty="0"/>
              <a:t>Het voedsel blijft steken</a:t>
            </a:r>
          </a:p>
          <a:p>
            <a:r>
              <a:rPr lang="nl-NL" dirty="0"/>
              <a:t>Later geeft ook drinken klachten</a:t>
            </a:r>
          </a:p>
          <a:p>
            <a:r>
              <a:rPr lang="nl-NL" dirty="0"/>
              <a:t>Onderzoek: </a:t>
            </a:r>
            <a:r>
              <a:rPr lang="nl-NL" dirty="0" err="1"/>
              <a:t>oesofagoscopie</a:t>
            </a:r>
            <a:endParaRPr lang="nl-NL" dirty="0"/>
          </a:p>
          <a:p>
            <a:r>
              <a:rPr lang="nl-NL" dirty="0"/>
              <a:t>Prognose slecht  vanwege de al </a:t>
            </a:r>
          </a:p>
          <a:p>
            <a:pPr marL="0" indent="0">
              <a:buNone/>
            </a:pPr>
            <a:r>
              <a:rPr lang="nl-NL" dirty="0"/>
              <a:t>      opgetreden metastasering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1386" y="3140968"/>
            <a:ext cx="2697613" cy="21602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24845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Maagkanker </a:t>
            </a:r>
          </a:p>
        </p:txBody>
      </p:sp>
      <p:sp>
        <p:nvSpPr>
          <p:cNvPr id="3" name="Tijdelijke aanduiding voor inhoud 2"/>
          <p:cNvSpPr>
            <a:spLocks noGrp="1"/>
          </p:cNvSpPr>
          <p:nvPr>
            <p:ph idx="1"/>
          </p:nvPr>
        </p:nvSpPr>
        <p:spPr/>
        <p:txBody>
          <a:bodyPr/>
          <a:lstStyle/>
          <a:p>
            <a:endParaRPr lang="nl-NL" dirty="0"/>
          </a:p>
          <a:p>
            <a:r>
              <a:rPr lang="nl-NL" dirty="0"/>
              <a:t>Vooral bij oude mensen</a:t>
            </a:r>
          </a:p>
          <a:p>
            <a:r>
              <a:rPr lang="nl-NL" dirty="0"/>
              <a:t>Vaak in een ulcus voorkomend</a:t>
            </a:r>
          </a:p>
          <a:p>
            <a:r>
              <a:rPr lang="nl-NL" dirty="0" err="1"/>
              <a:t>Helicobacter</a:t>
            </a:r>
            <a:r>
              <a:rPr lang="nl-NL" dirty="0"/>
              <a:t> </a:t>
            </a:r>
            <a:r>
              <a:rPr lang="nl-NL" dirty="0" err="1"/>
              <a:t>pylori</a:t>
            </a:r>
            <a:r>
              <a:rPr lang="nl-NL" dirty="0"/>
              <a:t> speelt een rol bij het ontstaan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4581128"/>
            <a:ext cx="3046090" cy="19335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4233644"/>
            <a:ext cx="2520280" cy="25202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8663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Maagkanker symptomen</a:t>
            </a:r>
          </a:p>
        </p:txBody>
      </p:sp>
      <p:sp>
        <p:nvSpPr>
          <p:cNvPr id="3" name="Tijdelijke aanduiding voor inhoud 2"/>
          <p:cNvSpPr>
            <a:spLocks noGrp="1"/>
          </p:cNvSpPr>
          <p:nvPr>
            <p:ph idx="1"/>
          </p:nvPr>
        </p:nvSpPr>
        <p:spPr/>
        <p:txBody>
          <a:bodyPr/>
          <a:lstStyle/>
          <a:p>
            <a:r>
              <a:rPr lang="nl-NL" dirty="0"/>
              <a:t>Eetlust neemt af</a:t>
            </a:r>
          </a:p>
          <a:p>
            <a:r>
              <a:rPr lang="nl-NL" dirty="0"/>
              <a:t>Tijdens eten snel een vol gevoel krijgen</a:t>
            </a:r>
          </a:p>
          <a:p>
            <a:r>
              <a:rPr lang="nl-NL" dirty="0"/>
              <a:t>Moe</a:t>
            </a:r>
          </a:p>
          <a:p>
            <a:r>
              <a:rPr lang="nl-NL" dirty="0"/>
              <a:t>Afvallen</a:t>
            </a:r>
          </a:p>
          <a:p>
            <a:r>
              <a:rPr lang="nl-NL" dirty="0"/>
              <a:t>Occult bloedverlies</a:t>
            </a:r>
          </a:p>
          <a:p>
            <a:r>
              <a:rPr lang="nl-NL" dirty="0"/>
              <a:t>Anemie</a:t>
            </a:r>
          </a:p>
          <a:p>
            <a:r>
              <a:rPr lang="nl-NL" dirty="0"/>
              <a:t>Grote bloeding: hematemesis en </a:t>
            </a:r>
            <a:r>
              <a:rPr lang="nl-NL" dirty="0" err="1"/>
              <a:t>melaena</a:t>
            </a:r>
            <a:endParaRPr lang="nl-NL" dirty="0"/>
          </a:p>
        </p:txBody>
      </p:sp>
    </p:spTree>
    <p:extLst>
      <p:ext uri="{BB962C8B-B14F-4D97-AF65-F5344CB8AC3E}">
        <p14:creationId xmlns:p14="http://schemas.microsoft.com/office/powerpoint/2010/main" val="2927802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Onderzoek en behandeling</a:t>
            </a:r>
          </a:p>
        </p:txBody>
      </p:sp>
      <p:sp>
        <p:nvSpPr>
          <p:cNvPr id="3" name="Tijdelijke aanduiding voor inhoud 2"/>
          <p:cNvSpPr>
            <a:spLocks noGrp="1"/>
          </p:cNvSpPr>
          <p:nvPr>
            <p:ph idx="1"/>
          </p:nvPr>
        </p:nvSpPr>
        <p:spPr/>
        <p:txBody>
          <a:bodyPr/>
          <a:lstStyle/>
          <a:p>
            <a:r>
              <a:rPr lang="nl-NL" dirty="0"/>
              <a:t>Gastroscopie met bioptafneming</a:t>
            </a:r>
          </a:p>
          <a:p>
            <a:pPr marL="0" indent="0">
              <a:buNone/>
            </a:pPr>
            <a:endParaRPr lang="nl-NL" dirty="0"/>
          </a:p>
          <a:p>
            <a:pPr marL="0" indent="0">
              <a:buNone/>
            </a:pPr>
            <a:r>
              <a:rPr lang="nl-NL" dirty="0"/>
              <a:t>Therapie:</a:t>
            </a:r>
          </a:p>
          <a:p>
            <a:r>
              <a:rPr lang="nl-NL" dirty="0"/>
              <a:t>Soms grote operatie vaker</a:t>
            </a:r>
          </a:p>
          <a:p>
            <a:r>
              <a:rPr lang="nl-NL" dirty="0"/>
              <a:t>Uitzaaiing naar de lever</a:t>
            </a:r>
          </a:p>
          <a:p>
            <a:r>
              <a:rPr lang="nl-NL" dirty="0"/>
              <a:t>5 jaarsoverleving is laag</a:t>
            </a:r>
          </a:p>
          <a:p>
            <a:r>
              <a:rPr lang="nl-NL" dirty="0"/>
              <a:t>Tumor wordt vaak te laat ontdekt</a:t>
            </a:r>
          </a:p>
        </p:txBody>
      </p:sp>
    </p:spTree>
    <p:extLst>
      <p:ext uri="{BB962C8B-B14F-4D97-AF65-F5344CB8AC3E}">
        <p14:creationId xmlns:p14="http://schemas.microsoft.com/office/powerpoint/2010/main" val="4237978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Darmpoliepen</a:t>
            </a:r>
          </a:p>
        </p:txBody>
      </p:sp>
      <p:sp>
        <p:nvSpPr>
          <p:cNvPr id="3" name="Tijdelijke aanduiding voor inhoud 2"/>
          <p:cNvSpPr>
            <a:spLocks noGrp="1"/>
          </p:cNvSpPr>
          <p:nvPr>
            <p:ph idx="1"/>
          </p:nvPr>
        </p:nvSpPr>
        <p:spPr/>
        <p:txBody>
          <a:bodyPr/>
          <a:lstStyle/>
          <a:p>
            <a:r>
              <a:rPr lang="nl-NL" dirty="0"/>
              <a:t>Zitten vooral in de dikke darm</a:t>
            </a:r>
          </a:p>
          <a:p>
            <a:r>
              <a:rPr lang="nl-NL" dirty="0"/>
              <a:t>Vooral bij mensen boven de 50 jaar</a:t>
            </a:r>
          </a:p>
          <a:p>
            <a:r>
              <a:rPr lang="nl-NL" dirty="0"/>
              <a:t>Erfelijke factoren spelen een rol bij het ontstaan</a:t>
            </a:r>
          </a:p>
          <a:p>
            <a:r>
              <a:rPr lang="nl-NL" dirty="0"/>
              <a:t>Voeding is waarschijnlijk ook van invloed</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692696"/>
            <a:ext cx="1905000" cy="1857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5342" y="4601517"/>
            <a:ext cx="2133600"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8909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76672"/>
            <a:ext cx="8229600" cy="1143000"/>
          </a:xfrm>
        </p:spPr>
        <p:txBody>
          <a:bodyPr>
            <a:normAutofit fontScale="90000"/>
          </a:bodyPr>
          <a:lstStyle/>
          <a:p>
            <a:r>
              <a:rPr lang="nl-NL" dirty="0"/>
              <a:t>Klachten en onderzoek/behandeling</a:t>
            </a:r>
            <a:br>
              <a:rPr lang="nl-NL" dirty="0"/>
            </a:br>
            <a:endParaRPr lang="nl-NL" dirty="0"/>
          </a:p>
        </p:txBody>
      </p:sp>
      <p:sp>
        <p:nvSpPr>
          <p:cNvPr id="3" name="Tijdelijke aanduiding voor inhoud 2"/>
          <p:cNvSpPr>
            <a:spLocks noGrp="1"/>
          </p:cNvSpPr>
          <p:nvPr>
            <p:ph idx="1"/>
          </p:nvPr>
        </p:nvSpPr>
        <p:spPr/>
        <p:txBody>
          <a:bodyPr>
            <a:normAutofit fontScale="92500" lnSpcReduction="10000"/>
          </a:bodyPr>
          <a:lstStyle/>
          <a:p>
            <a:r>
              <a:rPr lang="nl-NL" dirty="0"/>
              <a:t>Vaak geen klachten</a:t>
            </a:r>
          </a:p>
          <a:p>
            <a:r>
              <a:rPr lang="nl-NL" dirty="0"/>
              <a:t>Soms bloeding</a:t>
            </a:r>
          </a:p>
          <a:p>
            <a:r>
              <a:rPr lang="nl-NL" dirty="0"/>
              <a:t>Groot: veranderingen in de ontlasting: diarree, obstipatie</a:t>
            </a:r>
          </a:p>
          <a:p>
            <a:endParaRPr lang="nl-NL" dirty="0"/>
          </a:p>
          <a:p>
            <a:r>
              <a:rPr lang="nl-NL" dirty="0"/>
              <a:t>Onderzoek</a:t>
            </a:r>
          </a:p>
          <a:p>
            <a:r>
              <a:rPr lang="nl-NL" dirty="0"/>
              <a:t>Rectaal toucher(HA)</a:t>
            </a:r>
          </a:p>
          <a:p>
            <a:r>
              <a:rPr lang="nl-NL" dirty="0"/>
              <a:t>Coloscopie, </a:t>
            </a:r>
          </a:p>
          <a:p>
            <a:r>
              <a:rPr lang="nl-NL" dirty="0"/>
              <a:t>tevens verwijdering</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8144" y="3645024"/>
            <a:ext cx="2466975" cy="2971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59165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Coloncarcinoom </a:t>
            </a:r>
          </a:p>
        </p:txBody>
      </p:sp>
      <p:sp>
        <p:nvSpPr>
          <p:cNvPr id="3" name="Tijdelijke aanduiding voor inhoud 2"/>
          <p:cNvSpPr>
            <a:spLocks noGrp="1"/>
          </p:cNvSpPr>
          <p:nvPr>
            <p:ph idx="1"/>
          </p:nvPr>
        </p:nvSpPr>
        <p:spPr>
          <a:xfrm>
            <a:off x="457200" y="1600200"/>
            <a:ext cx="8229600" cy="5069160"/>
          </a:xfrm>
        </p:spPr>
        <p:txBody>
          <a:bodyPr/>
          <a:lstStyle/>
          <a:p>
            <a:r>
              <a:rPr lang="nl-NL" dirty="0"/>
              <a:t>Voorstadia: poliep of een adenoom</a:t>
            </a:r>
          </a:p>
          <a:p>
            <a:r>
              <a:rPr lang="nl-NL" dirty="0"/>
              <a:t>Erfelijkheid speelt een rol</a:t>
            </a:r>
          </a:p>
          <a:p>
            <a:r>
              <a:rPr lang="nl-NL" dirty="0"/>
              <a:t>Vetrijke ,vezelarme voeding speelt mogelijk een rol</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789041"/>
            <a:ext cx="3356845" cy="22831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6956" y="3976688"/>
            <a:ext cx="2332632" cy="23326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9523630"/>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308</Words>
  <Application>Microsoft Office PowerPoint</Application>
  <PresentationFormat>Diavoorstelling (4:3)</PresentationFormat>
  <Paragraphs>107</Paragraphs>
  <Slides>17</Slides>
  <Notes>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17</vt:i4>
      </vt:variant>
    </vt:vector>
  </HeadingPairs>
  <TitlesOfParts>
    <vt:vector size="20" baseType="lpstr">
      <vt:lpstr>Arial</vt:lpstr>
      <vt:lpstr>Calibri</vt:lpstr>
      <vt:lpstr>Kantoorthema</vt:lpstr>
      <vt:lpstr>Spijsverteringsstelsel </vt:lpstr>
      <vt:lpstr>Tumoren </vt:lpstr>
      <vt:lpstr>Oesofaguscarcinoom </vt:lpstr>
      <vt:lpstr>Maagkanker </vt:lpstr>
      <vt:lpstr>Maagkanker symptomen</vt:lpstr>
      <vt:lpstr>Onderzoek en behandeling</vt:lpstr>
      <vt:lpstr>Darmpoliepen</vt:lpstr>
      <vt:lpstr>Klachten en onderzoek/behandeling </vt:lpstr>
      <vt:lpstr>Coloncarcinoom </vt:lpstr>
      <vt:lpstr>Symptomen colonCA</vt:lpstr>
      <vt:lpstr>Onderzoeken en Behandeling </vt:lpstr>
      <vt:lpstr>Hepatocellulair carcinoom</vt:lpstr>
      <vt:lpstr>Onderzoeken </vt:lpstr>
      <vt:lpstr>Pancreas </vt:lpstr>
      <vt:lpstr>Pancreas carcinoom</vt:lpstr>
      <vt:lpstr>Onderzoeken</vt:lpstr>
      <vt:lpstr>Therapie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Spijsverteringsstelsel</dc:title>
  <dc:creator>Agnieta</dc:creator>
  <cp:lastModifiedBy>Anneke Eisinga</cp:lastModifiedBy>
  <cp:revision>14</cp:revision>
  <dcterms:created xsi:type="dcterms:W3CDTF">2014-02-20T10:24:41Z</dcterms:created>
  <dcterms:modified xsi:type="dcterms:W3CDTF">2017-04-20T14:37:18Z</dcterms:modified>
</cp:coreProperties>
</file>