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57" r:id="rId4"/>
    <p:sldId id="258" r:id="rId5"/>
    <p:sldId id="259"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9" autoAdjust="0"/>
    <p:restoredTop sz="94660"/>
  </p:normalViewPr>
  <p:slideViewPr>
    <p:cSldViewPr snapToGrid="0">
      <p:cViewPr varScale="1">
        <p:scale>
          <a:sx n="87" d="100"/>
          <a:sy n="87" d="100"/>
        </p:scale>
        <p:origin x="60" y="5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Janssen" userId="cfce66c4-01c7-49f7-9b6b-d1a1affd13fa" providerId="ADAL" clId="{A0EA7849-7848-4D5F-B67D-22C3648149B4}"/>
    <pc:docChg chg="delSld">
      <pc:chgData name="Jessica Janssen" userId="cfce66c4-01c7-49f7-9b6b-d1a1affd13fa" providerId="ADAL" clId="{A0EA7849-7848-4D5F-B67D-22C3648149B4}" dt="2018-02-19T12:56:23.298" v="1" actId="2696"/>
      <pc:docMkLst>
        <pc:docMk/>
      </pc:docMkLst>
      <pc:sldChg chg="del">
        <pc:chgData name="Jessica Janssen" userId="cfce66c4-01c7-49f7-9b6b-d1a1affd13fa" providerId="ADAL" clId="{A0EA7849-7848-4D5F-B67D-22C3648149B4}" dt="2018-02-19T12:56:21.479" v="0" actId="2696"/>
        <pc:sldMkLst>
          <pc:docMk/>
          <pc:sldMk cId="3866511308" sldId="264"/>
        </pc:sldMkLst>
      </pc:sldChg>
      <pc:sldChg chg="del">
        <pc:chgData name="Jessica Janssen" userId="cfce66c4-01c7-49f7-9b6b-d1a1affd13fa" providerId="ADAL" clId="{A0EA7849-7848-4D5F-B67D-22C3648149B4}" dt="2018-02-19T12:56:23.298" v="1" actId="2696"/>
        <pc:sldMkLst>
          <pc:docMk/>
          <pc:sldMk cId="2145443595"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nl-NL"/>
              <a:t>Klik om stijl te bewerken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C81F2C2D-3BE1-4C9C-A3A6-72B72E869E5C}" type="datetimeFigureOut">
              <a:rPr lang="nl-NL" smtClean="0"/>
              <a:t>19-2-2018</a:t>
            </a:fld>
            <a:endParaRPr lang="nl-NL"/>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nl-NL"/>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617C5CA-8BD7-48D3-974E-E51BF4B5447E}" type="slidenum">
              <a:rPr lang="nl-NL" smtClean="0"/>
              <a:t>‹nr.›</a:t>
            </a:fld>
            <a:endParaRPr lang="nl-NL"/>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964988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81F2C2D-3BE1-4C9C-A3A6-72B72E869E5C}" type="datetimeFigureOut">
              <a:rPr lang="nl-NL" smtClean="0"/>
              <a:t>19-2-2018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617C5CA-8BD7-48D3-974E-E51BF4B5447E}" type="slidenum">
              <a:rPr lang="nl-NL" smtClean="0"/>
              <a:t>‹nr.›</a:t>
            </a:fld>
            <a:endParaRPr lang="nl-NL"/>
          </a:p>
        </p:txBody>
      </p:sp>
    </p:spTree>
    <p:extLst>
      <p:ext uri="{BB962C8B-B14F-4D97-AF65-F5344CB8AC3E}">
        <p14:creationId xmlns:p14="http://schemas.microsoft.com/office/powerpoint/2010/main" val="2108617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81F2C2D-3BE1-4C9C-A3A6-72B72E869E5C}" type="datetimeFigureOut">
              <a:rPr lang="nl-NL" smtClean="0"/>
              <a:t>19-2-2018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617C5CA-8BD7-48D3-974E-E51BF4B5447E}" type="slidenum">
              <a:rPr lang="nl-NL" smtClean="0"/>
              <a:t>‹nr.›</a:t>
            </a:fld>
            <a:endParaRPr lang="nl-NL"/>
          </a:p>
        </p:txBody>
      </p:sp>
    </p:spTree>
    <p:extLst>
      <p:ext uri="{BB962C8B-B14F-4D97-AF65-F5344CB8AC3E}">
        <p14:creationId xmlns:p14="http://schemas.microsoft.com/office/powerpoint/2010/main" val="3799191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81F2C2D-3BE1-4C9C-A3A6-72B72E869E5C}" type="datetimeFigureOut">
              <a:rPr lang="nl-NL" smtClean="0"/>
              <a:t>19-2-2018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617C5CA-8BD7-48D3-974E-E51BF4B5447E}" type="slidenum">
              <a:rPr lang="nl-NL" smtClean="0"/>
              <a:t>‹nr.›</a:t>
            </a:fld>
            <a:endParaRPr lang="nl-NL"/>
          </a:p>
        </p:txBody>
      </p:sp>
    </p:spTree>
    <p:extLst>
      <p:ext uri="{BB962C8B-B14F-4D97-AF65-F5344CB8AC3E}">
        <p14:creationId xmlns:p14="http://schemas.microsoft.com/office/powerpoint/2010/main" val="3223809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nl-NL"/>
              <a:t>Klik om stijl te bewerken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C81F2C2D-3BE1-4C9C-A3A6-72B72E869E5C}" type="datetimeFigureOut">
              <a:rPr lang="nl-NL" smtClean="0"/>
              <a:t>19-2-2018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617C5CA-8BD7-48D3-974E-E51BF4B5447E}" type="slidenum">
              <a:rPr lang="nl-NL" smtClean="0"/>
              <a:t>‹nr.›</a:t>
            </a:fld>
            <a:endParaRPr lang="nl-NL"/>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5001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81F2C2D-3BE1-4C9C-A3A6-72B72E869E5C}" type="datetimeFigureOut">
              <a:rPr lang="nl-NL" smtClean="0"/>
              <a:t>19-2-2018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617C5CA-8BD7-48D3-974E-E51BF4B5447E}" type="slidenum">
              <a:rPr lang="nl-NL" smtClean="0"/>
              <a:t>‹nr.›</a:t>
            </a:fld>
            <a:endParaRPr lang="nl-NL"/>
          </a:p>
        </p:txBody>
      </p:sp>
    </p:spTree>
    <p:extLst>
      <p:ext uri="{BB962C8B-B14F-4D97-AF65-F5344CB8AC3E}">
        <p14:creationId xmlns:p14="http://schemas.microsoft.com/office/powerpoint/2010/main" val="1544797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nl-NL"/>
              <a:t>Tekststijl van het model bewerken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81F2C2D-3BE1-4C9C-A3A6-72B72E869E5C}" type="datetimeFigureOut">
              <a:rPr lang="nl-NL" smtClean="0"/>
              <a:t>19-2-2018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4617C5CA-8BD7-48D3-974E-E51BF4B5447E}" type="slidenum">
              <a:rPr lang="nl-NL" smtClean="0"/>
              <a:t>‹nr.›</a:t>
            </a:fld>
            <a:endParaRPr lang="nl-NL"/>
          </a:p>
        </p:txBody>
      </p:sp>
    </p:spTree>
    <p:extLst>
      <p:ext uri="{BB962C8B-B14F-4D97-AF65-F5344CB8AC3E}">
        <p14:creationId xmlns:p14="http://schemas.microsoft.com/office/powerpoint/2010/main" val="827169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81F2C2D-3BE1-4C9C-A3A6-72B72E869E5C}" type="datetimeFigureOut">
              <a:rPr lang="nl-NL" smtClean="0"/>
              <a:t>19-2-2018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4617C5CA-8BD7-48D3-974E-E51BF4B5447E}" type="slidenum">
              <a:rPr lang="nl-NL" smtClean="0"/>
              <a:t>‹nr.›</a:t>
            </a:fld>
            <a:endParaRPr lang="nl-NL"/>
          </a:p>
        </p:txBody>
      </p:sp>
    </p:spTree>
    <p:extLst>
      <p:ext uri="{BB962C8B-B14F-4D97-AF65-F5344CB8AC3E}">
        <p14:creationId xmlns:p14="http://schemas.microsoft.com/office/powerpoint/2010/main" val="64520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F2C2D-3BE1-4C9C-A3A6-72B72E869E5C}" type="datetimeFigureOut">
              <a:rPr lang="nl-NL" smtClean="0"/>
              <a:t>19-2-2018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4617C5CA-8BD7-48D3-974E-E51BF4B5447E}" type="slidenum">
              <a:rPr lang="nl-NL" smtClean="0"/>
              <a:t>‹nr.›</a:t>
            </a:fld>
            <a:endParaRPr lang="nl-NL"/>
          </a:p>
        </p:txBody>
      </p:sp>
    </p:spTree>
    <p:extLst>
      <p:ext uri="{BB962C8B-B14F-4D97-AF65-F5344CB8AC3E}">
        <p14:creationId xmlns:p14="http://schemas.microsoft.com/office/powerpoint/2010/main" val="4029369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nl-NL"/>
              <a:t>Klik om stijl te bewerken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C81F2C2D-3BE1-4C9C-A3A6-72B72E869E5C}" type="datetimeFigureOut">
              <a:rPr lang="nl-NL" smtClean="0"/>
              <a:t>19-2-2018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617C5CA-8BD7-48D3-974E-E51BF4B5447E}" type="slidenum">
              <a:rPr lang="nl-NL" smtClean="0"/>
              <a:t>‹nr.›</a:t>
            </a:fld>
            <a:endParaRPr lang="nl-NL"/>
          </a:p>
        </p:txBody>
      </p:sp>
    </p:spTree>
    <p:extLst>
      <p:ext uri="{BB962C8B-B14F-4D97-AF65-F5344CB8AC3E}">
        <p14:creationId xmlns:p14="http://schemas.microsoft.com/office/powerpoint/2010/main" val="429051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C81F2C2D-3BE1-4C9C-A3A6-72B72E869E5C}" type="datetimeFigureOut">
              <a:rPr lang="nl-NL" smtClean="0"/>
              <a:t>19-2-2018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617C5CA-8BD7-48D3-974E-E51BF4B5447E}" type="slidenum">
              <a:rPr lang="nl-NL" smtClean="0"/>
              <a:t>‹nr.›</a:t>
            </a:fld>
            <a:endParaRPr lang="nl-NL"/>
          </a:p>
        </p:txBody>
      </p:sp>
    </p:spTree>
    <p:extLst>
      <p:ext uri="{BB962C8B-B14F-4D97-AF65-F5344CB8AC3E}">
        <p14:creationId xmlns:p14="http://schemas.microsoft.com/office/powerpoint/2010/main" val="380333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C81F2C2D-3BE1-4C9C-A3A6-72B72E869E5C}" type="datetimeFigureOut">
              <a:rPr lang="nl-NL" smtClean="0"/>
              <a:t>19-2-2018</a:t>
            </a:fld>
            <a:endParaRPr lang="nl-NL"/>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nl-NL"/>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617C5CA-8BD7-48D3-974E-E51BF4B5447E}" type="slidenum">
              <a:rPr lang="nl-NL" smtClean="0"/>
              <a:t>‹nr.›</a:t>
            </a:fld>
            <a:endParaRPr lang="nl-NL"/>
          </a:p>
        </p:txBody>
      </p:sp>
    </p:spTree>
    <p:extLst>
      <p:ext uri="{BB962C8B-B14F-4D97-AF65-F5344CB8AC3E}">
        <p14:creationId xmlns:p14="http://schemas.microsoft.com/office/powerpoint/2010/main" val="39291926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hRGoWtJMVJ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574981-41B1-4EF2-9C8A-562EB19785FE}"/>
              </a:ext>
            </a:extLst>
          </p:cNvPr>
          <p:cNvSpPr>
            <a:spLocks noGrp="1"/>
          </p:cNvSpPr>
          <p:nvPr>
            <p:ph type="ctrTitle"/>
          </p:nvPr>
        </p:nvSpPr>
        <p:spPr/>
        <p:txBody>
          <a:bodyPr/>
          <a:lstStyle/>
          <a:p>
            <a:endParaRPr lang="nl-NL"/>
          </a:p>
        </p:txBody>
      </p:sp>
      <p:sp>
        <p:nvSpPr>
          <p:cNvPr id="3" name="Ondertitel 2">
            <a:extLst>
              <a:ext uri="{FF2B5EF4-FFF2-40B4-BE49-F238E27FC236}">
                <a16:creationId xmlns:a16="http://schemas.microsoft.com/office/drawing/2014/main" id="{94DB9EAA-01DE-4E8F-8916-F5863C82394B}"/>
              </a:ext>
            </a:extLst>
          </p:cNvPr>
          <p:cNvSpPr>
            <a:spLocks noGrp="1"/>
          </p:cNvSpPr>
          <p:nvPr>
            <p:ph type="subTitle" idx="1"/>
          </p:nvPr>
        </p:nvSpPr>
        <p:spPr/>
        <p:txBody>
          <a:bodyPr/>
          <a:lstStyle/>
          <a:p>
            <a:endParaRPr lang="nl-NL"/>
          </a:p>
        </p:txBody>
      </p:sp>
      <p:pic>
        <p:nvPicPr>
          <p:cNvPr id="4" name="Afbeelding 3">
            <a:extLst>
              <a:ext uri="{FF2B5EF4-FFF2-40B4-BE49-F238E27FC236}">
                <a16:creationId xmlns:a16="http://schemas.microsoft.com/office/drawing/2014/main" id="{CF1A60DC-20D3-4306-83E8-4A76143C8A8D}"/>
              </a:ext>
            </a:extLst>
          </p:cNvPr>
          <p:cNvPicPr>
            <a:picLocks noChangeAspect="1"/>
          </p:cNvPicPr>
          <p:nvPr/>
        </p:nvPicPr>
        <p:blipFill>
          <a:blip r:embed="rId2"/>
          <a:stretch>
            <a:fillRect/>
          </a:stretch>
        </p:blipFill>
        <p:spPr>
          <a:xfrm>
            <a:off x="284332" y="372268"/>
            <a:ext cx="11623335" cy="5062925"/>
          </a:xfrm>
          <a:prstGeom prst="rect">
            <a:avLst/>
          </a:prstGeom>
        </p:spPr>
      </p:pic>
    </p:spTree>
    <p:extLst>
      <p:ext uri="{BB962C8B-B14F-4D97-AF65-F5344CB8AC3E}">
        <p14:creationId xmlns:p14="http://schemas.microsoft.com/office/powerpoint/2010/main" val="2414370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7BC5DBF4-FC1E-440B-94B7-92B4D802B4B8}"/>
              </a:ext>
            </a:extLst>
          </p:cNvPr>
          <p:cNvSpPr>
            <a:spLocks noGrp="1"/>
          </p:cNvSpPr>
          <p:nvPr>
            <p:ph type="subTitle" idx="1"/>
          </p:nvPr>
        </p:nvSpPr>
        <p:spPr>
          <a:xfrm>
            <a:off x="1150925" y="763739"/>
            <a:ext cx="9144000" cy="5044529"/>
          </a:xfrm>
        </p:spPr>
        <p:txBody>
          <a:bodyPr>
            <a:normAutofit/>
          </a:bodyPr>
          <a:lstStyle/>
          <a:p>
            <a:pPr algn="l"/>
            <a:r>
              <a:rPr lang="nl-NL" dirty="0"/>
              <a:t>REALISME</a:t>
            </a:r>
          </a:p>
          <a:p>
            <a:pPr algn="l"/>
            <a:endParaRPr lang="nl-NL" dirty="0"/>
          </a:p>
          <a:p>
            <a:pPr algn="l"/>
            <a:r>
              <a:rPr lang="nl-NL" dirty="0"/>
              <a:t>Kunstenaars uit de romantiek proberen de werkelijkheid om te buigen naar droom- en/of ideaalbeelden.</a:t>
            </a:r>
          </a:p>
          <a:p>
            <a:pPr algn="l"/>
            <a:endParaRPr lang="nl-NL" dirty="0"/>
          </a:p>
          <a:p>
            <a:pPr algn="l"/>
            <a:r>
              <a:rPr lang="nl-NL" dirty="0"/>
              <a:t>In het Realisme ontstaat een vorm van beschrijvende kunst waarbij de natuurgetrouwe weergave in kleinere taferelen hoger staat aangeschreven dan  grote historische composities.</a:t>
            </a:r>
          </a:p>
        </p:txBody>
      </p:sp>
    </p:spTree>
    <p:extLst>
      <p:ext uri="{BB962C8B-B14F-4D97-AF65-F5344CB8AC3E}">
        <p14:creationId xmlns:p14="http://schemas.microsoft.com/office/powerpoint/2010/main" val="3922231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83F292D-E5A7-468A-BECF-DA79C210C1DD}"/>
              </a:ext>
            </a:extLst>
          </p:cNvPr>
          <p:cNvSpPr>
            <a:spLocks noGrp="1"/>
          </p:cNvSpPr>
          <p:nvPr>
            <p:ph idx="1"/>
          </p:nvPr>
        </p:nvSpPr>
        <p:spPr/>
        <p:txBody>
          <a:bodyPr/>
          <a:lstStyle/>
          <a:p>
            <a:pPr marL="0" indent="0">
              <a:buNone/>
            </a:pPr>
            <a:r>
              <a:rPr lang="nl-NL" dirty="0"/>
              <a:t>Door de werkelijkheid nader te bekijken wordt ook de overwegend schrijnende armoede  van de arbeider en het gewone volk zichtbaar.</a:t>
            </a:r>
          </a:p>
          <a:p>
            <a:pPr marL="0" indent="0">
              <a:buNone/>
            </a:pPr>
            <a:endParaRPr lang="nl-NL" dirty="0"/>
          </a:p>
          <a:p>
            <a:pPr marL="0" indent="0">
              <a:buNone/>
            </a:pPr>
            <a:r>
              <a:rPr lang="nl-NL" dirty="0"/>
              <a:t>Het realisme vertoont dan ook een sociaal karakter.</a:t>
            </a:r>
          </a:p>
        </p:txBody>
      </p:sp>
    </p:spTree>
    <p:extLst>
      <p:ext uri="{BB962C8B-B14F-4D97-AF65-F5344CB8AC3E}">
        <p14:creationId xmlns:p14="http://schemas.microsoft.com/office/powerpoint/2010/main" val="1755505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59E5EDB5-7CE3-4E1A-98B9-10C0FBE8DF72}"/>
              </a:ext>
            </a:extLst>
          </p:cNvPr>
          <p:cNvSpPr>
            <a:spLocks noGrp="1"/>
          </p:cNvSpPr>
          <p:nvPr>
            <p:ph idx="1"/>
          </p:nvPr>
        </p:nvSpPr>
        <p:spPr/>
        <p:txBody>
          <a:bodyPr/>
          <a:lstStyle/>
          <a:p>
            <a:pPr marL="0" indent="0">
              <a:buNone/>
            </a:pPr>
            <a:r>
              <a:rPr lang="nl-NL" dirty="0"/>
              <a:t>Het realisme baseert zich niet op een ideologie of een geestelijke en morele inhoud maar op de zichtbare werkelijkheid. </a:t>
            </a:r>
          </a:p>
          <a:p>
            <a:pPr marL="0" indent="0">
              <a:buNone/>
            </a:pPr>
            <a:r>
              <a:rPr lang="nl-NL" dirty="0"/>
              <a:t>(Het naturalisme daarentegen beperkt zich uitsluitend tot de weergave van de zintuiglijke waarneming.) </a:t>
            </a:r>
          </a:p>
          <a:p>
            <a:pPr marL="0" indent="0">
              <a:buNone/>
            </a:pPr>
            <a:r>
              <a:rPr lang="nl-NL" dirty="0"/>
              <a:t>De kunstenaars buigen zich over het lot van hun medemens.</a:t>
            </a:r>
          </a:p>
        </p:txBody>
      </p:sp>
    </p:spTree>
    <p:extLst>
      <p:ext uri="{BB962C8B-B14F-4D97-AF65-F5344CB8AC3E}">
        <p14:creationId xmlns:p14="http://schemas.microsoft.com/office/powerpoint/2010/main" val="2275399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C1AE2A-EB23-4D5D-A60C-665B1E3EA76D}"/>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F09038FB-937C-4A6F-B752-21150CC58305}"/>
              </a:ext>
            </a:extLst>
          </p:cNvPr>
          <p:cNvSpPr>
            <a:spLocks noGrp="1"/>
          </p:cNvSpPr>
          <p:nvPr>
            <p:ph idx="1"/>
          </p:nvPr>
        </p:nvSpPr>
        <p:spPr/>
        <p:txBody>
          <a:bodyPr/>
          <a:lstStyle/>
          <a:p>
            <a:pPr marL="0" indent="0">
              <a:buNone/>
            </a:pPr>
            <a:r>
              <a:rPr lang="nl-NL" dirty="0"/>
              <a:t>Kenmerken zijn</a:t>
            </a:r>
          </a:p>
          <a:p>
            <a:pPr marL="0" indent="0">
              <a:buNone/>
            </a:pPr>
            <a:r>
              <a:rPr lang="nl-NL" dirty="0"/>
              <a:t>* Protest, reactie op zowel classicisme als de romantiek.</a:t>
            </a:r>
          </a:p>
          <a:p>
            <a:pPr marL="0" indent="0">
              <a:buNone/>
            </a:pPr>
            <a:r>
              <a:rPr lang="nl-NL" dirty="0"/>
              <a:t>* Leven van alle dag als onderwerp. </a:t>
            </a:r>
          </a:p>
          <a:p>
            <a:pPr marL="0" indent="0">
              <a:buNone/>
            </a:pPr>
            <a:r>
              <a:rPr lang="nl-NL" dirty="0"/>
              <a:t>* In de beeldhouwkunst zijn het vooral veel historische monumenten.</a:t>
            </a:r>
          </a:p>
          <a:p>
            <a:pPr marL="0" indent="0">
              <a:buNone/>
            </a:pPr>
            <a:r>
              <a:rPr lang="nl-NL" dirty="0"/>
              <a:t>* Bij de bouwkunst verschijnen nieuwe materialen maar blijft de stijl classicistisch.</a:t>
            </a:r>
          </a:p>
        </p:txBody>
      </p:sp>
    </p:spTree>
    <p:extLst>
      <p:ext uri="{BB962C8B-B14F-4D97-AF65-F5344CB8AC3E}">
        <p14:creationId xmlns:p14="http://schemas.microsoft.com/office/powerpoint/2010/main" val="3352337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F53A4740-0361-4766-B177-B4C0C836F006}"/>
              </a:ext>
            </a:extLst>
          </p:cNvPr>
          <p:cNvSpPr>
            <a:spLocks noGrp="1"/>
          </p:cNvSpPr>
          <p:nvPr>
            <p:ph idx="1"/>
          </p:nvPr>
        </p:nvSpPr>
        <p:spPr>
          <a:xfrm>
            <a:off x="618744" y="560096"/>
            <a:ext cx="10515600" cy="6147942"/>
          </a:xfrm>
        </p:spPr>
        <p:txBody>
          <a:bodyPr>
            <a:normAutofit fontScale="92500" lnSpcReduction="20000"/>
          </a:bodyPr>
          <a:lstStyle/>
          <a:p>
            <a:pPr marL="0" indent="0">
              <a:buNone/>
            </a:pPr>
            <a:r>
              <a:rPr lang="nl-NL" dirty="0"/>
              <a:t>Het oog gericht op de werkelijkheid</a:t>
            </a:r>
          </a:p>
          <a:p>
            <a:pPr marL="0" indent="0">
              <a:buNone/>
            </a:pPr>
            <a:r>
              <a:rPr lang="nl-NL" dirty="0"/>
              <a:t>Realisme 1840 tot 1880 (een aantal kenmerken)</a:t>
            </a:r>
          </a:p>
          <a:p>
            <a:pPr marL="0" indent="0">
              <a:buNone/>
            </a:pPr>
            <a:endParaRPr lang="nl-NL" dirty="0"/>
          </a:p>
          <a:p>
            <a:pPr marL="0" indent="0">
              <a:buNone/>
            </a:pPr>
            <a:r>
              <a:rPr lang="nl-NL" dirty="0"/>
              <a:t>• Door de Franse revolutie 1789 ontstaan andere maatschappelijke verhoudingen en ontwikkeling</a:t>
            </a:r>
          </a:p>
          <a:p>
            <a:pPr marL="0" indent="0">
              <a:buNone/>
            </a:pPr>
            <a:r>
              <a:rPr lang="nl-NL" dirty="0"/>
              <a:t>• Grauw en troosteloos bestaan voor boeren en arbeiders</a:t>
            </a:r>
          </a:p>
          <a:p>
            <a:pPr marL="0" indent="0">
              <a:buNone/>
            </a:pPr>
            <a:r>
              <a:rPr lang="nl-NL" dirty="0"/>
              <a:t>• Rijke burgerij wereld van pracht en praal</a:t>
            </a:r>
          </a:p>
          <a:p>
            <a:pPr marL="0" indent="0">
              <a:buNone/>
            </a:pPr>
            <a:r>
              <a:rPr lang="nl-NL" dirty="0"/>
              <a:t>• Ongekunstelde realiteit, van het werkelijke leven</a:t>
            </a:r>
          </a:p>
          <a:p>
            <a:pPr marL="0" indent="0">
              <a:buNone/>
            </a:pPr>
            <a:r>
              <a:rPr lang="nl-NL" dirty="0"/>
              <a:t>• Naturalistische = een stroming van het realisme: de school van barbizon (landschappen)</a:t>
            </a:r>
          </a:p>
          <a:p>
            <a:pPr marL="0" indent="0">
              <a:buNone/>
            </a:pPr>
            <a:r>
              <a:rPr lang="nl-NL" dirty="0"/>
              <a:t>• Donker tinten (staan symbool) weerspiegelen het zware leven</a:t>
            </a:r>
          </a:p>
          <a:p>
            <a:pPr marL="0" indent="0">
              <a:buNone/>
            </a:pPr>
            <a:r>
              <a:rPr lang="nl-NL" dirty="0"/>
              <a:t>• Textuur, paletmes (</a:t>
            </a:r>
            <a:r>
              <a:rPr lang="nl-NL" dirty="0" err="1"/>
              <a:t>pasteus</a:t>
            </a:r>
            <a:r>
              <a:rPr lang="nl-NL" dirty="0"/>
              <a:t> verfgebruik)</a:t>
            </a:r>
          </a:p>
          <a:p>
            <a:pPr marL="0" indent="0">
              <a:buNone/>
            </a:pPr>
            <a:r>
              <a:rPr lang="nl-NL" dirty="0"/>
              <a:t>• Door de uitvinding van de verftube kan men "en plein air" (open lucht/ buiten) schilderen</a:t>
            </a:r>
          </a:p>
          <a:p>
            <a:pPr marL="0" indent="0">
              <a:buNone/>
            </a:pPr>
            <a:endParaRPr lang="nl-NL" dirty="0"/>
          </a:p>
          <a:p>
            <a:pPr marL="0" indent="0">
              <a:buNone/>
            </a:pPr>
            <a:r>
              <a:rPr lang="nl-NL" dirty="0"/>
              <a:t>De gewone mens staat centraal -&gt; aandacht voor leven, wonen en vooral werken.</a:t>
            </a:r>
          </a:p>
          <a:p>
            <a:pPr marL="0" indent="0">
              <a:buNone/>
            </a:pPr>
            <a:endParaRPr lang="nl-NL" dirty="0"/>
          </a:p>
          <a:p>
            <a:pPr marL="0" indent="0">
              <a:buNone/>
            </a:pPr>
            <a:r>
              <a:rPr lang="nl-NL" dirty="0"/>
              <a:t>De arbeider wordt niet als minderwaardig persoon beschouwd, maar als iemand die trots mag zijn op zijn prestaties.</a:t>
            </a:r>
          </a:p>
        </p:txBody>
      </p:sp>
    </p:spTree>
    <p:extLst>
      <p:ext uri="{BB962C8B-B14F-4D97-AF65-F5344CB8AC3E}">
        <p14:creationId xmlns:p14="http://schemas.microsoft.com/office/powerpoint/2010/main" val="3843356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935AB2-2A80-4853-A2EA-FCA49270D101}"/>
              </a:ext>
            </a:extLst>
          </p:cNvPr>
          <p:cNvSpPr>
            <a:spLocks noGrp="1"/>
          </p:cNvSpPr>
          <p:nvPr>
            <p:ph type="title"/>
          </p:nvPr>
        </p:nvSpPr>
        <p:spPr>
          <a:xfrm>
            <a:off x="772363" y="811352"/>
            <a:ext cx="10515600" cy="1325563"/>
          </a:xfrm>
        </p:spPr>
        <p:txBody>
          <a:bodyPr>
            <a:normAutofit fontScale="90000"/>
          </a:bodyPr>
          <a:lstStyle/>
          <a:p>
            <a:r>
              <a:rPr lang="nl-NL" sz="4000" dirty="0"/>
              <a:t>Naturalistische = een stroming van het realisme: de school van barbizon (landschappen)</a:t>
            </a:r>
            <a:br>
              <a:rPr lang="nl-NL" dirty="0"/>
            </a:br>
            <a:endParaRPr lang="nl-NL" dirty="0"/>
          </a:p>
        </p:txBody>
      </p:sp>
      <p:sp>
        <p:nvSpPr>
          <p:cNvPr id="3" name="Tijdelijke aanduiding voor inhoud 2">
            <a:extLst>
              <a:ext uri="{FF2B5EF4-FFF2-40B4-BE49-F238E27FC236}">
                <a16:creationId xmlns:a16="http://schemas.microsoft.com/office/drawing/2014/main" id="{26FC33E2-6E0A-4C2A-9AD3-CD2DF22B1661}"/>
              </a:ext>
            </a:extLst>
          </p:cNvPr>
          <p:cNvSpPr>
            <a:spLocks noGrp="1"/>
          </p:cNvSpPr>
          <p:nvPr>
            <p:ph idx="1"/>
          </p:nvPr>
        </p:nvSpPr>
        <p:spPr/>
        <p:txBody>
          <a:bodyPr/>
          <a:lstStyle/>
          <a:p>
            <a:pPr marL="0" indent="0">
              <a:buNone/>
            </a:pPr>
            <a:r>
              <a:rPr lang="nl-NL" dirty="0"/>
              <a:t>Tot dat moment hadden kunstenaars landschappen vooral als achtergrond voor klassieke of historische taferelen gebruikt, maar de schilders uit Barbizon verhieven de natuur tot een op zichzelf staand onderwerp. Zij schilderden wat ze zagen 'en plein air' in een naturalistische stijl. </a:t>
            </a:r>
          </a:p>
          <a:p>
            <a:pPr marL="0" indent="0">
              <a:buNone/>
            </a:pPr>
            <a:r>
              <a:rPr lang="nl-NL" dirty="0"/>
              <a:t>Deze kunstenaars trokken met een handzame </a:t>
            </a:r>
            <a:r>
              <a:rPr lang="nl-NL" dirty="0" err="1"/>
              <a:t>schilderskist</a:t>
            </a:r>
            <a:r>
              <a:rPr lang="nl-NL" dirty="0"/>
              <a:t> op de rug en een opklapbare ezel de natuur in. Hun schilderstijl was aanvankelijk naturalistisch, zij schilderden de vrije natuur zo eerlijk mogelijk: de eersten die dit deden om kunstzinnige redenen.</a:t>
            </a:r>
          </a:p>
        </p:txBody>
      </p:sp>
    </p:spTree>
    <p:extLst>
      <p:ext uri="{BB962C8B-B14F-4D97-AF65-F5344CB8AC3E}">
        <p14:creationId xmlns:p14="http://schemas.microsoft.com/office/powerpoint/2010/main" val="2604867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1F0363-F1F1-460F-9A83-CA69A3F0FA98}"/>
              </a:ext>
            </a:extLst>
          </p:cNvPr>
          <p:cNvSpPr>
            <a:spLocks noGrp="1"/>
          </p:cNvSpPr>
          <p:nvPr>
            <p:ph type="title"/>
          </p:nvPr>
        </p:nvSpPr>
        <p:spPr/>
        <p:txBody>
          <a:bodyPr/>
          <a:lstStyle/>
          <a:p>
            <a:endParaRPr lang="nl-NL"/>
          </a:p>
        </p:txBody>
      </p:sp>
      <p:pic>
        <p:nvPicPr>
          <p:cNvPr id="4" name="Onlinemedia 3">
            <a:hlinkClick r:id="" action="ppaction://media"/>
            <a:extLst>
              <a:ext uri="{FF2B5EF4-FFF2-40B4-BE49-F238E27FC236}">
                <a16:creationId xmlns:a16="http://schemas.microsoft.com/office/drawing/2014/main" id="{CB63DA04-70E9-42A4-B921-06CCDA6F5E8D}"/>
              </a:ext>
            </a:extLst>
          </p:cNvPr>
          <p:cNvPicPr>
            <a:picLocks noGrp="1" noRot="1" noChangeAspect="1"/>
          </p:cNvPicPr>
          <p:nvPr>
            <p:ph idx="1"/>
            <a:videoFile r:link="rId1"/>
          </p:nvPr>
        </p:nvPicPr>
        <p:blipFill>
          <a:blip r:embed="rId3"/>
          <a:stretch>
            <a:fillRect/>
          </a:stretch>
        </p:blipFill>
        <p:spPr>
          <a:xfrm>
            <a:off x="673100" y="1046163"/>
            <a:ext cx="8580438" cy="4826000"/>
          </a:xfrm>
          <a:prstGeom prst="rect">
            <a:avLst/>
          </a:prstGeom>
        </p:spPr>
      </p:pic>
    </p:spTree>
    <p:extLst>
      <p:ext uri="{BB962C8B-B14F-4D97-AF65-F5344CB8AC3E}">
        <p14:creationId xmlns:p14="http://schemas.microsoft.com/office/powerpoint/2010/main" val="1358927192"/>
      </p:ext>
    </p:extLst>
  </p:cSld>
  <p:clrMapOvr>
    <a:masterClrMapping/>
  </p:clrMapOvr>
</p:sld>
</file>

<file path=ppt/theme/theme1.xml><?xml version="1.0" encoding="utf-8"?>
<a:theme xmlns:a="http://schemas.openxmlformats.org/drawingml/2006/main" name="Weergeven">
  <a:themeElements>
    <a:clrScheme name="Weergeven">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Weergeven">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eergeven">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TM03457515[[fn=Weergave]]</Template>
  <TotalTime>28</TotalTime>
  <Words>408</Words>
  <Application>Microsoft Office PowerPoint</Application>
  <PresentationFormat>Breedbeeld</PresentationFormat>
  <Paragraphs>34</Paragraphs>
  <Slides>8</Slides>
  <Notes>0</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Century Schoolbook</vt:lpstr>
      <vt:lpstr>Wingdings 2</vt:lpstr>
      <vt:lpstr>Weergeven</vt:lpstr>
      <vt:lpstr>PowerPoint-presentatie</vt:lpstr>
      <vt:lpstr>PowerPoint-presentatie</vt:lpstr>
      <vt:lpstr>PowerPoint-presentatie</vt:lpstr>
      <vt:lpstr>PowerPoint-presentatie</vt:lpstr>
      <vt:lpstr>PowerPoint-presentatie</vt:lpstr>
      <vt:lpstr>PowerPoint-presentatie</vt:lpstr>
      <vt:lpstr>Naturalistische = een stroming van het realisme: de school van barbizon (landschappen) </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Janssen, JAM (Jessica)</dc:creator>
  <cp:lastModifiedBy>Jessica Janssen</cp:lastModifiedBy>
  <cp:revision>3</cp:revision>
  <dcterms:created xsi:type="dcterms:W3CDTF">2018-02-06T09:34:09Z</dcterms:created>
  <dcterms:modified xsi:type="dcterms:W3CDTF">2018-02-19T12:56:32Z</dcterms:modified>
</cp:coreProperties>
</file>