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748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468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8782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74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89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3180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24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1934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535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17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19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69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13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814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556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451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15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77A8BEF-4880-456B-AE51-28EC81DEB144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F78CA81-C5BF-4200-ABF4-9A75D6E15D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94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grammar.org/future-perfect-simple-continuous/test1-exercise1/" TargetMode="External"/><Relationship Id="rId2" Type="http://schemas.openxmlformats.org/officeDocument/2006/relationships/hyperlink" Target="https://elt.oup.com/student/solutions1stedition/ui_unit_page/unit3/grammar/exercise2?cc=us&amp;selLanguage=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16600" dirty="0" err="1" smtClean="0"/>
              <a:t>Future</a:t>
            </a:r>
            <a:endParaRPr lang="nl-NL" sz="16600" dirty="0"/>
          </a:p>
        </p:txBody>
      </p:sp>
    </p:spTree>
    <p:extLst>
      <p:ext uri="{BB962C8B-B14F-4D97-AF65-F5344CB8AC3E}">
        <p14:creationId xmlns:p14="http://schemas.microsoft.com/office/powerpoint/2010/main" val="241821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future continuous future perfec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660" y="960120"/>
            <a:ext cx="7027259" cy="527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727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www.ego4u.com/en/cram-up/grammar/future-mix/exercises</a:t>
            </a:r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www.englisch-hilfen.de/en/exercises/tenses/future.htm</a:t>
            </a: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://www.tolearnenglish.com/exercises/exercise-english-2/exercise-english-6874.php</a:t>
            </a: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://elt.oup.com/student/solutions/int/grammar/grammar_05_022e?cc=nl&amp;selLanguage=nl</a:t>
            </a: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elt.oup.com/student/solutions1stedition/ui_unit_page/unit3/grammar/exercise2?cc=us&amp;selLanguage=en</a:t>
            </a:r>
            <a:endParaRPr lang="nl-NL" dirty="0" smtClean="0"/>
          </a:p>
          <a:p>
            <a:r>
              <a:rPr lang="nl-NL" dirty="0">
                <a:hlinkClick r:id="rId3"/>
              </a:rPr>
              <a:t>https://www.e-grammar.org/future-simple-continuous/</a:t>
            </a:r>
          </a:p>
          <a:p>
            <a:r>
              <a:rPr lang="nl-NL" dirty="0" smtClean="0">
                <a:hlinkClick r:id="rId3"/>
              </a:rPr>
              <a:t>https</a:t>
            </a:r>
            <a:r>
              <a:rPr lang="nl-NL" dirty="0">
                <a:hlinkClick r:id="rId3"/>
              </a:rPr>
              <a:t>://www.e-grammar.org/future-perfect-simple-continuous/test1-exercise1</a:t>
            </a:r>
            <a:r>
              <a:rPr lang="nl-NL" dirty="0" smtClean="0">
                <a:hlinkClick r:id="rId3"/>
              </a:rPr>
              <a:t>/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328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sresultaat voor future tens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234" y="575588"/>
            <a:ext cx="9631414" cy="582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86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: </a:t>
            </a:r>
            <a:r>
              <a:rPr lang="nl-NL" dirty="0" err="1" smtClean="0"/>
              <a:t>will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5919" y="2093976"/>
            <a:ext cx="9258783" cy="42062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2600" i="1" dirty="0" err="1" smtClean="0"/>
              <a:t>Vorm</a:t>
            </a:r>
            <a:r>
              <a:rPr lang="en-GB" sz="2600" i="1" dirty="0"/>
              <a:t>: will/’ll/will not/won’t + hele </a:t>
            </a:r>
            <a:r>
              <a:rPr lang="en-GB" sz="2600" i="1" dirty="0" err="1"/>
              <a:t>werkwoord</a:t>
            </a:r>
            <a:endParaRPr lang="nl-NL" sz="2600" dirty="0"/>
          </a:p>
          <a:p>
            <a:pPr marL="0" indent="0">
              <a:buNone/>
            </a:pPr>
            <a:endParaRPr lang="nl-NL" sz="2600" i="1" dirty="0" smtClean="0"/>
          </a:p>
          <a:p>
            <a:pPr marL="0" indent="0">
              <a:buNone/>
            </a:pPr>
            <a:r>
              <a:rPr lang="nl-NL" sz="2600" i="1" dirty="0" smtClean="0"/>
              <a:t>Gebruik</a:t>
            </a:r>
            <a:r>
              <a:rPr lang="nl-NL" sz="2600" i="1" dirty="0"/>
              <a:t>: </a:t>
            </a:r>
            <a:endParaRPr lang="nl-NL" sz="2600" dirty="0"/>
          </a:p>
          <a:p>
            <a:pPr marL="0" indent="0">
              <a:buNone/>
            </a:pPr>
            <a:r>
              <a:rPr lang="nl-NL" sz="2600" i="1" dirty="0"/>
              <a:t>-iets zal in de toekomst gebeuren; het is een feit/voorspelling;</a:t>
            </a:r>
            <a:endParaRPr lang="nl-NL" sz="2600" dirty="0"/>
          </a:p>
          <a:p>
            <a:pPr marL="0" indent="0">
              <a:buNone/>
            </a:pPr>
            <a:r>
              <a:rPr lang="nl-NL" sz="2600" i="1" dirty="0"/>
              <a:t>-je neemt op dat moment een besluit om iets te doen;</a:t>
            </a:r>
            <a:endParaRPr lang="nl-NL" sz="2600" dirty="0"/>
          </a:p>
          <a:p>
            <a:pPr marL="0" indent="0">
              <a:buNone/>
            </a:pPr>
            <a:r>
              <a:rPr lang="nl-NL" sz="2600" i="1" dirty="0"/>
              <a:t>-je biedt aan om iets te doen;</a:t>
            </a:r>
            <a:endParaRPr lang="nl-NL" sz="2600" dirty="0"/>
          </a:p>
          <a:p>
            <a:pPr marL="0" indent="0">
              <a:buNone/>
            </a:pPr>
            <a:r>
              <a:rPr lang="nl-NL" sz="2600" i="1" dirty="0"/>
              <a:t>-(meestal vertaald met ‘zal/zullen’)</a:t>
            </a:r>
            <a:endParaRPr lang="nl-NL" sz="2600" dirty="0"/>
          </a:p>
          <a:p>
            <a:pPr marL="0" indent="0">
              <a:buNone/>
            </a:pPr>
            <a:r>
              <a:rPr lang="nl-NL" sz="2600" i="1" dirty="0"/>
              <a:t>	</a:t>
            </a:r>
            <a:endParaRPr lang="nl-NL" sz="2600" dirty="0"/>
          </a:p>
          <a:p>
            <a:pPr marL="0" indent="0">
              <a:buNone/>
            </a:pPr>
            <a:r>
              <a:rPr lang="en-US" sz="2600" i="1" dirty="0" err="1"/>
              <a:t>Voorbeeld</a:t>
            </a:r>
            <a:r>
              <a:rPr lang="en-US" sz="2600" i="1" dirty="0"/>
              <a:t>: 	</a:t>
            </a:r>
            <a:endParaRPr lang="nl-NL" sz="2600" dirty="0"/>
          </a:p>
          <a:p>
            <a:pPr marL="0" indent="0">
              <a:buNone/>
            </a:pPr>
            <a:r>
              <a:rPr lang="en-US" sz="2600" i="1" dirty="0" smtClean="0"/>
              <a:t>	It </a:t>
            </a:r>
            <a:r>
              <a:rPr lang="en-US" sz="2600" i="1" dirty="0"/>
              <a:t>will snow in Scotland tomorrow.</a:t>
            </a:r>
            <a:endParaRPr lang="nl-NL" sz="2600" dirty="0"/>
          </a:p>
          <a:p>
            <a:pPr marL="0" indent="0">
              <a:buNone/>
            </a:pPr>
            <a:r>
              <a:rPr lang="en-US" sz="2600" i="1" dirty="0" smtClean="0"/>
              <a:t>	I </a:t>
            </a:r>
            <a:r>
              <a:rPr lang="en-US" sz="2600" i="1" dirty="0"/>
              <a:t>will see you tonight.</a:t>
            </a:r>
            <a:endParaRPr lang="nl-NL" sz="2600" dirty="0"/>
          </a:p>
          <a:p>
            <a:pPr marL="0" indent="0">
              <a:buNone/>
            </a:pPr>
            <a:r>
              <a:rPr lang="en-US" sz="2600" i="1" dirty="0" smtClean="0"/>
              <a:t>	Those </a:t>
            </a:r>
            <a:r>
              <a:rPr lang="en-US" sz="2600" i="1" dirty="0"/>
              <a:t>bags are very heavy, aren’t they? I’ll carry them for you.</a:t>
            </a:r>
            <a:endParaRPr lang="nl-NL" sz="2600" dirty="0"/>
          </a:p>
          <a:p>
            <a:pPr marL="0" indent="0">
              <a:buNone/>
            </a:pPr>
            <a:r>
              <a:rPr lang="en-GB" sz="2600" i="1" dirty="0"/>
              <a:t> </a:t>
            </a:r>
            <a:endParaRPr lang="nl-NL" sz="26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088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: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4310" y="2368296"/>
            <a:ext cx="10018713" cy="405993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2900" i="1" dirty="0" err="1"/>
              <a:t>Vorm</a:t>
            </a:r>
            <a:r>
              <a:rPr lang="en-GB" sz="2900" i="1" dirty="0"/>
              <a:t>: am/is/are + going to + hele </a:t>
            </a:r>
            <a:r>
              <a:rPr lang="en-GB" sz="2900" i="1" dirty="0" err="1"/>
              <a:t>werkwoord</a:t>
            </a:r>
            <a:endParaRPr lang="nl-NL" sz="2900" dirty="0"/>
          </a:p>
          <a:p>
            <a:pPr marL="0" indent="0">
              <a:buNone/>
            </a:pPr>
            <a:endParaRPr lang="nl-NL" sz="2900" i="1" dirty="0" smtClean="0"/>
          </a:p>
          <a:p>
            <a:pPr marL="0" indent="0">
              <a:buNone/>
            </a:pPr>
            <a:r>
              <a:rPr lang="nl-NL" sz="2900" i="1" dirty="0" smtClean="0"/>
              <a:t>Gebruik</a:t>
            </a:r>
            <a:r>
              <a:rPr lang="nl-NL" sz="2900" i="1" dirty="0"/>
              <a:t>: 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/>
              <a:t>-je bent iets van plan te gaan doen 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/>
              <a:t>-iets gaat in de nabije toekomst gebeuren; dat weet je zeker (er is bewijs voor) 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/>
              <a:t>-(meestal vertaald: gaan + hele </a:t>
            </a:r>
            <a:r>
              <a:rPr lang="nl-NL" sz="2900" i="1" dirty="0" err="1"/>
              <a:t>ww</a:t>
            </a:r>
            <a:r>
              <a:rPr lang="nl-NL" sz="2900" i="1" dirty="0"/>
              <a:t>)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/>
              <a:t> </a:t>
            </a:r>
            <a:endParaRPr lang="nl-NL" sz="2900" dirty="0"/>
          </a:p>
          <a:p>
            <a:pPr marL="0" indent="0">
              <a:buNone/>
            </a:pPr>
            <a:r>
              <a:rPr lang="en-US" sz="2900" i="1" dirty="0" err="1"/>
              <a:t>Voorbeeld</a:t>
            </a:r>
            <a:r>
              <a:rPr lang="en-US" sz="2900" i="1" dirty="0"/>
              <a:t>: 	</a:t>
            </a:r>
            <a:endParaRPr lang="nl-NL" sz="2900" dirty="0"/>
          </a:p>
          <a:p>
            <a:pPr marL="0" indent="0">
              <a:buNone/>
            </a:pPr>
            <a:r>
              <a:rPr lang="en-US" sz="2900" i="1" dirty="0" smtClean="0"/>
              <a:t>	I </a:t>
            </a:r>
            <a:r>
              <a:rPr lang="en-US" sz="2900" i="1" dirty="0"/>
              <a:t>am going to visit England this summer. </a:t>
            </a:r>
            <a:r>
              <a:rPr lang="nl-NL" sz="2900" i="1" dirty="0"/>
              <a:t>(dat ben ik van plan)</a:t>
            </a:r>
            <a:endParaRPr lang="nl-NL" sz="2900" dirty="0"/>
          </a:p>
          <a:p>
            <a:pPr marL="0" indent="0">
              <a:buNone/>
            </a:pPr>
            <a:r>
              <a:rPr lang="en-GB" sz="2900" i="1" dirty="0" smtClean="0"/>
              <a:t>	I </a:t>
            </a:r>
            <a:r>
              <a:rPr lang="en-GB" sz="2900" i="1" dirty="0"/>
              <a:t>am going to see a movie tomorrow. </a:t>
            </a:r>
            <a:r>
              <a:rPr lang="nl-NL" sz="2900" i="1" dirty="0"/>
              <a:t>(ben ik van plan)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 smtClean="0"/>
              <a:t>	See </a:t>
            </a:r>
            <a:r>
              <a:rPr lang="nl-NL" sz="2900" i="1" dirty="0" err="1"/>
              <a:t>those</a:t>
            </a:r>
            <a:r>
              <a:rPr lang="nl-NL" sz="2900" i="1" dirty="0"/>
              <a:t> </a:t>
            </a:r>
            <a:r>
              <a:rPr lang="nl-NL" sz="2900" i="1" dirty="0" err="1"/>
              <a:t>clouds</a:t>
            </a:r>
            <a:r>
              <a:rPr lang="nl-NL" sz="2900" i="1" dirty="0"/>
              <a:t>. </a:t>
            </a:r>
            <a:r>
              <a:rPr lang="en-GB" sz="2900" i="1" dirty="0"/>
              <a:t>I think it is going to rain. </a:t>
            </a:r>
            <a:r>
              <a:rPr lang="nl-NL" sz="2900" i="1" dirty="0"/>
              <a:t>(bewijs: donkere wolken)</a:t>
            </a:r>
            <a:endParaRPr lang="nl-NL" sz="2900" dirty="0"/>
          </a:p>
          <a:p>
            <a:pPr marL="0" indent="0">
              <a:buNone/>
            </a:pPr>
            <a:r>
              <a:rPr lang="nl-NL" sz="2900" i="1" dirty="0" smtClean="0"/>
              <a:t>	Look </a:t>
            </a:r>
            <a:r>
              <a:rPr lang="nl-NL" sz="2900" i="1" dirty="0"/>
              <a:t>out. </a:t>
            </a:r>
            <a:r>
              <a:rPr lang="en-GB" sz="2900" i="1" dirty="0"/>
              <a:t>That glass is going to fall. </a:t>
            </a:r>
            <a:r>
              <a:rPr lang="nl-NL" sz="2900" i="1" dirty="0"/>
              <a:t>(bewijs: glas staat op de rand)</a:t>
            </a:r>
            <a:endParaRPr lang="nl-NL" sz="2900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173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: present </a:t>
            </a:r>
            <a:r>
              <a:rPr lang="nl-NL" dirty="0" err="1" smtClean="0"/>
              <a:t>continuous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4310" y="2066545"/>
            <a:ext cx="10018713" cy="372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i="1" dirty="0" err="1"/>
              <a:t>Vorm</a:t>
            </a:r>
            <a:r>
              <a:rPr lang="en-GB" i="1" dirty="0"/>
              <a:t>: am/is/are + </a:t>
            </a:r>
            <a:r>
              <a:rPr lang="en-GB" i="1" dirty="0" err="1"/>
              <a:t>ww-ing</a:t>
            </a:r>
            <a:r>
              <a:rPr lang="en-GB" i="1" dirty="0"/>
              <a:t> </a:t>
            </a:r>
            <a:endParaRPr lang="nl-NL" dirty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nl-NL" i="1" dirty="0" smtClean="0"/>
              <a:t>Gebruik</a:t>
            </a:r>
            <a:r>
              <a:rPr lang="nl-NL" i="1" dirty="0"/>
              <a:t>: </a:t>
            </a:r>
            <a:endParaRPr lang="nl-NL" i="1" dirty="0" smtClean="0"/>
          </a:p>
          <a:p>
            <a:pPr marL="0" indent="0">
              <a:buNone/>
            </a:pPr>
            <a:r>
              <a:rPr lang="nl-NL" i="1" dirty="0" smtClean="0"/>
              <a:t>-iets </a:t>
            </a:r>
            <a:r>
              <a:rPr lang="nl-NL" i="1" dirty="0"/>
              <a:t>gaat binnenkort gebeuren, omdat het georganiseerd/afgesproken is.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	</a:t>
            </a:r>
            <a:endParaRPr lang="nl-NL" dirty="0"/>
          </a:p>
          <a:p>
            <a:pPr marL="0" indent="0">
              <a:buNone/>
            </a:pPr>
            <a:r>
              <a:rPr lang="en-GB" i="1" dirty="0" err="1"/>
              <a:t>Voorbeeld</a:t>
            </a:r>
            <a:r>
              <a:rPr lang="en-GB" i="1" dirty="0"/>
              <a:t>: 	</a:t>
            </a:r>
            <a:endParaRPr lang="nl-NL" dirty="0"/>
          </a:p>
          <a:p>
            <a:pPr marL="0" indent="0">
              <a:buNone/>
            </a:pPr>
            <a:r>
              <a:rPr lang="en-GB" i="1" dirty="0" smtClean="0"/>
              <a:t>		She’s </a:t>
            </a:r>
            <a:r>
              <a:rPr lang="en-GB" i="1" dirty="0"/>
              <a:t>having a party tomorrow.</a:t>
            </a:r>
            <a:endParaRPr lang="nl-NL" dirty="0"/>
          </a:p>
          <a:p>
            <a:pPr marL="0" indent="0">
              <a:buNone/>
            </a:pPr>
            <a:r>
              <a:rPr lang="en-GB" i="1" dirty="0"/>
              <a:t>		</a:t>
            </a:r>
            <a:r>
              <a:rPr lang="en-US" i="1" dirty="0"/>
              <a:t>They’re going on holiday on Saturday.</a:t>
            </a:r>
            <a:endParaRPr lang="nl-NL" dirty="0"/>
          </a:p>
          <a:p>
            <a:pPr marL="0" indent="0">
              <a:buNone/>
            </a:pPr>
            <a:r>
              <a:rPr lang="en-US" i="1" dirty="0"/>
              <a:t>		</a:t>
            </a:r>
            <a:r>
              <a:rPr lang="en-GB" i="1" dirty="0"/>
              <a:t>U2 is doing a concert at the Arena this summer.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809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4310" y="2240281"/>
            <a:ext cx="10018713" cy="4096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i="1" dirty="0"/>
              <a:t>Vorm: stam of stam + (e)s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Gebruik: </a:t>
            </a:r>
            <a:endParaRPr lang="nl-NL" i="1" dirty="0" smtClean="0"/>
          </a:p>
          <a:p>
            <a:pPr marL="0" indent="0">
              <a:buNone/>
            </a:pPr>
            <a:r>
              <a:rPr lang="nl-NL" i="1" dirty="0" smtClean="0"/>
              <a:t>-iets </a:t>
            </a:r>
            <a:r>
              <a:rPr lang="nl-NL" i="1" dirty="0"/>
              <a:t>gebeurt in de toekomst volgens een vast schema (bv </a:t>
            </a:r>
            <a:r>
              <a:rPr lang="nl-NL" i="1" dirty="0" smtClean="0"/>
              <a:t>aankomst/vertrektijden</a:t>
            </a:r>
            <a:r>
              <a:rPr lang="nl-NL" i="1" dirty="0"/>
              <a:t>, </a:t>
            </a:r>
            <a:r>
              <a:rPr lang="nl-NL" i="1" dirty="0" err="1"/>
              <a:t>openings</a:t>
            </a:r>
            <a:r>
              <a:rPr lang="nl-NL" i="1" dirty="0"/>
              <a:t>/sluitingstijden, begin/eindtijden, </a:t>
            </a:r>
            <a:r>
              <a:rPr lang="nl-NL" i="1" dirty="0" err="1"/>
              <a:t>etc</a:t>
            </a:r>
            <a:r>
              <a:rPr lang="nl-NL" i="1" dirty="0"/>
              <a:t>)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	</a:t>
            </a:r>
            <a:endParaRPr lang="nl-NL" dirty="0"/>
          </a:p>
          <a:p>
            <a:pPr marL="0" indent="0">
              <a:buNone/>
            </a:pPr>
            <a:r>
              <a:rPr lang="en-GB" i="1" dirty="0" err="1"/>
              <a:t>Voorbeeld</a:t>
            </a:r>
            <a:r>
              <a:rPr lang="en-GB" i="1" dirty="0"/>
              <a:t>:	</a:t>
            </a:r>
            <a:endParaRPr lang="nl-NL" dirty="0"/>
          </a:p>
          <a:p>
            <a:pPr marL="0" indent="0">
              <a:buNone/>
            </a:pPr>
            <a:r>
              <a:rPr lang="en-US" i="1" dirty="0" smtClean="0"/>
              <a:t>		The </a:t>
            </a:r>
            <a:r>
              <a:rPr lang="en-US" i="1" dirty="0"/>
              <a:t>train leaves at 8:04.</a:t>
            </a:r>
            <a:endParaRPr lang="nl-NL" dirty="0"/>
          </a:p>
          <a:p>
            <a:pPr marL="0" indent="0">
              <a:buNone/>
            </a:pPr>
            <a:r>
              <a:rPr lang="en-US" i="1" dirty="0"/>
              <a:t>		</a:t>
            </a:r>
            <a:r>
              <a:rPr lang="en-GB" i="1" dirty="0"/>
              <a:t>The shop closes at half past five.</a:t>
            </a:r>
            <a:endParaRPr lang="nl-NL" dirty="0"/>
          </a:p>
          <a:p>
            <a:pPr marL="0" indent="0">
              <a:buNone/>
            </a:pPr>
            <a:r>
              <a:rPr lang="en-GB" i="1" dirty="0"/>
              <a:t>		The movie starts at eight o’clock.</a:t>
            </a:r>
            <a:endParaRPr lang="nl-NL" dirty="0"/>
          </a:p>
          <a:p>
            <a:pPr marL="0" indent="0">
              <a:buNone/>
            </a:pPr>
            <a:r>
              <a:rPr lang="en-US" b="1" i="1" dirty="0"/>
              <a:t> 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8469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</a:t>
            </a:r>
            <a:r>
              <a:rPr lang="nl-NL" dirty="0" err="1" smtClean="0"/>
              <a:t>continuous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8618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 smtClean="0"/>
              <a:t>Vorm: </a:t>
            </a:r>
            <a:r>
              <a:rPr lang="nl-NL" dirty="0" err="1" smtClean="0"/>
              <a:t>will</a:t>
            </a:r>
            <a:r>
              <a:rPr lang="nl-NL" dirty="0" smtClean="0"/>
              <a:t> + </a:t>
            </a:r>
            <a:r>
              <a:rPr lang="nl-NL" dirty="0" err="1" smtClean="0"/>
              <a:t>be</a:t>
            </a:r>
            <a:r>
              <a:rPr lang="nl-NL" dirty="0" smtClean="0"/>
              <a:t> + </a:t>
            </a:r>
            <a:r>
              <a:rPr lang="nl-NL" dirty="0" err="1" smtClean="0"/>
              <a:t>verb</a:t>
            </a:r>
            <a:r>
              <a:rPr lang="nl-NL" dirty="0" smtClean="0"/>
              <a:t> + </a:t>
            </a:r>
            <a:r>
              <a:rPr lang="nl-NL" dirty="0" err="1" smtClean="0"/>
              <a:t>ing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Gebruik:</a:t>
            </a:r>
          </a:p>
          <a:p>
            <a:pPr marL="0" indent="0">
              <a:buNone/>
            </a:pPr>
            <a:r>
              <a:rPr lang="en-US" i="1" dirty="0"/>
              <a:t>-</a:t>
            </a:r>
            <a:r>
              <a:rPr lang="en-US" i="1" dirty="0" err="1"/>
              <a:t>iets</a:t>
            </a:r>
            <a:r>
              <a:rPr lang="en-US" i="1" dirty="0"/>
              <a:t> is </a:t>
            </a:r>
            <a:r>
              <a:rPr lang="en-US" i="1" dirty="0" err="1"/>
              <a:t>bezig</a:t>
            </a:r>
            <a:r>
              <a:rPr lang="en-US" i="1" dirty="0"/>
              <a:t> in de </a:t>
            </a:r>
            <a:r>
              <a:rPr lang="en-US" i="1" dirty="0" err="1"/>
              <a:t>toekomst</a:t>
            </a:r>
            <a:r>
              <a:rPr lang="en-US" i="1" dirty="0"/>
              <a:t> (By this time tomorrow, </a:t>
            </a:r>
            <a:r>
              <a:rPr lang="en-US" b="1" i="1" dirty="0"/>
              <a:t>I’ll be driving</a:t>
            </a:r>
            <a:r>
              <a:rPr lang="en-US" i="1" dirty="0"/>
              <a:t> home)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-iets gaat binnenkort gebeuren; het is georganiseerd/afgesproken (zie present </a:t>
            </a:r>
            <a:r>
              <a:rPr lang="nl-NL" i="1" dirty="0" err="1"/>
              <a:t>continuous</a:t>
            </a:r>
            <a:r>
              <a:rPr lang="nl-NL" i="1" dirty="0"/>
              <a:t>)</a:t>
            </a:r>
            <a:endParaRPr lang="nl-NL" dirty="0"/>
          </a:p>
          <a:p>
            <a:pPr marL="0" indent="0">
              <a:buNone/>
            </a:pPr>
            <a:r>
              <a:rPr lang="en-US" i="1" dirty="0"/>
              <a:t>-om </a:t>
            </a:r>
            <a:r>
              <a:rPr lang="en-US" i="1" dirty="0" err="1"/>
              <a:t>beleefde</a:t>
            </a:r>
            <a:r>
              <a:rPr lang="en-US" i="1" dirty="0"/>
              <a:t> </a:t>
            </a:r>
            <a:r>
              <a:rPr lang="en-US" i="1" dirty="0" err="1"/>
              <a:t>vragen</a:t>
            </a:r>
            <a:r>
              <a:rPr lang="en-US" i="1" dirty="0"/>
              <a:t> </a:t>
            </a:r>
            <a:r>
              <a:rPr lang="en-US" i="1" dirty="0" err="1"/>
              <a:t>te</a:t>
            </a:r>
            <a:r>
              <a:rPr lang="en-US" i="1" dirty="0"/>
              <a:t> </a:t>
            </a:r>
            <a:r>
              <a:rPr lang="en-US" i="1" dirty="0" err="1"/>
              <a:t>stellen</a:t>
            </a:r>
            <a:r>
              <a:rPr lang="en-US" i="1" dirty="0"/>
              <a:t> (Can you tell me what we </a:t>
            </a:r>
            <a:r>
              <a:rPr lang="en-US" b="1" i="1" dirty="0"/>
              <a:t>will be having</a:t>
            </a:r>
            <a:r>
              <a:rPr lang="en-US" i="1" dirty="0"/>
              <a:t> for dinner</a:t>
            </a:r>
            <a:r>
              <a:rPr lang="en-US" i="1" dirty="0" smtClean="0"/>
              <a:t>?)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err="1" smtClean="0"/>
              <a:t>Voorbeeld</a:t>
            </a:r>
            <a:r>
              <a:rPr lang="en-US" i="1" dirty="0" smtClean="0"/>
              <a:t>: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Don’t phone me between 6 and 7 because we will be having dinner then.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I will be meeting Tom this Saturday.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2689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future continuous exercis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5" t="20000" r="9602" b="13854"/>
          <a:stretch/>
        </p:blipFill>
        <p:spPr bwMode="auto">
          <a:xfrm>
            <a:off x="2852928" y="1307641"/>
            <a:ext cx="7304276" cy="442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72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Future</a:t>
            </a:r>
            <a:r>
              <a:rPr lang="nl-NL" dirty="0" smtClean="0"/>
              <a:t> Perfect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 smtClean="0"/>
              <a:t>Vorm: </a:t>
            </a:r>
            <a:r>
              <a:rPr lang="nl-NL" dirty="0" err="1" smtClean="0"/>
              <a:t>will</a:t>
            </a:r>
            <a:r>
              <a:rPr lang="nl-NL" dirty="0" smtClean="0"/>
              <a:t> + have + past </a:t>
            </a:r>
            <a:r>
              <a:rPr lang="nl-NL" dirty="0" err="1" smtClean="0"/>
              <a:t>participle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Gebruik:</a:t>
            </a:r>
          </a:p>
          <a:p>
            <a:pPr marL="0" indent="0">
              <a:buNone/>
            </a:pPr>
            <a:r>
              <a:rPr lang="nl-NL" i="1" dirty="0"/>
              <a:t>-om te vertellen over iets dat in de toekomst is afgelopen </a:t>
            </a:r>
            <a:endParaRPr lang="nl-NL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err="1" smtClean="0"/>
              <a:t>Voorbeeld</a:t>
            </a:r>
            <a:r>
              <a:rPr lang="en-US" i="1" dirty="0" smtClean="0"/>
              <a:t>: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By </a:t>
            </a:r>
            <a:r>
              <a:rPr lang="en-US" i="1" dirty="0"/>
              <a:t>this time tomorrow, I </a:t>
            </a:r>
            <a:r>
              <a:rPr lang="en-US" b="1" i="1" dirty="0"/>
              <a:t>will have finished</a:t>
            </a:r>
            <a:r>
              <a:rPr lang="en-US" i="1" dirty="0"/>
              <a:t> my </a:t>
            </a:r>
            <a:r>
              <a:rPr lang="en-US" i="1" dirty="0" smtClean="0"/>
              <a:t>homework</a:t>
            </a:r>
            <a:endParaRPr lang="nl-NL" dirty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In </a:t>
            </a:r>
            <a:r>
              <a:rPr lang="en-US" i="1" dirty="0"/>
              <a:t>two years’ time I </a:t>
            </a:r>
            <a:r>
              <a:rPr lang="en-US" b="1" i="1" dirty="0"/>
              <a:t>will have graduated</a:t>
            </a:r>
            <a:r>
              <a:rPr lang="en-US" i="1" dirty="0"/>
              <a:t> from secondary </a:t>
            </a:r>
            <a:r>
              <a:rPr lang="en-US" i="1" dirty="0" smtClean="0"/>
              <a:t>school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0928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16</TotalTime>
  <Words>290</Words>
  <Application>Microsoft Office PowerPoint</Application>
  <PresentationFormat>Breedbeeld</PresentationFormat>
  <Paragraphs>78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Future</vt:lpstr>
      <vt:lpstr>PowerPoint-presentatie</vt:lpstr>
      <vt:lpstr>Future with: will</vt:lpstr>
      <vt:lpstr>Future with: to be going to</vt:lpstr>
      <vt:lpstr>Future with: present continuous</vt:lpstr>
      <vt:lpstr>Future with: present simple</vt:lpstr>
      <vt:lpstr>Future continuous</vt:lpstr>
      <vt:lpstr>PowerPoint-presentatie</vt:lpstr>
      <vt:lpstr>Future Perfect</vt:lpstr>
      <vt:lpstr>PowerPoint-presentatie</vt:lpstr>
      <vt:lpstr>Practice makes perfect!</vt:lpstr>
    </vt:vector>
  </TitlesOfParts>
  <Company>Het Hooghuis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</dc:title>
  <dc:creator>Klerks-van Hoof, KHY (Yvette)</dc:creator>
  <cp:lastModifiedBy>Klerks-van Hoof, KHY (Yvette)</cp:lastModifiedBy>
  <cp:revision>5</cp:revision>
  <dcterms:created xsi:type="dcterms:W3CDTF">2018-02-01T09:08:18Z</dcterms:created>
  <dcterms:modified xsi:type="dcterms:W3CDTF">2018-02-01T09:24:53Z</dcterms:modified>
</cp:coreProperties>
</file>