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0" r:id="rId2"/>
    <p:sldId id="281" r:id="rId3"/>
    <p:sldId id="269" r:id="rId4"/>
    <p:sldId id="275" r:id="rId5"/>
    <p:sldId id="276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B0528-F93C-491A-8D40-85DA0FFD2840}" type="datetimeFigureOut">
              <a:rPr lang="nl-NL" smtClean="0"/>
              <a:t>4-2-2018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6AD38-7E81-4ED4-B7E3-059DB52F0E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06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6AD38-7E81-4ED4-B7E3-059DB52F0E2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1705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6AD38-7E81-4ED4-B7E3-059DB52F0E2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8605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6AD38-7E81-4ED4-B7E3-059DB52F0E2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8817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6AD38-7E81-4ED4-B7E3-059DB52F0E2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8724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6AD38-7E81-4ED4-B7E3-059DB52F0E2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0473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0A14-3B51-46A9-8DF8-853CDDC09E65}" type="datetimeFigureOut">
              <a:rPr lang="nl-NL" smtClean="0"/>
              <a:t>4-2-2018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CE5B-696E-4F24-AD2B-31028D4DFF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057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0A14-3B51-46A9-8DF8-853CDDC09E65}" type="datetimeFigureOut">
              <a:rPr lang="nl-NL" smtClean="0"/>
              <a:t>4-2-2018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CE5B-696E-4F24-AD2B-31028D4DFF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459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0A14-3B51-46A9-8DF8-853CDDC09E65}" type="datetimeFigureOut">
              <a:rPr lang="nl-NL" smtClean="0"/>
              <a:t>4-2-2018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CE5B-696E-4F24-AD2B-31028D4DFF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34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0A14-3B51-46A9-8DF8-853CDDC09E65}" type="datetimeFigureOut">
              <a:rPr lang="nl-NL" smtClean="0"/>
              <a:t>4-2-2018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CE5B-696E-4F24-AD2B-31028D4DFF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4903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0A14-3B51-46A9-8DF8-853CDDC09E65}" type="datetimeFigureOut">
              <a:rPr lang="nl-NL" smtClean="0"/>
              <a:t>4-2-2018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CE5B-696E-4F24-AD2B-31028D4DFF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3314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0A14-3B51-46A9-8DF8-853CDDC09E65}" type="datetimeFigureOut">
              <a:rPr lang="nl-NL" smtClean="0"/>
              <a:t>4-2-2018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CE5B-696E-4F24-AD2B-31028D4DFF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8893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0A14-3B51-46A9-8DF8-853CDDC09E65}" type="datetimeFigureOut">
              <a:rPr lang="nl-NL" smtClean="0"/>
              <a:t>4-2-2018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CE5B-696E-4F24-AD2B-31028D4DFF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810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0A14-3B51-46A9-8DF8-853CDDC09E65}" type="datetimeFigureOut">
              <a:rPr lang="nl-NL" smtClean="0"/>
              <a:t>4-2-2018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CE5B-696E-4F24-AD2B-31028D4DFF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640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0A14-3B51-46A9-8DF8-853CDDC09E65}" type="datetimeFigureOut">
              <a:rPr lang="nl-NL" smtClean="0"/>
              <a:t>4-2-2018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CE5B-696E-4F24-AD2B-31028D4DFF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6640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0A14-3B51-46A9-8DF8-853CDDC09E65}" type="datetimeFigureOut">
              <a:rPr lang="nl-NL" smtClean="0"/>
              <a:t>4-2-2018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CE5B-696E-4F24-AD2B-31028D4DFF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283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0A14-3B51-46A9-8DF8-853CDDC09E65}" type="datetimeFigureOut">
              <a:rPr lang="nl-NL" smtClean="0"/>
              <a:t>4-2-2018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CE5B-696E-4F24-AD2B-31028D4DFF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7692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20A14-3B51-46A9-8DF8-853CDDC09E65}" type="datetimeFigureOut">
              <a:rPr lang="nl-NL" smtClean="0"/>
              <a:t>4-2-2018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BCE5B-696E-4F24-AD2B-31028D4DFF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044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396503"/>
            <a:ext cx="7992888" cy="576064"/>
          </a:xfrm>
        </p:spPr>
        <p:txBody>
          <a:bodyPr>
            <a:noAutofit/>
          </a:bodyPr>
          <a:lstStyle/>
          <a:p>
            <a:pPr algn="l"/>
            <a:r>
              <a:rPr lang="nl-NL" sz="3000" dirty="0" err="1" smtClean="0"/>
              <a:t>Grammatik</a:t>
            </a:r>
            <a:r>
              <a:rPr lang="nl-NL" sz="3000" dirty="0" smtClean="0"/>
              <a:t>: </a:t>
            </a:r>
            <a:r>
              <a:rPr lang="nl-NL" sz="3000" dirty="0" err="1" smtClean="0"/>
              <a:t>Modalverben</a:t>
            </a:r>
            <a:endParaRPr lang="nl-NL" sz="3000" dirty="0"/>
          </a:p>
        </p:txBody>
      </p:sp>
      <p:sp>
        <p:nvSpPr>
          <p:cNvPr id="8" name="Tekstvak 7"/>
          <p:cNvSpPr txBox="1"/>
          <p:nvPr/>
        </p:nvSpPr>
        <p:spPr>
          <a:xfrm>
            <a:off x="611560" y="1147987"/>
            <a:ext cx="75338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FF0000"/>
                </a:solidFill>
              </a:rPr>
              <a:t>Combineer het Duitse werkwoord met de juiste Nederlandse vertaling. Let op: soms heeft een Duits werkwoord meerdere vertalingen! Er blijven 2 Nederlandse vertalingen over.</a:t>
            </a: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678" y="6226617"/>
            <a:ext cx="6469476" cy="217434"/>
          </a:xfrm>
          <a:prstGeom prst="rect">
            <a:avLst/>
          </a:prstGeom>
        </p:spPr>
      </p:pic>
      <p:sp>
        <p:nvSpPr>
          <p:cNvPr id="16" name="Rechthoek 15"/>
          <p:cNvSpPr/>
          <p:nvPr/>
        </p:nvSpPr>
        <p:spPr>
          <a:xfrm>
            <a:off x="-12678" y="6444051"/>
            <a:ext cx="6456798" cy="225310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0" y="6669361"/>
            <a:ext cx="6444120" cy="19932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989" y="40513"/>
            <a:ext cx="648072" cy="64402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83568" y="2429000"/>
            <a:ext cx="17281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1. </a:t>
            </a:r>
            <a:r>
              <a:rPr lang="nl-NL" sz="2400" dirty="0" err="1" smtClean="0"/>
              <a:t>können</a:t>
            </a:r>
            <a:endParaRPr lang="nl-NL" sz="2400" dirty="0" smtClean="0"/>
          </a:p>
          <a:p>
            <a:r>
              <a:rPr lang="nl-NL" sz="2400" dirty="0" smtClean="0"/>
              <a:t>2. </a:t>
            </a:r>
            <a:r>
              <a:rPr lang="nl-NL" sz="2400" dirty="0" err="1" smtClean="0"/>
              <a:t>dürfen</a:t>
            </a:r>
            <a:endParaRPr lang="nl-NL" sz="2400" dirty="0" smtClean="0"/>
          </a:p>
          <a:p>
            <a:r>
              <a:rPr lang="nl-NL" sz="2400" dirty="0" smtClean="0"/>
              <a:t>3. </a:t>
            </a:r>
            <a:r>
              <a:rPr lang="nl-NL" sz="2400" dirty="0" err="1" smtClean="0"/>
              <a:t>mögen</a:t>
            </a:r>
            <a:endParaRPr lang="nl-NL" sz="2400" dirty="0" smtClean="0"/>
          </a:p>
          <a:p>
            <a:r>
              <a:rPr lang="nl-NL" sz="2400" dirty="0" smtClean="0"/>
              <a:t>4. </a:t>
            </a:r>
            <a:r>
              <a:rPr lang="nl-NL" sz="2400" dirty="0" err="1" smtClean="0"/>
              <a:t>müssen</a:t>
            </a:r>
            <a:endParaRPr lang="nl-NL" sz="2400" dirty="0" smtClean="0"/>
          </a:p>
          <a:p>
            <a:r>
              <a:rPr lang="nl-NL" sz="2400" dirty="0" smtClean="0"/>
              <a:t>5. sollen</a:t>
            </a:r>
          </a:p>
          <a:p>
            <a:r>
              <a:rPr lang="nl-NL" sz="2400" dirty="0" smtClean="0"/>
              <a:t>6. wollen</a:t>
            </a:r>
          </a:p>
          <a:p>
            <a:r>
              <a:rPr lang="nl-NL" sz="2400" dirty="0" smtClean="0"/>
              <a:t>7. wissen</a:t>
            </a:r>
            <a:endParaRPr lang="nl-NL" sz="2400" dirty="0"/>
          </a:p>
        </p:txBody>
      </p:sp>
      <p:sp>
        <p:nvSpPr>
          <p:cNvPr id="4" name="Tekstvak 3"/>
          <p:cNvSpPr txBox="1"/>
          <p:nvPr/>
        </p:nvSpPr>
        <p:spPr>
          <a:xfrm>
            <a:off x="2843808" y="2413084"/>
            <a:ext cx="58326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nl-NL" sz="2400" dirty="0" smtClean="0"/>
              <a:t>kunnen</a:t>
            </a:r>
          </a:p>
          <a:p>
            <a:pPr marL="457200" indent="-457200">
              <a:buAutoNum type="arabicPeriod"/>
            </a:pPr>
            <a:r>
              <a:rPr lang="nl-NL" sz="2400" dirty="0" smtClean="0"/>
              <a:t>mogen</a:t>
            </a:r>
          </a:p>
          <a:p>
            <a:pPr marL="457200" indent="-457200">
              <a:buAutoNum type="arabicPeriod"/>
            </a:pPr>
            <a:r>
              <a:rPr lang="nl-NL" sz="2400" dirty="0" smtClean="0"/>
              <a:t>lusten, iets/iemand mogen, houden van</a:t>
            </a:r>
          </a:p>
          <a:p>
            <a:pPr marL="457200" indent="-457200">
              <a:buAutoNum type="arabicPeriod"/>
            </a:pPr>
            <a:r>
              <a:rPr lang="nl-NL" sz="2400" dirty="0" smtClean="0"/>
              <a:t>moeten</a:t>
            </a:r>
          </a:p>
          <a:p>
            <a:pPr marL="457200" indent="-457200">
              <a:buAutoNum type="arabicPeriod"/>
            </a:pPr>
            <a:r>
              <a:rPr lang="nl-NL" sz="2400" dirty="0" smtClean="0"/>
              <a:t>moeten</a:t>
            </a:r>
          </a:p>
          <a:p>
            <a:pPr marL="457200" indent="-457200">
              <a:buAutoNum type="arabicPeriod"/>
            </a:pPr>
            <a:r>
              <a:rPr lang="nl-NL" sz="2400" dirty="0" smtClean="0"/>
              <a:t>willen</a:t>
            </a:r>
          </a:p>
          <a:p>
            <a:pPr marL="457200" indent="-457200">
              <a:buAutoNum type="arabicPeriod"/>
            </a:pPr>
            <a:r>
              <a:rPr lang="nl-NL" sz="2400" dirty="0" smtClean="0"/>
              <a:t>weten</a:t>
            </a:r>
            <a:endParaRPr lang="nl-NL" sz="2400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23789"/>
            <a:ext cx="2376264" cy="64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2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396503"/>
            <a:ext cx="7992888" cy="576064"/>
          </a:xfrm>
        </p:spPr>
        <p:txBody>
          <a:bodyPr>
            <a:noAutofit/>
          </a:bodyPr>
          <a:lstStyle/>
          <a:p>
            <a:pPr algn="l"/>
            <a:r>
              <a:rPr lang="nl-NL" sz="3000" dirty="0" err="1" smtClean="0"/>
              <a:t>Grammatik</a:t>
            </a:r>
            <a:r>
              <a:rPr lang="nl-NL" sz="3000" dirty="0" smtClean="0"/>
              <a:t>: </a:t>
            </a:r>
            <a:r>
              <a:rPr lang="nl-NL" sz="3000" dirty="0" err="1" smtClean="0"/>
              <a:t>Modalverben</a:t>
            </a:r>
            <a:endParaRPr lang="nl-NL" sz="3000" dirty="0"/>
          </a:p>
        </p:txBody>
      </p:sp>
      <p:sp>
        <p:nvSpPr>
          <p:cNvPr id="8" name="Tekstvak 7"/>
          <p:cNvSpPr txBox="1"/>
          <p:nvPr/>
        </p:nvSpPr>
        <p:spPr>
          <a:xfrm>
            <a:off x="611560" y="1147987"/>
            <a:ext cx="7533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FF0000"/>
                </a:solidFill>
              </a:rPr>
              <a:t>Vertaal de onderstaande werkwoordsvormen en persoonlijke voornaamwoorden van het Duits naar het Nederlands.</a:t>
            </a: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678" y="6226617"/>
            <a:ext cx="6469476" cy="217434"/>
          </a:xfrm>
          <a:prstGeom prst="rect">
            <a:avLst/>
          </a:prstGeom>
        </p:spPr>
      </p:pic>
      <p:sp>
        <p:nvSpPr>
          <p:cNvPr id="16" name="Rechthoek 15"/>
          <p:cNvSpPr/>
          <p:nvPr/>
        </p:nvSpPr>
        <p:spPr>
          <a:xfrm>
            <a:off x="-12678" y="6444051"/>
            <a:ext cx="6456798" cy="225310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0" y="6669361"/>
            <a:ext cx="6444120" cy="19932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989" y="40513"/>
            <a:ext cx="648072" cy="64402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11560" y="1896466"/>
            <a:ext cx="28803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  1. wir können</a:t>
            </a:r>
          </a:p>
          <a:p>
            <a:r>
              <a:rPr lang="de-DE" sz="2000" dirty="0" smtClean="0"/>
              <a:t>  2. Sie dürfen</a:t>
            </a:r>
          </a:p>
          <a:p>
            <a:r>
              <a:rPr lang="de-DE" sz="2000" dirty="0" smtClean="0"/>
              <a:t>  3. Ich mag keinen Fisch.</a:t>
            </a:r>
          </a:p>
          <a:p>
            <a:r>
              <a:rPr lang="de-DE" sz="2000" dirty="0" smtClean="0"/>
              <a:t>  4. ihr müsst</a:t>
            </a:r>
          </a:p>
          <a:p>
            <a:r>
              <a:rPr lang="de-DE" sz="2000" dirty="0" smtClean="0"/>
              <a:t>  5. du sollst</a:t>
            </a:r>
          </a:p>
          <a:p>
            <a:r>
              <a:rPr lang="de-DE" sz="2000" dirty="0" smtClean="0"/>
              <a:t>  6. er will</a:t>
            </a:r>
          </a:p>
          <a:p>
            <a:r>
              <a:rPr lang="de-DE" sz="2000" dirty="0" smtClean="0"/>
              <a:t>  7. sie weiß</a:t>
            </a:r>
          </a:p>
          <a:p>
            <a:r>
              <a:rPr lang="de-DE" sz="2000" dirty="0" smtClean="0"/>
              <a:t>  8. ich möchte</a:t>
            </a:r>
          </a:p>
          <a:p>
            <a:r>
              <a:rPr lang="de-DE" sz="2000" dirty="0" smtClean="0"/>
              <a:t>  9. es darf</a:t>
            </a:r>
          </a:p>
          <a:p>
            <a:r>
              <a:rPr lang="de-DE" sz="2000" dirty="0" smtClean="0"/>
              <a:t>10. du kannst</a:t>
            </a:r>
            <a:endParaRPr lang="de-DE" sz="2000" dirty="0"/>
          </a:p>
        </p:txBody>
      </p:sp>
      <p:sp>
        <p:nvSpPr>
          <p:cNvPr id="4" name="Tekstvak 3"/>
          <p:cNvSpPr txBox="1"/>
          <p:nvPr/>
        </p:nvSpPr>
        <p:spPr>
          <a:xfrm>
            <a:off x="3563888" y="1932564"/>
            <a:ext cx="32403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nl-NL" sz="2000" dirty="0" smtClean="0"/>
              <a:t>wij kunnen</a:t>
            </a:r>
          </a:p>
          <a:p>
            <a:pPr marL="457200" indent="-457200">
              <a:buAutoNum type="arabicPeriod"/>
            </a:pPr>
            <a:r>
              <a:rPr lang="nl-NL" sz="2000" dirty="0" smtClean="0"/>
              <a:t>u mag</a:t>
            </a:r>
          </a:p>
          <a:p>
            <a:pPr marL="457200" indent="-457200">
              <a:buAutoNum type="arabicPeriod"/>
            </a:pPr>
            <a:r>
              <a:rPr lang="nl-NL" sz="2000" dirty="0" smtClean="0"/>
              <a:t>ik lust</a:t>
            </a:r>
          </a:p>
          <a:p>
            <a:pPr marL="457200" indent="-457200">
              <a:buAutoNum type="arabicPeriod"/>
            </a:pPr>
            <a:r>
              <a:rPr lang="nl-NL" sz="2000" dirty="0" smtClean="0"/>
              <a:t>jullie moeten</a:t>
            </a:r>
          </a:p>
          <a:p>
            <a:pPr marL="457200" indent="-457200">
              <a:buAutoNum type="arabicPeriod"/>
            </a:pPr>
            <a:r>
              <a:rPr lang="nl-NL" sz="2000" dirty="0" smtClean="0"/>
              <a:t>jij moet</a:t>
            </a:r>
          </a:p>
          <a:p>
            <a:pPr marL="457200" indent="-457200">
              <a:buAutoNum type="arabicPeriod"/>
            </a:pPr>
            <a:r>
              <a:rPr lang="nl-NL" sz="2000" dirty="0" smtClean="0"/>
              <a:t>hij wil</a:t>
            </a:r>
          </a:p>
          <a:p>
            <a:pPr marL="457200" indent="-457200">
              <a:buAutoNum type="arabicPeriod"/>
            </a:pPr>
            <a:r>
              <a:rPr lang="nl-NL" sz="2000" dirty="0" smtClean="0"/>
              <a:t>zij weet</a:t>
            </a:r>
          </a:p>
          <a:p>
            <a:pPr marL="457200" indent="-457200">
              <a:buAutoNum type="arabicPeriod"/>
            </a:pPr>
            <a:r>
              <a:rPr lang="nl-NL" sz="2000" dirty="0" smtClean="0"/>
              <a:t>ik zou graag willen</a:t>
            </a:r>
          </a:p>
          <a:p>
            <a:pPr marL="457200" indent="-457200">
              <a:buAutoNum type="arabicPeriod"/>
            </a:pPr>
            <a:r>
              <a:rPr lang="nl-NL" sz="2000" dirty="0" smtClean="0"/>
              <a:t>het mag</a:t>
            </a:r>
          </a:p>
          <a:p>
            <a:pPr marL="457200" indent="-457200">
              <a:buAutoNum type="arabicPeriod"/>
            </a:pPr>
            <a:r>
              <a:rPr lang="nl-NL" sz="2000" dirty="0" smtClean="0"/>
              <a:t>jij kan</a:t>
            </a:r>
            <a:endParaRPr lang="nl-NL" sz="2000" dirty="0"/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23789"/>
            <a:ext cx="2376264" cy="64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47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Afbeelding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356" y="6222679"/>
            <a:ext cx="6469476" cy="217434"/>
          </a:xfrm>
          <a:prstGeom prst="rect">
            <a:avLst/>
          </a:prstGeom>
        </p:spPr>
      </p:pic>
      <p:sp>
        <p:nvSpPr>
          <p:cNvPr id="16" name="Rechthoek 15"/>
          <p:cNvSpPr/>
          <p:nvPr/>
        </p:nvSpPr>
        <p:spPr>
          <a:xfrm>
            <a:off x="-12678" y="6444051"/>
            <a:ext cx="6456798" cy="225310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0" y="6669361"/>
            <a:ext cx="6444120" cy="19932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493101" y="241301"/>
            <a:ext cx="799288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3000" dirty="0" err="1" smtClean="0"/>
              <a:t>Grammatik</a:t>
            </a:r>
            <a:r>
              <a:rPr lang="nl-NL" sz="3000" dirty="0" smtClean="0"/>
              <a:t>: </a:t>
            </a:r>
            <a:r>
              <a:rPr lang="nl-NL" sz="3000" dirty="0" err="1" smtClean="0"/>
              <a:t>Modalverben</a:t>
            </a:r>
            <a:endParaRPr lang="nl-NL" sz="3000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989" y="40513"/>
            <a:ext cx="648072" cy="644022"/>
          </a:xfrm>
          <a:prstGeom prst="rect">
            <a:avLst/>
          </a:prstGeom>
        </p:spPr>
      </p:pic>
      <p:sp>
        <p:nvSpPr>
          <p:cNvPr id="14" name="Tekstvak 13"/>
          <p:cNvSpPr txBox="1"/>
          <p:nvPr/>
        </p:nvSpPr>
        <p:spPr>
          <a:xfrm>
            <a:off x="270006" y="1511729"/>
            <a:ext cx="293841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200" dirty="0" err="1" smtClean="0">
                <a:solidFill>
                  <a:srgbClr val="FF0000"/>
                </a:solidFill>
              </a:rPr>
              <a:t>ich</a:t>
            </a:r>
            <a:r>
              <a:rPr lang="nl-NL" sz="2200" dirty="0" smtClean="0">
                <a:solidFill>
                  <a:srgbClr val="FF0000"/>
                </a:solidFill>
              </a:rPr>
              <a:t> = ik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smtClean="0">
                <a:solidFill>
                  <a:srgbClr val="FF0000"/>
                </a:solidFill>
              </a:rPr>
              <a:t>du = jij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smtClean="0">
                <a:solidFill>
                  <a:srgbClr val="FF0000"/>
                </a:solidFill>
              </a:rPr>
              <a:t>er = hij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>
                <a:solidFill>
                  <a:srgbClr val="FF0000"/>
                </a:solidFill>
              </a:rPr>
              <a:t>sie</a:t>
            </a:r>
            <a:r>
              <a:rPr lang="nl-NL" sz="2200" dirty="0" smtClean="0">
                <a:solidFill>
                  <a:srgbClr val="FF0000"/>
                </a:solidFill>
              </a:rPr>
              <a:t> = zij (</a:t>
            </a:r>
            <a:r>
              <a:rPr lang="nl-NL" sz="2200" dirty="0" err="1" smtClean="0">
                <a:solidFill>
                  <a:srgbClr val="FF0000"/>
                </a:solidFill>
              </a:rPr>
              <a:t>enkelv</a:t>
            </a:r>
            <a:r>
              <a:rPr lang="nl-NL" sz="2200" dirty="0" smtClean="0">
                <a:solidFill>
                  <a:srgbClr val="FF0000"/>
                </a:solidFill>
              </a:rPr>
              <a:t>.)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smtClean="0">
                <a:solidFill>
                  <a:srgbClr val="FF0000"/>
                </a:solidFill>
              </a:rPr>
              <a:t>es = het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>
                <a:solidFill>
                  <a:srgbClr val="FF0000"/>
                </a:solidFill>
              </a:rPr>
              <a:t>wir</a:t>
            </a:r>
            <a:r>
              <a:rPr lang="nl-NL" sz="2200" dirty="0" smtClean="0">
                <a:solidFill>
                  <a:srgbClr val="FF0000"/>
                </a:solidFill>
              </a:rPr>
              <a:t> = wij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>
                <a:solidFill>
                  <a:srgbClr val="FF0000"/>
                </a:solidFill>
              </a:rPr>
              <a:t>ihr</a:t>
            </a:r>
            <a:r>
              <a:rPr lang="nl-NL" sz="2200" dirty="0" smtClean="0">
                <a:solidFill>
                  <a:srgbClr val="FF0000"/>
                </a:solidFill>
              </a:rPr>
              <a:t> = jullie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>
                <a:solidFill>
                  <a:srgbClr val="FF0000"/>
                </a:solidFill>
              </a:rPr>
              <a:t>sie</a:t>
            </a:r>
            <a:r>
              <a:rPr lang="nl-NL" sz="2200" dirty="0" smtClean="0">
                <a:solidFill>
                  <a:srgbClr val="FF0000"/>
                </a:solidFill>
              </a:rPr>
              <a:t> = zij (</a:t>
            </a:r>
            <a:r>
              <a:rPr lang="nl-NL" sz="2200" dirty="0" err="1" smtClean="0">
                <a:solidFill>
                  <a:srgbClr val="FF0000"/>
                </a:solidFill>
              </a:rPr>
              <a:t>meerv</a:t>
            </a:r>
            <a:r>
              <a:rPr lang="nl-NL" sz="2200" dirty="0" smtClean="0">
                <a:solidFill>
                  <a:srgbClr val="FF0000"/>
                </a:solidFill>
              </a:rPr>
              <a:t>.)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>
                <a:solidFill>
                  <a:srgbClr val="FF0000"/>
                </a:solidFill>
              </a:rPr>
              <a:t>Sie</a:t>
            </a:r>
            <a:r>
              <a:rPr lang="nl-NL" sz="2200" dirty="0" smtClean="0">
                <a:solidFill>
                  <a:srgbClr val="FF0000"/>
                </a:solidFill>
              </a:rPr>
              <a:t> = u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2625570" y="1526260"/>
            <a:ext cx="151438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k</a:t>
            </a:r>
            <a:r>
              <a:rPr lang="nl-NL" sz="2200" dirty="0" err="1" smtClean="0">
                <a:solidFill>
                  <a:srgbClr val="FF0000"/>
                </a:solidFill>
              </a:rPr>
              <a:t>a</a:t>
            </a:r>
            <a:r>
              <a:rPr lang="nl-NL" sz="2200" dirty="0" err="1" smtClean="0"/>
              <a:t>nn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k</a:t>
            </a:r>
            <a:r>
              <a:rPr lang="nl-NL" sz="2200" dirty="0" err="1" smtClean="0">
                <a:solidFill>
                  <a:srgbClr val="FF0000"/>
                </a:solidFill>
              </a:rPr>
              <a:t>a</a:t>
            </a:r>
            <a:r>
              <a:rPr lang="nl-NL" sz="2200" dirty="0" err="1" smtClean="0"/>
              <a:t>nnst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k</a:t>
            </a:r>
            <a:r>
              <a:rPr lang="nl-NL" sz="2200" dirty="0" err="1" smtClean="0">
                <a:solidFill>
                  <a:srgbClr val="FF0000"/>
                </a:solidFill>
              </a:rPr>
              <a:t>a</a:t>
            </a:r>
            <a:r>
              <a:rPr lang="nl-NL" sz="2200" dirty="0" err="1" smtClean="0"/>
              <a:t>nn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k</a:t>
            </a:r>
            <a:r>
              <a:rPr lang="nl-NL" sz="2200" dirty="0" err="1" smtClean="0">
                <a:solidFill>
                  <a:srgbClr val="FF0000"/>
                </a:solidFill>
              </a:rPr>
              <a:t>a</a:t>
            </a:r>
            <a:r>
              <a:rPr lang="nl-NL" sz="2200" dirty="0" err="1" smtClean="0"/>
              <a:t>nn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k</a:t>
            </a:r>
            <a:r>
              <a:rPr lang="nl-NL" sz="2200" dirty="0" err="1" smtClean="0">
                <a:solidFill>
                  <a:srgbClr val="FF0000"/>
                </a:solidFill>
              </a:rPr>
              <a:t>a</a:t>
            </a:r>
            <a:r>
              <a:rPr lang="nl-NL" sz="2200" dirty="0" err="1" smtClean="0"/>
              <a:t>nn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können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könnt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können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können</a:t>
            </a:r>
            <a:endParaRPr lang="nl-NL" sz="2200" dirty="0" smtClean="0"/>
          </a:p>
        </p:txBody>
      </p:sp>
      <p:sp>
        <p:nvSpPr>
          <p:cNvPr id="11" name="Tekstvak 10"/>
          <p:cNvSpPr txBox="1"/>
          <p:nvPr/>
        </p:nvSpPr>
        <p:spPr>
          <a:xfrm>
            <a:off x="4109084" y="1511729"/>
            <a:ext cx="14401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w</a:t>
            </a:r>
            <a:r>
              <a:rPr lang="nl-NL" sz="2200" dirty="0" err="1" smtClean="0">
                <a:solidFill>
                  <a:srgbClr val="FF0000"/>
                </a:solidFill>
              </a:rPr>
              <a:t>i</a:t>
            </a:r>
            <a:r>
              <a:rPr lang="nl-NL" sz="2200" dirty="0" err="1" smtClean="0"/>
              <a:t>ll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w</a:t>
            </a:r>
            <a:r>
              <a:rPr lang="nl-NL" sz="2200" dirty="0" err="1" smtClean="0">
                <a:solidFill>
                  <a:srgbClr val="FF0000"/>
                </a:solidFill>
              </a:rPr>
              <a:t>i</a:t>
            </a:r>
            <a:r>
              <a:rPr lang="nl-NL" sz="2200" dirty="0" err="1" smtClean="0"/>
              <a:t>llst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w</a:t>
            </a:r>
            <a:r>
              <a:rPr lang="nl-NL" sz="2200" dirty="0" err="1" smtClean="0">
                <a:solidFill>
                  <a:srgbClr val="FF0000"/>
                </a:solidFill>
              </a:rPr>
              <a:t>i</a:t>
            </a:r>
            <a:r>
              <a:rPr lang="nl-NL" sz="2200" dirty="0" err="1" smtClean="0"/>
              <a:t>ll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w</a:t>
            </a:r>
            <a:r>
              <a:rPr lang="nl-NL" sz="2200" dirty="0" err="1" smtClean="0">
                <a:solidFill>
                  <a:srgbClr val="FF0000"/>
                </a:solidFill>
              </a:rPr>
              <a:t>i</a:t>
            </a:r>
            <a:r>
              <a:rPr lang="nl-NL" sz="2200" dirty="0" err="1" smtClean="0"/>
              <a:t>ll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w</a:t>
            </a:r>
            <a:r>
              <a:rPr lang="nl-NL" sz="2200" dirty="0" err="1" smtClean="0">
                <a:solidFill>
                  <a:srgbClr val="FF0000"/>
                </a:solidFill>
              </a:rPr>
              <a:t>i</a:t>
            </a:r>
            <a:r>
              <a:rPr lang="nl-NL" sz="2200" dirty="0" err="1" smtClean="0"/>
              <a:t>ll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smtClean="0"/>
              <a:t>wollen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wollt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smtClean="0"/>
              <a:t>wollen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smtClean="0"/>
              <a:t>wollen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5526468" y="1526260"/>
            <a:ext cx="161654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sz="2200" dirty="0" smtClean="0"/>
              <a:t>weiß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200" dirty="0" smtClean="0"/>
              <a:t>weißt</a:t>
            </a:r>
            <a:endParaRPr lang="de-DE" sz="2200" dirty="0"/>
          </a:p>
          <a:p>
            <a:pPr marL="457200" indent="-457200">
              <a:buFont typeface="+mj-lt"/>
              <a:buAutoNum type="arabicPeriod"/>
            </a:pPr>
            <a:r>
              <a:rPr lang="de-DE" sz="2200" dirty="0">
                <a:solidFill>
                  <a:srgbClr val="FF0000"/>
                </a:solidFill>
              </a:rPr>
              <a:t>weiß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200" dirty="0">
                <a:solidFill>
                  <a:srgbClr val="FF0000"/>
                </a:solidFill>
              </a:rPr>
              <a:t>weiß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200" dirty="0">
                <a:solidFill>
                  <a:srgbClr val="FF0000"/>
                </a:solidFill>
              </a:rPr>
              <a:t>weiß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200" dirty="0" smtClean="0"/>
              <a:t>wissen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200" dirty="0" smtClean="0"/>
              <a:t>wisst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200" dirty="0" smtClean="0"/>
              <a:t>wissen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200" dirty="0" smtClean="0"/>
              <a:t>wissen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2753260" y="1112051"/>
            <a:ext cx="11915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b="1" dirty="0" err="1" smtClean="0"/>
              <a:t>können</a:t>
            </a:r>
            <a:endParaRPr lang="nl-NL" sz="2200" b="1" dirty="0"/>
          </a:p>
        </p:txBody>
      </p:sp>
      <p:sp>
        <p:nvSpPr>
          <p:cNvPr id="18" name="Tekstvak 17"/>
          <p:cNvSpPr txBox="1"/>
          <p:nvPr/>
        </p:nvSpPr>
        <p:spPr>
          <a:xfrm>
            <a:off x="5512465" y="1111494"/>
            <a:ext cx="11915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b="1" dirty="0" smtClean="0"/>
              <a:t>wissen</a:t>
            </a:r>
            <a:endParaRPr lang="nl-NL" sz="2200" b="1" dirty="0"/>
          </a:p>
        </p:txBody>
      </p:sp>
      <p:sp>
        <p:nvSpPr>
          <p:cNvPr id="19" name="Tekstvak 18"/>
          <p:cNvSpPr txBox="1"/>
          <p:nvPr/>
        </p:nvSpPr>
        <p:spPr>
          <a:xfrm>
            <a:off x="4139864" y="1112051"/>
            <a:ext cx="11915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b="1" dirty="0" smtClean="0"/>
              <a:t>wollen</a:t>
            </a:r>
            <a:endParaRPr lang="nl-NL" sz="2200" b="1" dirty="0"/>
          </a:p>
        </p:txBody>
      </p:sp>
      <p:sp>
        <p:nvSpPr>
          <p:cNvPr id="3" name="Tekstvak 2"/>
          <p:cNvSpPr txBox="1"/>
          <p:nvPr/>
        </p:nvSpPr>
        <p:spPr>
          <a:xfrm>
            <a:off x="2849539" y="885627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FF0000"/>
                </a:solidFill>
              </a:rPr>
              <a:t>kunnen</a:t>
            </a:r>
            <a:endParaRPr lang="nl-NL" sz="2000" dirty="0">
              <a:solidFill>
                <a:srgbClr val="FF000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49568" y="4643805"/>
            <a:ext cx="8482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2000" b="1" i="1" dirty="0" smtClean="0"/>
              <a:t>Voltooid deelwoord           </a:t>
            </a:r>
            <a:r>
              <a:rPr lang="nl-NL" sz="2000" b="1" i="1" dirty="0" err="1" smtClean="0"/>
              <a:t>gek</a:t>
            </a:r>
            <a:r>
              <a:rPr lang="nl-NL" sz="2000" b="1" i="1" dirty="0" err="1" smtClean="0">
                <a:solidFill>
                  <a:srgbClr val="FF0000"/>
                </a:solidFill>
              </a:rPr>
              <a:t>o</a:t>
            </a:r>
            <a:r>
              <a:rPr lang="nl-NL" sz="2000" b="1" i="1" dirty="0" err="1" smtClean="0"/>
              <a:t>nnt</a:t>
            </a:r>
            <a:r>
              <a:rPr lang="nl-NL" sz="2000" b="1" i="1" dirty="0" smtClean="0"/>
              <a:t>           </a:t>
            </a:r>
            <a:r>
              <a:rPr lang="nl-NL" sz="2000" b="1" i="1" dirty="0" err="1" smtClean="0"/>
              <a:t>gew</a:t>
            </a:r>
            <a:r>
              <a:rPr lang="nl-NL" sz="2000" b="1" i="1" dirty="0" err="1" smtClean="0">
                <a:solidFill>
                  <a:srgbClr val="FF0000"/>
                </a:solidFill>
              </a:rPr>
              <a:t>o</a:t>
            </a:r>
            <a:r>
              <a:rPr lang="nl-NL" sz="2000" b="1" i="1" dirty="0" err="1" smtClean="0"/>
              <a:t>llt</a:t>
            </a:r>
            <a:r>
              <a:rPr lang="nl-NL" sz="2000" b="1" i="1" dirty="0" smtClean="0"/>
              <a:t>           </a:t>
            </a:r>
            <a:r>
              <a:rPr lang="nl-NL" sz="2000" b="1" i="1" dirty="0" err="1" smtClean="0"/>
              <a:t>gew</a:t>
            </a:r>
            <a:r>
              <a:rPr lang="nl-NL" sz="2000" b="1" i="1" dirty="0" err="1" smtClean="0">
                <a:solidFill>
                  <a:srgbClr val="FF0000"/>
                </a:solidFill>
              </a:rPr>
              <a:t>u</a:t>
            </a:r>
            <a:r>
              <a:rPr lang="nl-NL" sz="2000" b="1" i="1" dirty="0" err="1" smtClean="0"/>
              <a:t>sst</a:t>
            </a:r>
            <a:endParaRPr lang="nl-NL" sz="2000" dirty="0" smtClean="0"/>
          </a:p>
        </p:txBody>
      </p:sp>
      <p:sp>
        <p:nvSpPr>
          <p:cNvPr id="20" name="Tekstvak 19"/>
          <p:cNvSpPr txBox="1"/>
          <p:nvPr/>
        </p:nvSpPr>
        <p:spPr>
          <a:xfrm>
            <a:off x="4283968" y="86049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FF0000"/>
                </a:solidFill>
              </a:rPr>
              <a:t>willen</a:t>
            </a:r>
            <a:endParaRPr lang="nl-NL" sz="2000" dirty="0">
              <a:solidFill>
                <a:srgbClr val="FF0000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5583487" y="874698"/>
            <a:ext cx="107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FF0000"/>
                </a:solidFill>
              </a:rPr>
              <a:t>weten</a:t>
            </a:r>
            <a:endParaRPr lang="nl-NL" sz="2000" dirty="0">
              <a:solidFill>
                <a:srgbClr val="FF0000"/>
              </a:solidFill>
            </a:endParaRPr>
          </a:p>
        </p:txBody>
      </p:sp>
      <p:pic>
        <p:nvPicPr>
          <p:cNvPr id="23" name="Afbeelding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23789"/>
            <a:ext cx="2376264" cy="64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56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11" grpId="0"/>
      <p:bldP spid="1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Afbeelding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356" y="6222679"/>
            <a:ext cx="6469476" cy="217434"/>
          </a:xfrm>
          <a:prstGeom prst="rect">
            <a:avLst/>
          </a:prstGeom>
        </p:spPr>
      </p:pic>
      <p:sp>
        <p:nvSpPr>
          <p:cNvPr id="16" name="Rechthoek 15"/>
          <p:cNvSpPr/>
          <p:nvPr/>
        </p:nvSpPr>
        <p:spPr>
          <a:xfrm>
            <a:off x="-12678" y="6444051"/>
            <a:ext cx="6456798" cy="225310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0" y="6669361"/>
            <a:ext cx="6444120" cy="19932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493101" y="241301"/>
            <a:ext cx="799288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3000" dirty="0" err="1" smtClean="0"/>
              <a:t>Grammatik</a:t>
            </a:r>
            <a:r>
              <a:rPr lang="nl-NL" sz="3000" dirty="0" smtClean="0"/>
              <a:t>: </a:t>
            </a:r>
            <a:r>
              <a:rPr lang="nl-NL" sz="3000" dirty="0" err="1" smtClean="0"/>
              <a:t>Modalverben</a:t>
            </a:r>
            <a:endParaRPr lang="nl-NL" sz="3000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989" y="40513"/>
            <a:ext cx="648072" cy="644022"/>
          </a:xfrm>
          <a:prstGeom prst="rect">
            <a:avLst/>
          </a:prstGeom>
        </p:spPr>
      </p:pic>
      <p:sp>
        <p:nvSpPr>
          <p:cNvPr id="14" name="Tekstvak 13"/>
          <p:cNvSpPr txBox="1"/>
          <p:nvPr/>
        </p:nvSpPr>
        <p:spPr>
          <a:xfrm>
            <a:off x="270006" y="1511729"/>
            <a:ext cx="293841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200" dirty="0" err="1" smtClean="0">
                <a:solidFill>
                  <a:srgbClr val="FF0000"/>
                </a:solidFill>
              </a:rPr>
              <a:t>ich</a:t>
            </a:r>
            <a:r>
              <a:rPr lang="nl-NL" sz="2200" dirty="0" smtClean="0">
                <a:solidFill>
                  <a:srgbClr val="FF0000"/>
                </a:solidFill>
              </a:rPr>
              <a:t> = ik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smtClean="0">
                <a:solidFill>
                  <a:srgbClr val="FF0000"/>
                </a:solidFill>
              </a:rPr>
              <a:t>du = jij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smtClean="0">
                <a:solidFill>
                  <a:srgbClr val="FF0000"/>
                </a:solidFill>
              </a:rPr>
              <a:t>er = hij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>
                <a:solidFill>
                  <a:srgbClr val="FF0000"/>
                </a:solidFill>
              </a:rPr>
              <a:t>sie</a:t>
            </a:r>
            <a:r>
              <a:rPr lang="nl-NL" sz="2200" dirty="0" smtClean="0">
                <a:solidFill>
                  <a:srgbClr val="FF0000"/>
                </a:solidFill>
              </a:rPr>
              <a:t> = zij (</a:t>
            </a:r>
            <a:r>
              <a:rPr lang="nl-NL" sz="2200" dirty="0" err="1" smtClean="0">
                <a:solidFill>
                  <a:srgbClr val="FF0000"/>
                </a:solidFill>
              </a:rPr>
              <a:t>enkelv</a:t>
            </a:r>
            <a:r>
              <a:rPr lang="nl-NL" sz="2200" dirty="0" smtClean="0">
                <a:solidFill>
                  <a:srgbClr val="FF0000"/>
                </a:solidFill>
              </a:rPr>
              <a:t>.)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smtClean="0">
                <a:solidFill>
                  <a:srgbClr val="FF0000"/>
                </a:solidFill>
              </a:rPr>
              <a:t>es = het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>
                <a:solidFill>
                  <a:srgbClr val="FF0000"/>
                </a:solidFill>
              </a:rPr>
              <a:t>wir</a:t>
            </a:r>
            <a:r>
              <a:rPr lang="nl-NL" sz="2200" dirty="0" smtClean="0">
                <a:solidFill>
                  <a:srgbClr val="FF0000"/>
                </a:solidFill>
              </a:rPr>
              <a:t> = wij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>
                <a:solidFill>
                  <a:srgbClr val="FF0000"/>
                </a:solidFill>
              </a:rPr>
              <a:t>ihr</a:t>
            </a:r>
            <a:r>
              <a:rPr lang="nl-NL" sz="2200" dirty="0" smtClean="0">
                <a:solidFill>
                  <a:srgbClr val="FF0000"/>
                </a:solidFill>
              </a:rPr>
              <a:t> = jullie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>
                <a:solidFill>
                  <a:srgbClr val="FF0000"/>
                </a:solidFill>
              </a:rPr>
              <a:t>sie</a:t>
            </a:r>
            <a:r>
              <a:rPr lang="nl-NL" sz="2200" dirty="0" smtClean="0">
                <a:solidFill>
                  <a:srgbClr val="FF0000"/>
                </a:solidFill>
              </a:rPr>
              <a:t> = zij (</a:t>
            </a:r>
            <a:r>
              <a:rPr lang="nl-NL" sz="2200" dirty="0" err="1" smtClean="0">
                <a:solidFill>
                  <a:srgbClr val="FF0000"/>
                </a:solidFill>
              </a:rPr>
              <a:t>meerv</a:t>
            </a:r>
            <a:r>
              <a:rPr lang="nl-NL" sz="2200" dirty="0" smtClean="0">
                <a:solidFill>
                  <a:srgbClr val="FF0000"/>
                </a:solidFill>
              </a:rPr>
              <a:t>.)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>
                <a:solidFill>
                  <a:srgbClr val="FF0000"/>
                </a:solidFill>
              </a:rPr>
              <a:t>Sie</a:t>
            </a:r>
            <a:r>
              <a:rPr lang="nl-NL" sz="2200" dirty="0" smtClean="0">
                <a:solidFill>
                  <a:srgbClr val="FF0000"/>
                </a:solidFill>
              </a:rPr>
              <a:t> = u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2569431" y="1526260"/>
            <a:ext cx="157052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m</a:t>
            </a:r>
            <a:r>
              <a:rPr lang="nl-NL" sz="2200" dirty="0" err="1" smtClean="0">
                <a:solidFill>
                  <a:srgbClr val="FF0000"/>
                </a:solidFill>
              </a:rPr>
              <a:t>u</a:t>
            </a:r>
            <a:r>
              <a:rPr lang="nl-NL" sz="2200" dirty="0" err="1" smtClean="0"/>
              <a:t>ss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m</a:t>
            </a:r>
            <a:r>
              <a:rPr lang="nl-NL" sz="2200" dirty="0" err="1" smtClean="0">
                <a:solidFill>
                  <a:srgbClr val="FF0000"/>
                </a:solidFill>
              </a:rPr>
              <a:t>u</a:t>
            </a:r>
            <a:r>
              <a:rPr lang="nl-NL" sz="2200" dirty="0" err="1" smtClean="0"/>
              <a:t>sst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m</a:t>
            </a:r>
            <a:r>
              <a:rPr lang="nl-NL" sz="2200" dirty="0" err="1" smtClean="0">
                <a:solidFill>
                  <a:srgbClr val="FF0000"/>
                </a:solidFill>
              </a:rPr>
              <a:t>u</a:t>
            </a:r>
            <a:r>
              <a:rPr lang="nl-NL" sz="2200" dirty="0" err="1" smtClean="0"/>
              <a:t>ss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m</a:t>
            </a:r>
            <a:r>
              <a:rPr lang="nl-NL" sz="2200" dirty="0" err="1" smtClean="0">
                <a:solidFill>
                  <a:srgbClr val="FF0000"/>
                </a:solidFill>
              </a:rPr>
              <a:t>u</a:t>
            </a:r>
            <a:r>
              <a:rPr lang="nl-NL" sz="2200" dirty="0" err="1" smtClean="0"/>
              <a:t>ss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m</a:t>
            </a:r>
            <a:r>
              <a:rPr lang="nl-NL" sz="2200" dirty="0" err="1" smtClean="0">
                <a:solidFill>
                  <a:srgbClr val="FF0000"/>
                </a:solidFill>
              </a:rPr>
              <a:t>u</a:t>
            </a:r>
            <a:r>
              <a:rPr lang="nl-NL" sz="2200" dirty="0" err="1" smtClean="0"/>
              <a:t>ss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müssen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müsst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müssen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müssen</a:t>
            </a:r>
            <a:endParaRPr lang="nl-NL" sz="2200" dirty="0" smtClean="0"/>
          </a:p>
        </p:txBody>
      </p:sp>
      <p:sp>
        <p:nvSpPr>
          <p:cNvPr id="11" name="Tekstvak 10"/>
          <p:cNvSpPr txBox="1"/>
          <p:nvPr/>
        </p:nvSpPr>
        <p:spPr>
          <a:xfrm>
            <a:off x="4109084" y="1511729"/>
            <a:ext cx="14401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soll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sollst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>
                <a:solidFill>
                  <a:srgbClr val="FF0000"/>
                </a:solidFill>
              </a:rPr>
              <a:t>soll</a:t>
            </a:r>
            <a:endParaRPr lang="nl-NL" sz="22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>
                <a:solidFill>
                  <a:srgbClr val="FF0000"/>
                </a:solidFill>
              </a:rPr>
              <a:t>soll</a:t>
            </a:r>
            <a:endParaRPr lang="nl-NL" sz="22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>
                <a:solidFill>
                  <a:srgbClr val="FF0000"/>
                </a:solidFill>
              </a:rPr>
              <a:t>soll</a:t>
            </a:r>
            <a:endParaRPr lang="nl-NL" sz="22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200" dirty="0"/>
              <a:t>s</a:t>
            </a:r>
            <a:r>
              <a:rPr lang="nl-NL" sz="2200" dirty="0" smtClean="0"/>
              <a:t>ollen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err="1"/>
              <a:t>s</a:t>
            </a:r>
            <a:r>
              <a:rPr lang="nl-NL" sz="2200" dirty="0" err="1" smtClean="0"/>
              <a:t>ollt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/>
              <a:t>s</a:t>
            </a:r>
            <a:r>
              <a:rPr lang="nl-NL" sz="2200" dirty="0" smtClean="0"/>
              <a:t>ollen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/>
              <a:t>s</a:t>
            </a:r>
            <a:r>
              <a:rPr lang="nl-NL" sz="2200" dirty="0" smtClean="0"/>
              <a:t>ollen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5526468" y="1526260"/>
            <a:ext cx="161654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d</a:t>
            </a:r>
            <a:r>
              <a:rPr lang="nl-NL" sz="2200" dirty="0" err="1" smtClean="0">
                <a:solidFill>
                  <a:srgbClr val="FF0000"/>
                </a:solidFill>
              </a:rPr>
              <a:t>a</a:t>
            </a:r>
            <a:r>
              <a:rPr lang="nl-NL" sz="2200" dirty="0" err="1" smtClean="0"/>
              <a:t>rf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d</a:t>
            </a:r>
            <a:r>
              <a:rPr lang="nl-NL" sz="2200" dirty="0" err="1" smtClean="0">
                <a:solidFill>
                  <a:srgbClr val="FF0000"/>
                </a:solidFill>
              </a:rPr>
              <a:t>a</a:t>
            </a:r>
            <a:r>
              <a:rPr lang="nl-NL" sz="2200" dirty="0" err="1" smtClean="0"/>
              <a:t>rfst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d</a:t>
            </a:r>
            <a:r>
              <a:rPr lang="nl-NL" sz="2200" dirty="0" err="1" smtClean="0">
                <a:solidFill>
                  <a:srgbClr val="FF0000"/>
                </a:solidFill>
              </a:rPr>
              <a:t>a</a:t>
            </a:r>
            <a:r>
              <a:rPr lang="nl-NL" sz="2200" dirty="0" err="1" smtClean="0"/>
              <a:t>rf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d</a:t>
            </a:r>
            <a:r>
              <a:rPr lang="nl-NL" sz="2200" dirty="0" err="1" smtClean="0">
                <a:solidFill>
                  <a:srgbClr val="FF0000"/>
                </a:solidFill>
              </a:rPr>
              <a:t>a</a:t>
            </a:r>
            <a:r>
              <a:rPr lang="nl-NL" sz="2200" dirty="0" err="1" smtClean="0"/>
              <a:t>rf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d</a:t>
            </a:r>
            <a:r>
              <a:rPr lang="nl-NL" sz="2200" dirty="0" err="1" smtClean="0">
                <a:solidFill>
                  <a:srgbClr val="FF0000"/>
                </a:solidFill>
              </a:rPr>
              <a:t>a</a:t>
            </a:r>
            <a:r>
              <a:rPr lang="nl-NL" sz="2200" dirty="0" err="1" smtClean="0"/>
              <a:t>rf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dürfen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dürft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dürfen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dürfen</a:t>
            </a:r>
            <a:endParaRPr lang="nl-NL" sz="2200" dirty="0" smtClean="0"/>
          </a:p>
        </p:txBody>
      </p:sp>
      <p:sp>
        <p:nvSpPr>
          <p:cNvPr id="2" name="Tekstvak 1"/>
          <p:cNvSpPr txBox="1"/>
          <p:nvPr/>
        </p:nvSpPr>
        <p:spPr>
          <a:xfrm>
            <a:off x="2753260" y="1112051"/>
            <a:ext cx="11915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b="1" dirty="0" err="1" smtClean="0"/>
              <a:t>müssen</a:t>
            </a:r>
            <a:endParaRPr lang="nl-NL" sz="2200" b="1" dirty="0"/>
          </a:p>
        </p:txBody>
      </p:sp>
      <p:sp>
        <p:nvSpPr>
          <p:cNvPr id="18" name="Tekstvak 17"/>
          <p:cNvSpPr txBox="1"/>
          <p:nvPr/>
        </p:nvSpPr>
        <p:spPr>
          <a:xfrm>
            <a:off x="5512465" y="1111494"/>
            <a:ext cx="11915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b="1" dirty="0" err="1" smtClean="0"/>
              <a:t>dürfen</a:t>
            </a:r>
            <a:endParaRPr lang="nl-NL" sz="2200" b="1" dirty="0"/>
          </a:p>
        </p:txBody>
      </p:sp>
      <p:sp>
        <p:nvSpPr>
          <p:cNvPr id="19" name="Tekstvak 18"/>
          <p:cNvSpPr txBox="1"/>
          <p:nvPr/>
        </p:nvSpPr>
        <p:spPr>
          <a:xfrm>
            <a:off x="4139864" y="1112051"/>
            <a:ext cx="11915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b="1" dirty="0" smtClean="0"/>
              <a:t>sollen</a:t>
            </a:r>
            <a:endParaRPr lang="nl-NL" sz="2200" b="1" dirty="0"/>
          </a:p>
        </p:txBody>
      </p:sp>
      <p:sp>
        <p:nvSpPr>
          <p:cNvPr id="3" name="Tekstvak 2"/>
          <p:cNvSpPr txBox="1"/>
          <p:nvPr/>
        </p:nvSpPr>
        <p:spPr>
          <a:xfrm>
            <a:off x="2849539" y="885627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FF0000"/>
                </a:solidFill>
              </a:rPr>
              <a:t>moeten</a:t>
            </a:r>
            <a:endParaRPr lang="nl-NL" sz="2000" dirty="0">
              <a:solidFill>
                <a:srgbClr val="FF000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49568" y="4643805"/>
            <a:ext cx="8770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2000" b="1" i="1" dirty="0" smtClean="0"/>
              <a:t>Voltooid deelwoord           </a:t>
            </a:r>
            <a:r>
              <a:rPr lang="nl-NL" sz="2000" b="1" i="1" dirty="0" err="1" smtClean="0"/>
              <a:t>gemusst</a:t>
            </a:r>
            <a:r>
              <a:rPr lang="nl-NL" sz="2000" b="1" i="1" dirty="0" smtClean="0"/>
              <a:t>           </a:t>
            </a:r>
            <a:r>
              <a:rPr lang="nl-NL" sz="2000" b="1" i="1" dirty="0" err="1" smtClean="0"/>
              <a:t>ges</a:t>
            </a:r>
            <a:r>
              <a:rPr lang="nl-NL" sz="2000" b="1" i="1" dirty="0" err="1" smtClean="0">
                <a:solidFill>
                  <a:srgbClr val="FF0000"/>
                </a:solidFill>
              </a:rPr>
              <a:t>o</a:t>
            </a:r>
            <a:r>
              <a:rPr lang="nl-NL" sz="2000" b="1" i="1" dirty="0" err="1" smtClean="0"/>
              <a:t>llt</a:t>
            </a:r>
            <a:r>
              <a:rPr lang="nl-NL" sz="2000" b="1" i="1" dirty="0" smtClean="0"/>
              <a:t>            </a:t>
            </a:r>
            <a:r>
              <a:rPr lang="nl-NL" sz="2000" b="1" i="1" dirty="0" err="1" smtClean="0"/>
              <a:t>ged</a:t>
            </a:r>
            <a:r>
              <a:rPr lang="nl-NL" sz="2000" b="1" i="1" dirty="0" err="1" smtClean="0">
                <a:solidFill>
                  <a:srgbClr val="FF0000"/>
                </a:solidFill>
              </a:rPr>
              <a:t>u</a:t>
            </a:r>
            <a:r>
              <a:rPr lang="nl-NL" sz="2000" b="1" i="1" dirty="0" err="1" smtClean="0"/>
              <a:t>rft</a:t>
            </a:r>
            <a:r>
              <a:rPr lang="nl-NL" sz="2000" b="1" i="1" dirty="0" smtClean="0"/>
              <a:t>               gemocht</a:t>
            </a:r>
            <a:endParaRPr lang="nl-NL" sz="2000" dirty="0" smtClean="0"/>
          </a:p>
        </p:txBody>
      </p:sp>
      <p:sp>
        <p:nvSpPr>
          <p:cNvPr id="20" name="Tekstvak 19"/>
          <p:cNvSpPr txBox="1"/>
          <p:nvPr/>
        </p:nvSpPr>
        <p:spPr>
          <a:xfrm>
            <a:off x="4274711" y="90423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FF0000"/>
                </a:solidFill>
              </a:rPr>
              <a:t>moeten</a:t>
            </a:r>
            <a:endParaRPr lang="nl-NL" sz="2000" dirty="0">
              <a:solidFill>
                <a:srgbClr val="FF0000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5583487" y="874698"/>
            <a:ext cx="107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FF0000"/>
                </a:solidFill>
              </a:rPr>
              <a:t>mogen</a:t>
            </a:r>
            <a:endParaRPr lang="nl-NL" sz="2000" dirty="0">
              <a:solidFill>
                <a:srgbClr val="FF0000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7017916" y="1111494"/>
            <a:ext cx="11915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b="1" dirty="0" err="1" smtClean="0"/>
              <a:t>mögen</a:t>
            </a:r>
            <a:endParaRPr lang="nl-NL" sz="2200" b="1" dirty="0"/>
          </a:p>
        </p:txBody>
      </p:sp>
      <p:sp>
        <p:nvSpPr>
          <p:cNvPr id="24" name="Tekstvak 23"/>
          <p:cNvSpPr txBox="1"/>
          <p:nvPr/>
        </p:nvSpPr>
        <p:spPr>
          <a:xfrm>
            <a:off x="7096901" y="1523433"/>
            <a:ext cx="161654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200" dirty="0" smtClean="0"/>
              <a:t>m</a:t>
            </a:r>
            <a:r>
              <a:rPr lang="nl-NL" sz="2200" dirty="0" smtClean="0">
                <a:solidFill>
                  <a:srgbClr val="FF0000"/>
                </a:solidFill>
              </a:rPr>
              <a:t>a</a:t>
            </a:r>
            <a:r>
              <a:rPr lang="nl-NL" sz="2200" dirty="0" smtClean="0"/>
              <a:t>g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m</a:t>
            </a:r>
            <a:r>
              <a:rPr lang="nl-NL" sz="2200" dirty="0" err="1" smtClean="0">
                <a:solidFill>
                  <a:srgbClr val="FF0000"/>
                </a:solidFill>
              </a:rPr>
              <a:t>a</a:t>
            </a:r>
            <a:r>
              <a:rPr lang="nl-NL" sz="2200" dirty="0" err="1" smtClean="0"/>
              <a:t>gst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smtClean="0"/>
              <a:t>m</a:t>
            </a:r>
            <a:r>
              <a:rPr lang="nl-NL" sz="2200" dirty="0" smtClean="0">
                <a:solidFill>
                  <a:srgbClr val="FF0000"/>
                </a:solidFill>
              </a:rPr>
              <a:t>a</a:t>
            </a:r>
            <a:r>
              <a:rPr lang="nl-NL" sz="2200" dirty="0" smtClean="0"/>
              <a:t>g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smtClean="0"/>
              <a:t>m</a:t>
            </a:r>
            <a:r>
              <a:rPr lang="nl-NL" sz="2200" dirty="0" smtClean="0">
                <a:solidFill>
                  <a:srgbClr val="FF0000"/>
                </a:solidFill>
              </a:rPr>
              <a:t>a</a:t>
            </a:r>
            <a:r>
              <a:rPr lang="nl-NL" sz="2200" dirty="0" smtClean="0"/>
              <a:t>g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smtClean="0"/>
              <a:t>m</a:t>
            </a:r>
            <a:r>
              <a:rPr lang="nl-NL" sz="2200" dirty="0" smtClean="0">
                <a:solidFill>
                  <a:srgbClr val="FF0000"/>
                </a:solidFill>
              </a:rPr>
              <a:t>a</a:t>
            </a:r>
            <a:r>
              <a:rPr lang="nl-NL" sz="2200" dirty="0" smtClean="0"/>
              <a:t>g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mögen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mögt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mögen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mögen</a:t>
            </a:r>
            <a:endParaRPr lang="nl-NL" sz="2200" dirty="0" smtClean="0"/>
          </a:p>
        </p:txBody>
      </p:sp>
      <p:sp>
        <p:nvSpPr>
          <p:cNvPr id="25" name="Tekstvak 24"/>
          <p:cNvSpPr txBox="1"/>
          <p:nvPr/>
        </p:nvSpPr>
        <p:spPr>
          <a:xfrm>
            <a:off x="6968823" y="296208"/>
            <a:ext cx="216523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FF0000"/>
                </a:solidFill>
              </a:rPr>
              <a:t>houden van</a:t>
            </a:r>
          </a:p>
          <a:p>
            <a:r>
              <a:rPr lang="nl-NL" sz="2000" dirty="0" smtClean="0">
                <a:solidFill>
                  <a:srgbClr val="FF0000"/>
                </a:solidFill>
              </a:rPr>
              <a:t>lusten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iets/iemand mogen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26" name="Afbeelding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23789"/>
            <a:ext cx="2376264" cy="64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77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11" grpId="0"/>
      <p:bldP spid="12" grpId="0"/>
      <p:bldP spid="6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Afbeelding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356" y="6222679"/>
            <a:ext cx="6469476" cy="217434"/>
          </a:xfrm>
          <a:prstGeom prst="rect">
            <a:avLst/>
          </a:prstGeom>
        </p:spPr>
      </p:pic>
      <p:sp>
        <p:nvSpPr>
          <p:cNvPr id="16" name="Rechthoek 15"/>
          <p:cNvSpPr/>
          <p:nvPr/>
        </p:nvSpPr>
        <p:spPr>
          <a:xfrm>
            <a:off x="-12678" y="6444051"/>
            <a:ext cx="6456798" cy="225310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0" y="6669361"/>
            <a:ext cx="6444120" cy="19932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493101" y="241301"/>
            <a:ext cx="799288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3000" dirty="0" err="1" smtClean="0"/>
              <a:t>Grammatik</a:t>
            </a:r>
            <a:r>
              <a:rPr lang="nl-NL" sz="3000" dirty="0" smtClean="0"/>
              <a:t>: </a:t>
            </a:r>
            <a:r>
              <a:rPr lang="nl-NL" sz="3000" dirty="0" err="1" smtClean="0"/>
              <a:t>Modalverben</a:t>
            </a:r>
            <a:endParaRPr lang="nl-NL" sz="3000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989" y="40513"/>
            <a:ext cx="648072" cy="644022"/>
          </a:xfrm>
          <a:prstGeom prst="rect">
            <a:avLst/>
          </a:prstGeom>
        </p:spPr>
      </p:pic>
      <p:sp>
        <p:nvSpPr>
          <p:cNvPr id="14" name="Tekstvak 13"/>
          <p:cNvSpPr txBox="1"/>
          <p:nvPr/>
        </p:nvSpPr>
        <p:spPr>
          <a:xfrm>
            <a:off x="1115616" y="2493708"/>
            <a:ext cx="293841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200" dirty="0" err="1" smtClean="0">
                <a:solidFill>
                  <a:srgbClr val="FF0000"/>
                </a:solidFill>
              </a:rPr>
              <a:t>ich</a:t>
            </a:r>
            <a:r>
              <a:rPr lang="nl-NL" sz="2200" dirty="0" smtClean="0">
                <a:solidFill>
                  <a:srgbClr val="FF0000"/>
                </a:solidFill>
              </a:rPr>
              <a:t> = ik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smtClean="0">
                <a:solidFill>
                  <a:srgbClr val="FF0000"/>
                </a:solidFill>
              </a:rPr>
              <a:t>du = jij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smtClean="0">
                <a:solidFill>
                  <a:srgbClr val="FF0000"/>
                </a:solidFill>
              </a:rPr>
              <a:t>er = hij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>
                <a:solidFill>
                  <a:srgbClr val="FF0000"/>
                </a:solidFill>
              </a:rPr>
              <a:t>sie</a:t>
            </a:r>
            <a:r>
              <a:rPr lang="nl-NL" sz="2200" dirty="0" smtClean="0">
                <a:solidFill>
                  <a:srgbClr val="FF0000"/>
                </a:solidFill>
              </a:rPr>
              <a:t> = zij (</a:t>
            </a:r>
            <a:r>
              <a:rPr lang="nl-NL" sz="2200" dirty="0" err="1" smtClean="0">
                <a:solidFill>
                  <a:srgbClr val="FF0000"/>
                </a:solidFill>
              </a:rPr>
              <a:t>enkelv</a:t>
            </a:r>
            <a:r>
              <a:rPr lang="nl-NL" sz="2200" dirty="0" smtClean="0">
                <a:solidFill>
                  <a:srgbClr val="FF0000"/>
                </a:solidFill>
              </a:rPr>
              <a:t>.)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smtClean="0">
                <a:solidFill>
                  <a:srgbClr val="FF0000"/>
                </a:solidFill>
              </a:rPr>
              <a:t>es = het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>
                <a:solidFill>
                  <a:srgbClr val="FF0000"/>
                </a:solidFill>
              </a:rPr>
              <a:t>wir</a:t>
            </a:r>
            <a:r>
              <a:rPr lang="nl-NL" sz="2200" dirty="0" smtClean="0">
                <a:solidFill>
                  <a:srgbClr val="FF0000"/>
                </a:solidFill>
              </a:rPr>
              <a:t> = wij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>
                <a:solidFill>
                  <a:srgbClr val="FF0000"/>
                </a:solidFill>
              </a:rPr>
              <a:t>ihr</a:t>
            </a:r>
            <a:r>
              <a:rPr lang="nl-NL" sz="2200" dirty="0" smtClean="0">
                <a:solidFill>
                  <a:srgbClr val="FF0000"/>
                </a:solidFill>
              </a:rPr>
              <a:t> = jullie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>
                <a:solidFill>
                  <a:srgbClr val="FF0000"/>
                </a:solidFill>
              </a:rPr>
              <a:t>sie</a:t>
            </a:r>
            <a:r>
              <a:rPr lang="nl-NL" sz="2200" dirty="0" smtClean="0">
                <a:solidFill>
                  <a:srgbClr val="FF0000"/>
                </a:solidFill>
              </a:rPr>
              <a:t> = zij (</a:t>
            </a:r>
            <a:r>
              <a:rPr lang="nl-NL" sz="2200" dirty="0" err="1" smtClean="0">
                <a:solidFill>
                  <a:srgbClr val="FF0000"/>
                </a:solidFill>
              </a:rPr>
              <a:t>meerv</a:t>
            </a:r>
            <a:r>
              <a:rPr lang="nl-NL" sz="2200" dirty="0" smtClean="0">
                <a:solidFill>
                  <a:srgbClr val="FF0000"/>
                </a:solidFill>
              </a:rPr>
              <a:t>.)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>
                <a:solidFill>
                  <a:srgbClr val="FF0000"/>
                </a:solidFill>
              </a:rPr>
              <a:t>Sie</a:t>
            </a:r>
            <a:r>
              <a:rPr lang="nl-NL" sz="2200" dirty="0" smtClean="0">
                <a:solidFill>
                  <a:srgbClr val="FF0000"/>
                </a:solidFill>
              </a:rPr>
              <a:t> = u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4054027" y="1988757"/>
            <a:ext cx="11915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b="1" dirty="0" err="1" smtClean="0"/>
              <a:t>mögen</a:t>
            </a:r>
            <a:endParaRPr lang="nl-NL" sz="2200" b="1" dirty="0"/>
          </a:p>
        </p:txBody>
      </p:sp>
      <p:sp>
        <p:nvSpPr>
          <p:cNvPr id="24" name="Tekstvak 23"/>
          <p:cNvSpPr txBox="1"/>
          <p:nvPr/>
        </p:nvSpPr>
        <p:spPr>
          <a:xfrm>
            <a:off x="3774195" y="2419644"/>
            <a:ext cx="176518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200" dirty="0" smtClean="0"/>
              <a:t>möchte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möchtest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smtClean="0"/>
              <a:t>möchte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/>
              <a:t>möchte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/>
              <a:t>möchte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möchten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möchtet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möchten</a:t>
            </a: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/>
              <a:t>möchten</a:t>
            </a:r>
            <a:endParaRPr lang="nl-NL" sz="2200" dirty="0" smtClean="0"/>
          </a:p>
        </p:txBody>
      </p:sp>
      <p:sp>
        <p:nvSpPr>
          <p:cNvPr id="4" name="Tekstvak 3"/>
          <p:cNvSpPr txBox="1"/>
          <p:nvPr/>
        </p:nvSpPr>
        <p:spPr>
          <a:xfrm>
            <a:off x="493101" y="980728"/>
            <a:ext cx="83273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Als je in het Duits “zou graag willen” wilt gebruiken, bijvoorbeeld als je ergens iets besteld, dan is er nog een aparte vorm van het werkwoord </a:t>
            </a:r>
            <a:r>
              <a:rPr lang="nl-NL" dirty="0" err="1" smtClean="0">
                <a:solidFill>
                  <a:srgbClr val="FF0000"/>
                </a:solidFill>
              </a:rPr>
              <a:t>mögen</a:t>
            </a:r>
            <a:r>
              <a:rPr lang="nl-NL" dirty="0" smtClean="0"/>
              <a:t>. In het Duits heet deze vorm de </a:t>
            </a:r>
            <a:r>
              <a:rPr lang="nl-NL" dirty="0" err="1" smtClean="0">
                <a:solidFill>
                  <a:srgbClr val="FF0000"/>
                </a:solidFill>
              </a:rPr>
              <a:t>Konjunktiv</a:t>
            </a:r>
            <a:r>
              <a:rPr lang="nl-NL" dirty="0" smtClean="0">
                <a:solidFill>
                  <a:srgbClr val="FF0000"/>
                </a:solidFill>
              </a:rPr>
              <a:t> II</a:t>
            </a:r>
            <a:r>
              <a:rPr lang="nl-NL" dirty="0" smtClean="0"/>
              <a:t>, in het Nederlands de </a:t>
            </a:r>
            <a:r>
              <a:rPr lang="nl-NL" dirty="0" smtClean="0">
                <a:solidFill>
                  <a:srgbClr val="FF0000"/>
                </a:solidFill>
              </a:rPr>
              <a:t>zou-vorm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5652120" y="2403548"/>
            <a:ext cx="31683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ik zou graag willen</a:t>
            </a:r>
          </a:p>
          <a:p>
            <a:r>
              <a:rPr lang="nl-NL" sz="2200" dirty="0" smtClean="0"/>
              <a:t>jij zou graag willen</a:t>
            </a:r>
          </a:p>
          <a:p>
            <a:r>
              <a:rPr lang="nl-NL" sz="2200" dirty="0" smtClean="0"/>
              <a:t>hij zou graag willen</a:t>
            </a:r>
          </a:p>
          <a:p>
            <a:r>
              <a:rPr lang="nl-NL" sz="2200" dirty="0" smtClean="0"/>
              <a:t>zij zou graag willen</a:t>
            </a:r>
          </a:p>
          <a:p>
            <a:r>
              <a:rPr lang="nl-NL" sz="2200" dirty="0" smtClean="0"/>
              <a:t>het zou graag willen</a:t>
            </a:r>
          </a:p>
          <a:p>
            <a:r>
              <a:rPr lang="nl-NL" sz="2200" dirty="0" smtClean="0"/>
              <a:t>wij zouden graag willen</a:t>
            </a:r>
          </a:p>
          <a:p>
            <a:r>
              <a:rPr lang="nl-NL" sz="2200" dirty="0" smtClean="0"/>
              <a:t>jullie zouden graag willen</a:t>
            </a:r>
          </a:p>
          <a:p>
            <a:r>
              <a:rPr lang="nl-NL" sz="2200" dirty="0" smtClean="0"/>
              <a:t>zij zouden graag willen</a:t>
            </a:r>
          </a:p>
          <a:p>
            <a:r>
              <a:rPr lang="nl-NL" sz="2200" dirty="0" smtClean="0"/>
              <a:t>u zou graag willen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23789"/>
            <a:ext cx="2376264" cy="64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75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4" grpId="0"/>
      <p:bldP spid="26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455</Words>
  <Application>Microsoft Office PowerPoint</Application>
  <PresentationFormat>Diavoorstelling (4:3)</PresentationFormat>
  <Paragraphs>174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Kantoorthema</vt:lpstr>
      <vt:lpstr>Grammatik: Modalverben</vt:lpstr>
      <vt:lpstr>Grammatik: Modalverben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JosGulpen</dc:creator>
  <cp:lastModifiedBy>Jos Gulpen</cp:lastModifiedBy>
  <cp:revision>83</cp:revision>
  <dcterms:created xsi:type="dcterms:W3CDTF">2015-09-02T07:21:39Z</dcterms:created>
  <dcterms:modified xsi:type="dcterms:W3CDTF">2018-02-04T09:28:50Z</dcterms:modified>
</cp:coreProperties>
</file>