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5" r:id="rId3"/>
    <p:sldId id="276" r:id="rId4"/>
    <p:sldId id="277" r:id="rId5"/>
    <p:sldId id="278" r:id="rId6"/>
    <p:sldId id="279" r:id="rId7"/>
    <p:sldId id="280" r:id="rId8"/>
    <p:sldId id="281" r:id="rId9"/>
    <p:sldId id="282" r:id="rId10"/>
    <p:sldId id="283" r:id="rId11"/>
    <p:sldId id="273" r:id="rId12"/>
    <p:sldId id="257" r:id="rId13"/>
    <p:sldId id="263" r:id="rId14"/>
    <p:sldId id="264" r:id="rId15"/>
    <p:sldId id="259" r:id="rId16"/>
    <p:sldId id="260" r:id="rId17"/>
    <p:sldId id="265" r:id="rId18"/>
    <p:sldId id="266" r:id="rId19"/>
    <p:sldId id="261" r:id="rId20"/>
    <p:sldId id="262" r:id="rId21"/>
    <p:sldId id="267" r:id="rId22"/>
    <p:sldId id="268" r:id="rId23"/>
    <p:sldId id="269" r:id="rId24"/>
    <p:sldId id="270" r:id="rId25"/>
    <p:sldId id="271" r:id="rId26"/>
    <p:sldId id="272" r:id="rId27"/>
    <p:sldId id="284" r:id="rId28"/>
    <p:sldId id="285" r:id="rId29"/>
    <p:sldId id="286" r:id="rId30"/>
    <p:sldId id="287" r:id="rId31"/>
    <p:sldId id="288" r:id="rId32"/>
    <p:sldId id="289" r:id="rId33"/>
    <p:sldId id="290" r:id="rId34"/>
    <p:sldId id="294" r:id="rId35"/>
    <p:sldId id="295" r:id="rId36"/>
    <p:sldId id="296" r:id="rId37"/>
    <p:sldId id="297" r:id="rId38"/>
    <p:sldId id="298" r:id="rId39"/>
    <p:sldId id="299" r:id="rId40"/>
    <p:sldId id="300" r:id="rId41"/>
    <p:sldId id="301" r:id="rId42"/>
    <p:sldId id="302" r:id="rId43"/>
    <p:sldId id="303" r:id="rId44"/>
    <p:sldId id="304" r:id="rId4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60"/>
  </p:normalViewPr>
  <p:slideViewPr>
    <p:cSldViewPr snapToGrid="0">
      <p:cViewPr varScale="1">
        <p:scale>
          <a:sx n="73" d="100"/>
          <a:sy n="73"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B5BA5071-D17E-4757-931C-61C838250518}" type="datetimeFigureOut">
              <a:rPr lang="nl-NL" smtClean="0"/>
              <a:t>1-2-2018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CBEC21-B8E0-4B25-9B42-56C558FAA8A5}" type="slidenum">
              <a:rPr lang="nl-NL" smtClean="0"/>
              <a:t>‹nr.›</a:t>
            </a:fld>
            <a:endParaRPr lang="nl-NL"/>
          </a:p>
        </p:txBody>
      </p:sp>
    </p:spTree>
    <p:extLst>
      <p:ext uri="{BB962C8B-B14F-4D97-AF65-F5344CB8AC3E}">
        <p14:creationId xmlns:p14="http://schemas.microsoft.com/office/powerpoint/2010/main" val="218011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5BA5071-D17E-4757-931C-61C838250518}" type="datetimeFigureOut">
              <a:rPr lang="nl-NL" smtClean="0"/>
              <a:t>1-2-2018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CBEC21-B8E0-4B25-9B42-56C558FAA8A5}" type="slidenum">
              <a:rPr lang="nl-NL" smtClean="0"/>
              <a:t>‹nr.›</a:t>
            </a:fld>
            <a:endParaRPr lang="nl-NL"/>
          </a:p>
        </p:txBody>
      </p:sp>
    </p:spTree>
    <p:extLst>
      <p:ext uri="{BB962C8B-B14F-4D97-AF65-F5344CB8AC3E}">
        <p14:creationId xmlns:p14="http://schemas.microsoft.com/office/powerpoint/2010/main" val="2993489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5BA5071-D17E-4757-931C-61C838250518}" type="datetimeFigureOut">
              <a:rPr lang="nl-NL" smtClean="0"/>
              <a:t>1-2-2018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CBEC21-B8E0-4B25-9B42-56C558FAA8A5}" type="slidenum">
              <a:rPr lang="nl-NL" smtClean="0"/>
              <a:t>‹nr.›</a:t>
            </a:fld>
            <a:endParaRPr lang="nl-NL"/>
          </a:p>
        </p:txBody>
      </p:sp>
    </p:spTree>
    <p:extLst>
      <p:ext uri="{BB962C8B-B14F-4D97-AF65-F5344CB8AC3E}">
        <p14:creationId xmlns:p14="http://schemas.microsoft.com/office/powerpoint/2010/main" val="4213134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5BA5071-D17E-4757-931C-61C838250518}" type="datetimeFigureOut">
              <a:rPr lang="nl-NL" smtClean="0"/>
              <a:t>1-2-2018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CBEC21-B8E0-4B25-9B42-56C558FAA8A5}" type="slidenum">
              <a:rPr lang="nl-NL" smtClean="0"/>
              <a:t>‹nr.›</a:t>
            </a:fld>
            <a:endParaRPr lang="nl-NL"/>
          </a:p>
        </p:txBody>
      </p:sp>
    </p:spTree>
    <p:extLst>
      <p:ext uri="{BB962C8B-B14F-4D97-AF65-F5344CB8AC3E}">
        <p14:creationId xmlns:p14="http://schemas.microsoft.com/office/powerpoint/2010/main" val="865629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B5BA5071-D17E-4757-931C-61C838250518}" type="datetimeFigureOut">
              <a:rPr lang="nl-NL" smtClean="0"/>
              <a:t>1-2-2018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CBEC21-B8E0-4B25-9B42-56C558FAA8A5}" type="slidenum">
              <a:rPr lang="nl-NL" smtClean="0"/>
              <a:t>‹nr.›</a:t>
            </a:fld>
            <a:endParaRPr lang="nl-NL"/>
          </a:p>
        </p:txBody>
      </p:sp>
    </p:spTree>
    <p:extLst>
      <p:ext uri="{BB962C8B-B14F-4D97-AF65-F5344CB8AC3E}">
        <p14:creationId xmlns:p14="http://schemas.microsoft.com/office/powerpoint/2010/main" val="846906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B5BA5071-D17E-4757-931C-61C838250518}" type="datetimeFigureOut">
              <a:rPr lang="nl-NL" smtClean="0"/>
              <a:t>1-2-2018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8CBEC21-B8E0-4B25-9B42-56C558FAA8A5}" type="slidenum">
              <a:rPr lang="nl-NL" smtClean="0"/>
              <a:t>‹nr.›</a:t>
            </a:fld>
            <a:endParaRPr lang="nl-NL"/>
          </a:p>
        </p:txBody>
      </p:sp>
    </p:spTree>
    <p:extLst>
      <p:ext uri="{BB962C8B-B14F-4D97-AF65-F5344CB8AC3E}">
        <p14:creationId xmlns:p14="http://schemas.microsoft.com/office/powerpoint/2010/main" val="606908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B5BA5071-D17E-4757-931C-61C838250518}" type="datetimeFigureOut">
              <a:rPr lang="nl-NL" smtClean="0"/>
              <a:t>1-2-2018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8CBEC21-B8E0-4B25-9B42-56C558FAA8A5}" type="slidenum">
              <a:rPr lang="nl-NL" smtClean="0"/>
              <a:t>‹nr.›</a:t>
            </a:fld>
            <a:endParaRPr lang="nl-NL"/>
          </a:p>
        </p:txBody>
      </p:sp>
    </p:spTree>
    <p:extLst>
      <p:ext uri="{BB962C8B-B14F-4D97-AF65-F5344CB8AC3E}">
        <p14:creationId xmlns:p14="http://schemas.microsoft.com/office/powerpoint/2010/main" val="3155478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B5BA5071-D17E-4757-931C-61C838250518}" type="datetimeFigureOut">
              <a:rPr lang="nl-NL" smtClean="0"/>
              <a:t>1-2-2018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8CBEC21-B8E0-4B25-9B42-56C558FAA8A5}" type="slidenum">
              <a:rPr lang="nl-NL" smtClean="0"/>
              <a:t>‹nr.›</a:t>
            </a:fld>
            <a:endParaRPr lang="nl-NL"/>
          </a:p>
        </p:txBody>
      </p:sp>
    </p:spTree>
    <p:extLst>
      <p:ext uri="{BB962C8B-B14F-4D97-AF65-F5344CB8AC3E}">
        <p14:creationId xmlns:p14="http://schemas.microsoft.com/office/powerpoint/2010/main" val="1758636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5BA5071-D17E-4757-931C-61C838250518}" type="datetimeFigureOut">
              <a:rPr lang="nl-NL" smtClean="0"/>
              <a:t>1-2-2018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8CBEC21-B8E0-4B25-9B42-56C558FAA8A5}" type="slidenum">
              <a:rPr lang="nl-NL" smtClean="0"/>
              <a:t>‹nr.›</a:t>
            </a:fld>
            <a:endParaRPr lang="nl-NL"/>
          </a:p>
        </p:txBody>
      </p:sp>
    </p:spTree>
    <p:extLst>
      <p:ext uri="{BB962C8B-B14F-4D97-AF65-F5344CB8AC3E}">
        <p14:creationId xmlns:p14="http://schemas.microsoft.com/office/powerpoint/2010/main" val="2979514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5BA5071-D17E-4757-931C-61C838250518}" type="datetimeFigureOut">
              <a:rPr lang="nl-NL" smtClean="0"/>
              <a:t>1-2-2018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8CBEC21-B8E0-4B25-9B42-56C558FAA8A5}" type="slidenum">
              <a:rPr lang="nl-NL" smtClean="0"/>
              <a:t>‹nr.›</a:t>
            </a:fld>
            <a:endParaRPr lang="nl-NL"/>
          </a:p>
        </p:txBody>
      </p:sp>
    </p:spTree>
    <p:extLst>
      <p:ext uri="{BB962C8B-B14F-4D97-AF65-F5344CB8AC3E}">
        <p14:creationId xmlns:p14="http://schemas.microsoft.com/office/powerpoint/2010/main" val="174393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5BA5071-D17E-4757-931C-61C838250518}" type="datetimeFigureOut">
              <a:rPr lang="nl-NL" smtClean="0"/>
              <a:t>1-2-2018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8CBEC21-B8E0-4B25-9B42-56C558FAA8A5}" type="slidenum">
              <a:rPr lang="nl-NL" smtClean="0"/>
              <a:t>‹nr.›</a:t>
            </a:fld>
            <a:endParaRPr lang="nl-NL"/>
          </a:p>
        </p:txBody>
      </p:sp>
    </p:spTree>
    <p:extLst>
      <p:ext uri="{BB962C8B-B14F-4D97-AF65-F5344CB8AC3E}">
        <p14:creationId xmlns:p14="http://schemas.microsoft.com/office/powerpoint/2010/main" val="2019640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BA5071-D17E-4757-931C-61C838250518}" type="datetimeFigureOut">
              <a:rPr lang="nl-NL" smtClean="0"/>
              <a:t>1-2-2018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CBEC21-B8E0-4B25-9B42-56C558FAA8A5}" type="slidenum">
              <a:rPr lang="nl-NL" smtClean="0"/>
              <a:t>‹nr.›</a:t>
            </a:fld>
            <a:endParaRPr lang="nl-NL"/>
          </a:p>
        </p:txBody>
      </p:sp>
    </p:spTree>
    <p:extLst>
      <p:ext uri="{BB962C8B-B14F-4D97-AF65-F5344CB8AC3E}">
        <p14:creationId xmlns:p14="http://schemas.microsoft.com/office/powerpoint/2010/main" val="3175474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www.zooeasy.n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B0A5BB-738C-4024-BCD3-99B160F44A32}"/>
              </a:ext>
            </a:extLst>
          </p:cNvPr>
          <p:cNvSpPr>
            <a:spLocks noGrp="1"/>
          </p:cNvSpPr>
          <p:nvPr>
            <p:ph type="ctrTitle"/>
          </p:nvPr>
        </p:nvSpPr>
        <p:spPr>
          <a:xfrm>
            <a:off x="810000" y="418012"/>
            <a:ext cx="10572000" cy="1809206"/>
          </a:xfrm>
        </p:spPr>
        <p:txBody>
          <a:bodyPr/>
          <a:lstStyle/>
          <a:p>
            <a:pPr algn="ctr"/>
            <a:r>
              <a:rPr lang="nl-NL" dirty="0"/>
              <a:t>3,2 voorbereidingen vlak voor de geboorte</a:t>
            </a:r>
          </a:p>
        </p:txBody>
      </p:sp>
      <p:sp>
        <p:nvSpPr>
          <p:cNvPr id="3" name="Ondertitel 2">
            <a:extLst>
              <a:ext uri="{FF2B5EF4-FFF2-40B4-BE49-F238E27FC236}">
                <a16:creationId xmlns:a16="http://schemas.microsoft.com/office/drawing/2014/main" id="{2985AF38-64F0-4C42-B8AF-101E40616BE9}"/>
              </a:ext>
            </a:extLst>
          </p:cNvPr>
          <p:cNvSpPr>
            <a:spLocks noGrp="1"/>
          </p:cNvSpPr>
          <p:nvPr>
            <p:ph type="subTitle" idx="1"/>
          </p:nvPr>
        </p:nvSpPr>
        <p:spPr/>
        <p:txBody>
          <a:bodyPr/>
          <a:lstStyle/>
          <a:p>
            <a:endParaRPr lang="nl-NL" dirty="0"/>
          </a:p>
        </p:txBody>
      </p:sp>
      <p:pic>
        <p:nvPicPr>
          <p:cNvPr id="1026" name="Picture 2" descr="Afbeeldingsresultaat voor hygiëne">
            <a:extLst>
              <a:ext uri="{FF2B5EF4-FFF2-40B4-BE49-F238E27FC236}">
                <a16:creationId xmlns:a16="http://schemas.microsoft.com/office/drawing/2014/main" id="{0489070B-B669-4A2E-986D-DB28DA9D7C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14808">
            <a:off x="7416375" y="2613336"/>
            <a:ext cx="4020275" cy="26781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Afbeeldingsresultaat voor jonge dieren">
            <a:extLst>
              <a:ext uri="{FF2B5EF4-FFF2-40B4-BE49-F238E27FC236}">
                <a16:creationId xmlns:a16="http://schemas.microsoft.com/office/drawing/2014/main" id="{F4EF3067-12F6-46AE-B92E-C2C67E6239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52780">
            <a:off x="1034905" y="2656933"/>
            <a:ext cx="4203369" cy="23643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Gerelateerde afbeelding">
            <a:extLst>
              <a:ext uri="{FF2B5EF4-FFF2-40B4-BE49-F238E27FC236}">
                <a16:creationId xmlns:a16="http://schemas.microsoft.com/office/drawing/2014/main" id="{A1DD153F-8691-4401-A8D4-79213317CF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450" y="4565413"/>
            <a:ext cx="2400740" cy="19657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262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C9FABB-D47D-4B5B-97EB-47F852AD9526}"/>
              </a:ext>
            </a:extLst>
          </p:cNvPr>
          <p:cNvSpPr>
            <a:spLocks noGrp="1"/>
          </p:cNvSpPr>
          <p:nvPr>
            <p:ph type="title"/>
          </p:nvPr>
        </p:nvSpPr>
        <p:spPr/>
        <p:txBody>
          <a:bodyPr/>
          <a:lstStyle/>
          <a:p>
            <a:r>
              <a:rPr lang="nl-NL" b="1" dirty="0"/>
              <a:t>Nazorg jong na de geboorte </a:t>
            </a:r>
          </a:p>
        </p:txBody>
      </p:sp>
      <p:sp>
        <p:nvSpPr>
          <p:cNvPr id="3" name="Tijdelijke aanduiding voor inhoud 2">
            <a:extLst>
              <a:ext uri="{FF2B5EF4-FFF2-40B4-BE49-F238E27FC236}">
                <a16:creationId xmlns:a16="http://schemas.microsoft.com/office/drawing/2014/main" id="{D8B229B5-6D21-459A-A19C-5447EC06E3C2}"/>
              </a:ext>
            </a:extLst>
          </p:cNvPr>
          <p:cNvSpPr>
            <a:spLocks noGrp="1"/>
          </p:cNvSpPr>
          <p:nvPr>
            <p:ph idx="1"/>
          </p:nvPr>
        </p:nvSpPr>
        <p:spPr/>
        <p:txBody>
          <a:bodyPr>
            <a:normAutofit lnSpcReduction="10000"/>
          </a:bodyPr>
          <a:lstStyle/>
          <a:p>
            <a:r>
              <a:rPr lang="nl-NL" dirty="0"/>
              <a:t>Moederdier het jong voldoende aandacht schenkt </a:t>
            </a:r>
          </a:p>
          <a:p>
            <a:r>
              <a:rPr lang="nl-NL" dirty="0"/>
              <a:t>Komt de ademhaling niet op gang gooi dan een plens water over de kop heen. </a:t>
            </a:r>
          </a:p>
          <a:p>
            <a:r>
              <a:rPr lang="nl-NL" dirty="0"/>
              <a:t>Contoleer of het moederdier het jong schoonlikt en de navelstreng doorbijt </a:t>
            </a:r>
          </a:p>
          <a:p>
            <a:r>
              <a:rPr lang="nl-NL" dirty="0"/>
              <a:t>Hou in de gaten of het jong zelfstandig de tepel kan vinden om de 1</a:t>
            </a:r>
            <a:r>
              <a:rPr lang="nl-NL" baseline="30000" dirty="0"/>
              <a:t>e</a:t>
            </a:r>
            <a:r>
              <a:rPr lang="nl-NL" dirty="0"/>
              <a:t> biest op te nemen. </a:t>
            </a:r>
          </a:p>
          <a:p>
            <a:r>
              <a:rPr lang="nl-NL" dirty="0"/>
              <a:t>Voor biest geldt: veel vaak en vlug na de geboorte verstrekt worden. </a:t>
            </a:r>
          </a:p>
          <a:p>
            <a:r>
              <a:rPr lang="nl-NL" dirty="0"/>
              <a:t>1 dag na de geboorte bewijst de darmpek dat het jong melk </a:t>
            </a:r>
            <a:r>
              <a:rPr lang="nl-NL"/>
              <a:t>heeft gedronken. </a:t>
            </a:r>
            <a:endParaRPr lang="nl-NL" dirty="0"/>
          </a:p>
        </p:txBody>
      </p:sp>
    </p:spTree>
    <p:extLst>
      <p:ext uri="{BB962C8B-B14F-4D97-AF65-F5344CB8AC3E}">
        <p14:creationId xmlns:p14="http://schemas.microsoft.com/office/powerpoint/2010/main" val="768811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735" y="-140109"/>
            <a:ext cx="12324735" cy="6998109"/>
          </a:xfrm>
          <a:prstGeom prst="rect">
            <a:avLst/>
          </a:prstGeom>
        </p:spPr>
      </p:pic>
      <p:sp>
        <p:nvSpPr>
          <p:cNvPr id="2" name="Titel 1"/>
          <p:cNvSpPr>
            <a:spLocks noGrp="1"/>
          </p:cNvSpPr>
          <p:nvPr>
            <p:ph type="ctrTitle"/>
          </p:nvPr>
        </p:nvSpPr>
        <p:spPr/>
        <p:txBody>
          <a:bodyPr/>
          <a:lstStyle/>
          <a:p>
            <a:r>
              <a:rPr lang="nl-NL" dirty="0" smtClean="0"/>
              <a:t>Stoornissen rondom de geboorte </a:t>
            </a:r>
            <a:endParaRPr lang="nl-NL" dirty="0"/>
          </a:p>
        </p:txBody>
      </p:sp>
      <p:sp>
        <p:nvSpPr>
          <p:cNvPr id="3" name="Ondertitel 2"/>
          <p:cNvSpPr>
            <a:spLocks noGrp="1"/>
          </p:cNvSpPr>
          <p:nvPr>
            <p:ph type="subTitle" idx="1"/>
          </p:nvPr>
        </p:nvSpPr>
        <p:spPr/>
        <p:txBody>
          <a:bodyPr/>
          <a:lstStyle/>
          <a:p>
            <a:endParaRPr lang="nl-NL"/>
          </a:p>
        </p:txBody>
      </p:sp>
    </p:spTree>
    <p:extLst>
      <p:ext uri="{BB962C8B-B14F-4D97-AF65-F5344CB8AC3E}">
        <p14:creationId xmlns:p14="http://schemas.microsoft.com/office/powerpoint/2010/main" val="577409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735" y="-140109"/>
            <a:ext cx="12324735" cy="6998109"/>
          </a:xfrm>
          <a:prstGeom prst="rect">
            <a:avLst/>
          </a:prstGeom>
        </p:spPr>
      </p:pic>
      <p:sp>
        <p:nvSpPr>
          <p:cNvPr id="2" name="Titel 1"/>
          <p:cNvSpPr>
            <a:spLocks noGrp="1"/>
          </p:cNvSpPr>
          <p:nvPr>
            <p:ph type="title"/>
          </p:nvPr>
        </p:nvSpPr>
        <p:spPr/>
        <p:txBody>
          <a:bodyPr/>
          <a:lstStyle/>
          <a:p>
            <a:r>
              <a:rPr lang="nl-NL" dirty="0" smtClean="0"/>
              <a:t>Oorzaak van het jong</a:t>
            </a:r>
            <a:endParaRPr lang="nl-NL" dirty="0"/>
          </a:p>
        </p:txBody>
      </p:sp>
      <p:sp>
        <p:nvSpPr>
          <p:cNvPr id="3" name="Tijdelijke aanduiding voor inhoud 2"/>
          <p:cNvSpPr>
            <a:spLocks noGrp="1"/>
          </p:cNvSpPr>
          <p:nvPr>
            <p:ph idx="1"/>
          </p:nvPr>
        </p:nvSpPr>
        <p:spPr/>
        <p:txBody>
          <a:bodyPr/>
          <a:lstStyle/>
          <a:p>
            <a:r>
              <a:rPr lang="nl-NL" dirty="0" smtClean="0"/>
              <a:t>Te groot</a:t>
            </a:r>
          </a:p>
          <a:p>
            <a:r>
              <a:rPr lang="nl-NL" dirty="0" smtClean="0"/>
              <a:t>Dood jong</a:t>
            </a:r>
          </a:p>
          <a:p>
            <a:r>
              <a:rPr lang="nl-NL" dirty="0" smtClean="0"/>
              <a:t>Afwijkende ligging van het jong </a:t>
            </a:r>
            <a:endParaRPr lang="nl-NL" dirty="0"/>
          </a:p>
        </p:txBody>
      </p:sp>
    </p:spTree>
    <p:extLst>
      <p:ext uri="{BB962C8B-B14F-4D97-AF65-F5344CB8AC3E}">
        <p14:creationId xmlns:p14="http://schemas.microsoft.com/office/powerpoint/2010/main" val="1627302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735" y="-140109"/>
            <a:ext cx="12324735" cy="6998109"/>
          </a:xfrm>
          <a:prstGeom prst="rect">
            <a:avLst/>
          </a:prstGeom>
        </p:spPr>
      </p:pic>
      <p:sp>
        <p:nvSpPr>
          <p:cNvPr id="2" name="Titel 1"/>
          <p:cNvSpPr>
            <a:spLocks noGrp="1"/>
          </p:cNvSpPr>
          <p:nvPr>
            <p:ph type="title"/>
          </p:nvPr>
        </p:nvSpPr>
        <p:spPr/>
        <p:txBody>
          <a:bodyPr/>
          <a:lstStyle/>
          <a:p>
            <a:r>
              <a:rPr lang="nl-NL" dirty="0" smtClean="0"/>
              <a:t>Te groot jong </a:t>
            </a:r>
            <a:endParaRPr lang="nl-NL" dirty="0"/>
          </a:p>
        </p:txBody>
      </p:sp>
      <p:sp>
        <p:nvSpPr>
          <p:cNvPr id="3" name="Tijdelijke aanduiding voor inhoud 2"/>
          <p:cNvSpPr>
            <a:spLocks noGrp="1"/>
          </p:cNvSpPr>
          <p:nvPr>
            <p:ph idx="1"/>
          </p:nvPr>
        </p:nvSpPr>
        <p:spPr/>
        <p:txBody>
          <a:bodyPr/>
          <a:lstStyle/>
          <a:p>
            <a:r>
              <a:rPr lang="nl-NL" dirty="0" smtClean="0"/>
              <a:t>Door te veel ruimte groeien ze te hard. Dit komt doordat er maar een klein aantal jongen in de baarmoeder zijn. Ze blijven steken in de geboorte kanaal of ze passen er niet doorheen. Hier wordt vaak een keizersnede toegepast om het jong geboren te laten worden. </a:t>
            </a:r>
          </a:p>
          <a:p>
            <a:r>
              <a:rPr lang="nl-NL" dirty="0" smtClean="0"/>
              <a:t>Het jong kan ook een waterhoofd hebben. Ze hebben dan te veel hersenvocht in de holtes van de hersenen. Het kan een erfelijk zijn.  Deze jongen worden dood geboren. </a:t>
            </a:r>
          </a:p>
          <a:p>
            <a:endParaRPr lang="nl-NL" dirty="0"/>
          </a:p>
          <a:p>
            <a:pPr marL="0" indent="0">
              <a:buNone/>
            </a:pPr>
            <a:endParaRPr lang="nl-NL" dirty="0"/>
          </a:p>
        </p:txBody>
      </p:sp>
    </p:spTree>
    <p:extLst>
      <p:ext uri="{BB962C8B-B14F-4D97-AF65-F5344CB8AC3E}">
        <p14:creationId xmlns:p14="http://schemas.microsoft.com/office/powerpoint/2010/main" val="3327777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735" y="-140109"/>
            <a:ext cx="12324735" cy="6998109"/>
          </a:xfrm>
          <a:prstGeom prst="rect">
            <a:avLst/>
          </a:prstGeom>
        </p:spPr>
      </p:pic>
      <p:sp>
        <p:nvSpPr>
          <p:cNvPr id="2" name="Titel 1"/>
          <p:cNvSpPr>
            <a:spLocks noGrp="1"/>
          </p:cNvSpPr>
          <p:nvPr>
            <p:ph type="title"/>
          </p:nvPr>
        </p:nvSpPr>
        <p:spPr/>
        <p:txBody>
          <a:bodyPr/>
          <a:lstStyle/>
          <a:p>
            <a:r>
              <a:rPr lang="nl-NL" dirty="0" smtClean="0"/>
              <a:t>Afwijkende liggingen en verlossingen </a:t>
            </a:r>
            <a:endParaRPr lang="nl-NL" dirty="0"/>
          </a:p>
        </p:txBody>
      </p:sp>
      <p:sp>
        <p:nvSpPr>
          <p:cNvPr id="3" name="Tijdelijke aanduiding voor inhoud 2"/>
          <p:cNvSpPr>
            <a:spLocks noGrp="1"/>
          </p:cNvSpPr>
          <p:nvPr>
            <p:ph idx="1"/>
          </p:nvPr>
        </p:nvSpPr>
        <p:spPr/>
        <p:txBody>
          <a:bodyPr/>
          <a:lstStyle/>
          <a:p>
            <a:r>
              <a:rPr lang="nl-NL" dirty="0" smtClean="0"/>
              <a:t>Voor het verlossen is het ideaal als een jong in kopligging met gestrekte poten wordt geboren. Het jong ligt met het hoofd en poten in de richting van de achterhand van de moeder.  </a:t>
            </a:r>
            <a:endParaRPr lang="nl-NL" dirty="0"/>
          </a:p>
        </p:txBody>
      </p:sp>
      <p:pic>
        <p:nvPicPr>
          <p:cNvPr id="4" name="Afbeelding 3"/>
          <p:cNvPicPr>
            <a:picLocks noChangeAspect="1"/>
          </p:cNvPicPr>
          <p:nvPr/>
        </p:nvPicPr>
        <p:blipFill>
          <a:blip r:embed="rId3"/>
          <a:stretch>
            <a:fillRect/>
          </a:stretch>
        </p:blipFill>
        <p:spPr>
          <a:xfrm>
            <a:off x="9012733" y="2645568"/>
            <a:ext cx="2341067" cy="4487045"/>
          </a:xfrm>
          <a:prstGeom prst="rect">
            <a:avLst/>
          </a:prstGeom>
        </p:spPr>
      </p:pic>
    </p:spTree>
    <p:extLst>
      <p:ext uri="{BB962C8B-B14F-4D97-AF65-F5344CB8AC3E}">
        <p14:creationId xmlns:p14="http://schemas.microsoft.com/office/powerpoint/2010/main" val="2125385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735" y="-140109"/>
            <a:ext cx="12324735" cy="6998109"/>
          </a:xfrm>
          <a:prstGeom prst="rect">
            <a:avLst/>
          </a:prstGeom>
        </p:spPr>
      </p:pic>
      <p:sp>
        <p:nvSpPr>
          <p:cNvPr id="2" name="Titel 1"/>
          <p:cNvSpPr>
            <a:spLocks noGrp="1"/>
          </p:cNvSpPr>
          <p:nvPr>
            <p:ph type="title"/>
          </p:nvPr>
        </p:nvSpPr>
        <p:spPr/>
        <p:txBody>
          <a:bodyPr/>
          <a:lstStyle/>
          <a:p>
            <a:r>
              <a:rPr lang="nl-NL" dirty="0" smtClean="0"/>
              <a:t>Afwijkende liggingen</a:t>
            </a:r>
            <a:endParaRPr lang="nl-NL" dirty="0"/>
          </a:p>
        </p:txBody>
      </p:sp>
      <p:pic>
        <p:nvPicPr>
          <p:cNvPr id="6" name="Tijdelijke aanduiding voor inhoud 5"/>
          <p:cNvPicPr>
            <a:picLocks noGrp="1" noChangeAspect="1"/>
          </p:cNvPicPr>
          <p:nvPr>
            <p:ph idx="1"/>
          </p:nvPr>
        </p:nvPicPr>
        <p:blipFill rotWithShape="1">
          <a:blip r:embed="rId3"/>
          <a:srcRect l="18768" t="24050" r="8599" b="18453"/>
          <a:stretch/>
        </p:blipFill>
        <p:spPr>
          <a:xfrm>
            <a:off x="171580" y="2227006"/>
            <a:ext cx="12020420" cy="3170905"/>
          </a:xfrm>
          <a:prstGeom prst="rect">
            <a:avLst/>
          </a:prstGeom>
        </p:spPr>
      </p:pic>
    </p:spTree>
    <p:extLst>
      <p:ext uri="{BB962C8B-B14F-4D97-AF65-F5344CB8AC3E}">
        <p14:creationId xmlns:p14="http://schemas.microsoft.com/office/powerpoint/2010/main" val="37871655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735" y="-140109"/>
            <a:ext cx="12324735" cy="6998109"/>
          </a:xfrm>
          <a:prstGeom prst="rect">
            <a:avLst/>
          </a:prstGeom>
        </p:spPr>
      </p:pic>
      <p:sp>
        <p:nvSpPr>
          <p:cNvPr id="2" name="Titel 1"/>
          <p:cNvSpPr>
            <a:spLocks noGrp="1"/>
          </p:cNvSpPr>
          <p:nvPr>
            <p:ph type="title"/>
          </p:nvPr>
        </p:nvSpPr>
        <p:spPr/>
        <p:txBody>
          <a:bodyPr/>
          <a:lstStyle/>
          <a:p>
            <a:r>
              <a:rPr lang="nl-NL" dirty="0" smtClean="0"/>
              <a:t>Oorzaak niet vlottende geboorte </a:t>
            </a:r>
            <a:endParaRPr lang="nl-NL" dirty="0"/>
          </a:p>
        </p:txBody>
      </p:sp>
      <p:sp>
        <p:nvSpPr>
          <p:cNvPr id="3" name="Tijdelijke aanduiding voor inhoud 2"/>
          <p:cNvSpPr>
            <a:spLocks noGrp="1"/>
          </p:cNvSpPr>
          <p:nvPr>
            <p:ph idx="1"/>
          </p:nvPr>
        </p:nvSpPr>
        <p:spPr/>
        <p:txBody>
          <a:bodyPr/>
          <a:lstStyle/>
          <a:p>
            <a:r>
              <a:rPr lang="nl-NL" dirty="0" smtClean="0"/>
              <a:t>Weeën zwakte</a:t>
            </a:r>
          </a:p>
          <a:p>
            <a:r>
              <a:rPr lang="nl-NL" dirty="0" smtClean="0"/>
              <a:t>Baarmoedertorsie</a:t>
            </a:r>
          </a:p>
          <a:p>
            <a:r>
              <a:rPr lang="nl-NL" dirty="0" smtClean="0"/>
              <a:t>Overgewicht</a:t>
            </a:r>
          </a:p>
          <a:p>
            <a:r>
              <a:rPr lang="nl-NL" dirty="0" smtClean="0"/>
              <a:t>Ziekte</a:t>
            </a:r>
          </a:p>
          <a:p>
            <a:r>
              <a:rPr lang="nl-NL" dirty="0" smtClean="0"/>
              <a:t>Stress</a:t>
            </a:r>
          </a:p>
          <a:p>
            <a:r>
              <a:rPr lang="nl-NL" dirty="0" smtClean="0"/>
              <a:t>Een te hoge leeftijd</a:t>
            </a:r>
          </a:p>
          <a:p>
            <a:r>
              <a:rPr lang="nl-NL" dirty="0" smtClean="0"/>
              <a:t>Een afwijking aan het geboortekanaal </a:t>
            </a:r>
            <a:endParaRPr lang="nl-NL" dirty="0"/>
          </a:p>
        </p:txBody>
      </p:sp>
    </p:spTree>
    <p:extLst>
      <p:ext uri="{BB962C8B-B14F-4D97-AF65-F5344CB8AC3E}">
        <p14:creationId xmlns:p14="http://schemas.microsoft.com/office/powerpoint/2010/main" val="3727936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735" y="-140109"/>
            <a:ext cx="12324735" cy="6998109"/>
          </a:xfrm>
          <a:prstGeom prst="rect">
            <a:avLst/>
          </a:prstGeom>
        </p:spPr>
      </p:pic>
      <p:sp>
        <p:nvSpPr>
          <p:cNvPr id="2" name="Titel 1"/>
          <p:cNvSpPr>
            <a:spLocks noGrp="1"/>
          </p:cNvSpPr>
          <p:nvPr>
            <p:ph type="title"/>
          </p:nvPr>
        </p:nvSpPr>
        <p:spPr/>
        <p:txBody>
          <a:bodyPr/>
          <a:lstStyle/>
          <a:p>
            <a:r>
              <a:rPr lang="nl-NL" dirty="0" smtClean="0"/>
              <a:t>Weeën zwakte </a:t>
            </a:r>
            <a:endParaRPr lang="nl-NL" dirty="0"/>
          </a:p>
        </p:txBody>
      </p:sp>
      <p:sp>
        <p:nvSpPr>
          <p:cNvPr id="3" name="Tijdelijke aanduiding voor inhoud 2"/>
          <p:cNvSpPr>
            <a:spLocks noGrp="1"/>
          </p:cNvSpPr>
          <p:nvPr>
            <p:ph idx="1"/>
          </p:nvPr>
        </p:nvSpPr>
        <p:spPr/>
        <p:txBody>
          <a:bodyPr/>
          <a:lstStyle/>
          <a:p>
            <a:r>
              <a:rPr lang="nl-NL" dirty="0" smtClean="0"/>
              <a:t> weeën zwakte is dat de sterkte van de weeën minder sterk en daardoor gaat de bevalling lastiger. </a:t>
            </a:r>
          </a:p>
          <a:p>
            <a:r>
              <a:rPr lang="nl-NL" dirty="0" smtClean="0"/>
              <a:t>Oorzaken zijn: angst, onrust, overgewicht, lichamelijke uitputting of hoge leeftijd. </a:t>
            </a:r>
          </a:p>
          <a:p>
            <a:r>
              <a:rPr lang="nl-NL" dirty="0" smtClean="0"/>
              <a:t>Door een injectie met oxytocine en wee-</a:t>
            </a:r>
            <a:r>
              <a:rPr lang="nl-NL" dirty="0" err="1" smtClean="0"/>
              <a:t>opwekkendmiddel</a:t>
            </a:r>
            <a:r>
              <a:rPr lang="nl-NL" dirty="0" smtClean="0"/>
              <a:t> en een infuus met calciumoplossing kunnen de weeën weer op gang worden gebracht.</a:t>
            </a:r>
          </a:p>
          <a:p>
            <a:r>
              <a:rPr lang="nl-NL" dirty="0" smtClean="0"/>
              <a:t>Oxytocine mag pas gebruikt worden als je zeker weet dat de geboorte er niet wordt door belemmerd. </a:t>
            </a:r>
            <a:endParaRPr lang="nl-NL" dirty="0"/>
          </a:p>
        </p:txBody>
      </p:sp>
    </p:spTree>
    <p:extLst>
      <p:ext uri="{BB962C8B-B14F-4D97-AF65-F5344CB8AC3E}">
        <p14:creationId xmlns:p14="http://schemas.microsoft.com/office/powerpoint/2010/main" val="2983255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735" y="-140109"/>
            <a:ext cx="12324735" cy="6998109"/>
          </a:xfrm>
          <a:prstGeom prst="rect">
            <a:avLst/>
          </a:prstGeom>
        </p:spPr>
      </p:pic>
      <p:sp>
        <p:nvSpPr>
          <p:cNvPr id="2" name="Titel 1"/>
          <p:cNvSpPr>
            <a:spLocks noGrp="1"/>
          </p:cNvSpPr>
          <p:nvPr>
            <p:ph type="title"/>
          </p:nvPr>
        </p:nvSpPr>
        <p:spPr/>
        <p:txBody>
          <a:bodyPr/>
          <a:lstStyle/>
          <a:p>
            <a:r>
              <a:rPr lang="nl-NL" dirty="0" smtClean="0"/>
              <a:t>Baarmoedertorsie </a:t>
            </a:r>
            <a:endParaRPr lang="nl-NL" dirty="0"/>
          </a:p>
        </p:txBody>
      </p:sp>
      <p:sp>
        <p:nvSpPr>
          <p:cNvPr id="3" name="Tijdelijke aanduiding voor inhoud 2"/>
          <p:cNvSpPr>
            <a:spLocks noGrp="1"/>
          </p:cNvSpPr>
          <p:nvPr>
            <p:ph idx="1"/>
          </p:nvPr>
        </p:nvSpPr>
        <p:spPr/>
        <p:txBody>
          <a:bodyPr/>
          <a:lstStyle/>
          <a:p>
            <a:r>
              <a:rPr lang="nl-NL" dirty="0" smtClean="0"/>
              <a:t>Baarmoedertorsie is een draaiing van de baarmoeder </a:t>
            </a:r>
          </a:p>
          <a:p>
            <a:pPr marL="0" indent="0">
              <a:buNone/>
            </a:pPr>
            <a:endParaRPr lang="nl-NL" dirty="0" smtClean="0"/>
          </a:p>
          <a:p>
            <a:r>
              <a:rPr lang="nl-NL" dirty="0" smtClean="0"/>
              <a:t>Symptomen: het dier is opeens ziek, heeft een stijve gang en staat met kromme pijnlijke rug. </a:t>
            </a:r>
          </a:p>
          <a:p>
            <a:endParaRPr lang="nl-NL" dirty="0"/>
          </a:p>
          <a:p>
            <a:r>
              <a:rPr lang="nl-NL" dirty="0" smtClean="0"/>
              <a:t>Het dier moet zo snel mogelijk naar de dieren arts. Om geopereerd moet worden.</a:t>
            </a:r>
            <a:endParaRPr lang="nl-NL" dirty="0"/>
          </a:p>
        </p:txBody>
      </p:sp>
    </p:spTree>
    <p:extLst>
      <p:ext uri="{BB962C8B-B14F-4D97-AF65-F5344CB8AC3E}">
        <p14:creationId xmlns:p14="http://schemas.microsoft.com/office/powerpoint/2010/main" val="1973054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735" y="-140109"/>
            <a:ext cx="12324735" cy="6998109"/>
          </a:xfrm>
          <a:prstGeom prst="rect">
            <a:avLst/>
          </a:prstGeom>
        </p:spPr>
      </p:pic>
      <p:sp>
        <p:nvSpPr>
          <p:cNvPr id="2" name="Titel 1"/>
          <p:cNvSpPr>
            <a:spLocks noGrp="1"/>
          </p:cNvSpPr>
          <p:nvPr>
            <p:ph type="title"/>
          </p:nvPr>
        </p:nvSpPr>
        <p:spPr/>
        <p:txBody>
          <a:bodyPr/>
          <a:lstStyle/>
          <a:p>
            <a:r>
              <a:rPr lang="nl-NL" dirty="0" smtClean="0"/>
              <a:t>Problemen na de geboorte </a:t>
            </a:r>
            <a:endParaRPr lang="nl-NL" dirty="0"/>
          </a:p>
        </p:txBody>
      </p:sp>
      <p:sp>
        <p:nvSpPr>
          <p:cNvPr id="3" name="Tijdelijke aanduiding voor inhoud 2"/>
          <p:cNvSpPr>
            <a:spLocks noGrp="1"/>
          </p:cNvSpPr>
          <p:nvPr>
            <p:ph idx="1"/>
          </p:nvPr>
        </p:nvSpPr>
        <p:spPr/>
        <p:txBody>
          <a:bodyPr/>
          <a:lstStyle/>
          <a:p>
            <a:r>
              <a:rPr lang="nl-NL" dirty="0" smtClean="0"/>
              <a:t>Het niet afkomen van de na geboorte</a:t>
            </a:r>
          </a:p>
          <a:p>
            <a:r>
              <a:rPr lang="nl-NL" dirty="0" smtClean="0"/>
              <a:t>Een baarmoederontsteking</a:t>
            </a:r>
          </a:p>
          <a:p>
            <a:r>
              <a:rPr lang="nl-NL" dirty="0" smtClean="0"/>
              <a:t>Mastitis </a:t>
            </a:r>
          </a:p>
          <a:p>
            <a:r>
              <a:rPr lang="nl-NL" dirty="0" smtClean="0"/>
              <a:t>Melkziekte/ eclampsie</a:t>
            </a:r>
          </a:p>
          <a:p>
            <a:r>
              <a:rPr lang="nl-NL" dirty="0" smtClean="0"/>
              <a:t>Slepende melkziekte</a:t>
            </a:r>
          </a:p>
          <a:p>
            <a:r>
              <a:rPr lang="nl-NL" dirty="0" smtClean="0"/>
              <a:t>Baarmoederprolaps </a:t>
            </a:r>
            <a:endParaRPr lang="nl-NL" dirty="0"/>
          </a:p>
        </p:txBody>
      </p:sp>
    </p:spTree>
    <p:extLst>
      <p:ext uri="{BB962C8B-B14F-4D97-AF65-F5344CB8AC3E}">
        <p14:creationId xmlns:p14="http://schemas.microsoft.com/office/powerpoint/2010/main" val="1317867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9E0FC2-B95A-49DC-9EBF-986AC78C0A0E}"/>
              </a:ext>
            </a:extLst>
          </p:cNvPr>
          <p:cNvSpPr>
            <a:spLocks noGrp="1"/>
          </p:cNvSpPr>
          <p:nvPr>
            <p:ph type="title"/>
          </p:nvPr>
        </p:nvSpPr>
        <p:spPr/>
        <p:txBody>
          <a:bodyPr/>
          <a:lstStyle/>
          <a:p>
            <a:r>
              <a:rPr lang="nl-NL" dirty="0"/>
              <a:t>Stress voorkomen</a:t>
            </a:r>
          </a:p>
        </p:txBody>
      </p:sp>
      <p:sp>
        <p:nvSpPr>
          <p:cNvPr id="3" name="Tijdelijke aanduiding voor inhoud 2">
            <a:extLst>
              <a:ext uri="{FF2B5EF4-FFF2-40B4-BE49-F238E27FC236}">
                <a16:creationId xmlns:a16="http://schemas.microsoft.com/office/drawing/2014/main" id="{0EA3C98D-FAFC-4602-AB31-BB93D9D057C4}"/>
              </a:ext>
            </a:extLst>
          </p:cNvPr>
          <p:cNvSpPr>
            <a:spLocks noGrp="1"/>
          </p:cNvSpPr>
          <p:nvPr>
            <p:ph idx="1"/>
          </p:nvPr>
        </p:nvSpPr>
        <p:spPr>
          <a:xfrm>
            <a:off x="818712" y="2222287"/>
            <a:ext cx="10554574" cy="3636511"/>
          </a:xfrm>
        </p:spPr>
        <p:txBody>
          <a:bodyPr>
            <a:normAutofit fontScale="92500" lnSpcReduction="20000"/>
          </a:bodyPr>
          <a:lstStyle/>
          <a:p>
            <a:r>
              <a:rPr lang="nl-NL" dirty="0"/>
              <a:t>geboorteomgeving goed inrichten </a:t>
            </a:r>
          </a:p>
          <a:p>
            <a:r>
              <a:rPr lang="nl-NL" dirty="0"/>
              <a:t>het dier met rust laten nadat je geboorteomgeving hebt ingericht</a:t>
            </a:r>
          </a:p>
          <a:p>
            <a:endParaRPr lang="nl-NL" dirty="0"/>
          </a:p>
          <a:p>
            <a:r>
              <a:rPr lang="nl-NL" dirty="0"/>
              <a:t>Gevolgen als er toch stress is:</a:t>
            </a:r>
          </a:p>
          <a:p>
            <a:r>
              <a:rPr lang="nl-NL" dirty="0"/>
              <a:t>Afwijkingen bij de geboorte</a:t>
            </a:r>
          </a:p>
          <a:p>
            <a:r>
              <a:rPr lang="nl-NL" dirty="0"/>
              <a:t>Onnatuurlijk gedrag</a:t>
            </a:r>
          </a:p>
          <a:p>
            <a:r>
              <a:rPr lang="nl-NL" dirty="0"/>
              <a:t>Kannibalisme</a:t>
            </a:r>
          </a:p>
          <a:p>
            <a:r>
              <a:rPr lang="nl-NL" dirty="0"/>
              <a:t>Uitstellen van geboorte</a:t>
            </a:r>
          </a:p>
          <a:p>
            <a:r>
              <a:rPr lang="nl-NL" dirty="0"/>
              <a:t>Afzondering van kudde</a:t>
            </a:r>
          </a:p>
          <a:p>
            <a:endParaRPr lang="nl-NL" dirty="0"/>
          </a:p>
        </p:txBody>
      </p:sp>
      <p:pic>
        <p:nvPicPr>
          <p:cNvPr id="2050" name="Picture 2" descr="Afbeeldingsresultaat voor stress bij dier">
            <a:extLst>
              <a:ext uri="{FF2B5EF4-FFF2-40B4-BE49-F238E27FC236}">
                <a16:creationId xmlns:a16="http://schemas.microsoft.com/office/drawing/2014/main" id="{FEC43706-0FFC-420E-A91C-64E8569C49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1417" y="3138093"/>
            <a:ext cx="2345463" cy="2934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496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735" y="-140109"/>
            <a:ext cx="12324735" cy="6998109"/>
          </a:xfrm>
          <a:prstGeom prst="rect">
            <a:avLst/>
          </a:prstGeom>
        </p:spPr>
      </p:pic>
      <p:sp>
        <p:nvSpPr>
          <p:cNvPr id="2" name="Titel 1"/>
          <p:cNvSpPr>
            <a:spLocks noGrp="1"/>
          </p:cNvSpPr>
          <p:nvPr>
            <p:ph type="title"/>
          </p:nvPr>
        </p:nvSpPr>
        <p:spPr/>
        <p:txBody>
          <a:bodyPr/>
          <a:lstStyle/>
          <a:p>
            <a:r>
              <a:rPr lang="nl-NL" dirty="0" smtClean="0"/>
              <a:t>Achterblijven van na geboorte.</a:t>
            </a:r>
            <a:endParaRPr lang="nl-NL" dirty="0"/>
          </a:p>
        </p:txBody>
      </p:sp>
      <p:sp>
        <p:nvSpPr>
          <p:cNvPr id="3" name="Tijdelijke aanduiding voor inhoud 2"/>
          <p:cNvSpPr>
            <a:spLocks noGrp="1"/>
          </p:cNvSpPr>
          <p:nvPr>
            <p:ph idx="1"/>
          </p:nvPr>
        </p:nvSpPr>
        <p:spPr/>
        <p:txBody>
          <a:bodyPr/>
          <a:lstStyle/>
          <a:p>
            <a:r>
              <a:rPr lang="nl-NL" dirty="0" smtClean="0"/>
              <a:t>De na geboorte moet er uit als dit niet vanzelf gaat moet het dier injectie geven. </a:t>
            </a:r>
          </a:p>
          <a:p>
            <a:r>
              <a:rPr lang="nl-NL" dirty="0" smtClean="0"/>
              <a:t>Het moeder dier mag niet op de placenta gaan staan. Zo kan je niet contoleren of het nageboorte compleet is. </a:t>
            </a:r>
          </a:p>
          <a:p>
            <a:r>
              <a:rPr lang="nl-NL" dirty="0"/>
              <a:t> </a:t>
            </a:r>
            <a:r>
              <a:rPr lang="nl-NL" dirty="0" smtClean="0"/>
              <a:t>Mocht er nog delen achter zijn gebleven in de baarmoeder dan moet je dierenarts geraadpleegd worden. De dierenarts bepaald of er snel gehandeld moet worden of dat het nog even kan wachten. Dit is namelijk verschillend bij de soorten dieren. </a:t>
            </a:r>
          </a:p>
        </p:txBody>
      </p:sp>
    </p:spTree>
    <p:extLst>
      <p:ext uri="{BB962C8B-B14F-4D97-AF65-F5344CB8AC3E}">
        <p14:creationId xmlns:p14="http://schemas.microsoft.com/office/powerpoint/2010/main" val="1064643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735" y="-140109"/>
            <a:ext cx="12324735" cy="6998109"/>
          </a:xfrm>
          <a:prstGeom prst="rect">
            <a:avLst/>
          </a:prstGeom>
        </p:spPr>
      </p:pic>
      <p:sp>
        <p:nvSpPr>
          <p:cNvPr id="2" name="Titel 1"/>
          <p:cNvSpPr>
            <a:spLocks noGrp="1"/>
          </p:cNvSpPr>
          <p:nvPr>
            <p:ph type="title"/>
          </p:nvPr>
        </p:nvSpPr>
        <p:spPr/>
        <p:txBody>
          <a:bodyPr/>
          <a:lstStyle/>
          <a:p>
            <a:r>
              <a:rPr lang="nl-NL" dirty="0" smtClean="0"/>
              <a:t>Melkklierontsteking</a:t>
            </a:r>
            <a:endParaRPr lang="nl-NL" dirty="0"/>
          </a:p>
        </p:txBody>
      </p:sp>
      <p:sp>
        <p:nvSpPr>
          <p:cNvPr id="3" name="Tijdelijke aanduiding voor inhoud 2"/>
          <p:cNvSpPr>
            <a:spLocks noGrp="1"/>
          </p:cNvSpPr>
          <p:nvPr>
            <p:ph idx="1"/>
          </p:nvPr>
        </p:nvSpPr>
        <p:spPr/>
        <p:txBody>
          <a:bodyPr/>
          <a:lstStyle/>
          <a:p>
            <a:r>
              <a:rPr lang="nl-NL" dirty="0" smtClean="0"/>
              <a:t>Mastitis is een ander woord voor melkklierontsteking. </a:t>
            </a:r>
          </a:p>
          <a:p>
            <a:r>
              <a:rPr lang="nl-NL" dirty="0" smtClean="0"/>
              <a:t>Landbouw dieren kan je het vast stellen door dat de uier warm aanvoelt en rood oogt. Je kan ook harde plekken voelen als je de uier aan raakt.</a:t>
            </a:r>
          </a:p>
          <a:p>
            <a:r>
              <a:rPr lang="nl-NL" dirty="0" smtClean="0"/>
              <a:t>De ontsteking kan je verhelpen met antibiotica kuur. </a:t>
            </a:r>
          </a:p>
          <a:p>
            <a:r>
              <a:rPr lang="nl-NL" dirty="0" smtClean="0"/>
              <a:t>Dit wordt gedaan door een uierinjector die wordt in het </a:t>
            </a:r>
            <a:r>
              <a:rPr lang="nl-NL" dirty="0" err="1" smtClean="0"/>
              <a:t>slotgat</a:t>
            </a:r>
            <a:r>
              <a:rPr lang="nl-NL" dirty="0" smtClean="0"/>
              <a:t> van de speen aangebracht.</a:t>
            </a:r>
            <a:endParaRPr lang="nl-NL" dirty="0"/>
          </a:p>
        </p:txBody>
      </p:sp>
    </p:spTree>
    <p:extLst>
      <p:ext uri="{BB962C8B-B14F-4D97-AF65-F5344CB8AC3E}">
        <p14:creationId xmlns:p14="http://schemas.microsoft.com/office/powerpoint/2010/main" val="1090237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735" y="-140109"/>
            <a:ext cx="12324735" cy="6998109"/>
          </a:xfrm>
          <a:prstGeom prst="rect">
            <a:avLst/>
          </a:prstGeom>
        </p:spPr>
      </p:pic>
      <p:sp>
        <p:nvSpPr>
          <p:cNvPr id="2" name="Titel 1"/>
          <p:cNvSpPr>
            <a:spLocks noGrp="1"/>
          </p:cNvSpPr>
          <p:nvPr>
            <p:ph type="title"/>
          </p:nvPr>
        </p:nvSpPr>
        <p:spPr/>
        <p:txBody>
          <a:bodyPr/>
          <a:lstStyle/>
          <a:p>
            <a:r>
              <a:rPr lang="nl-NL" dirty="0"/>
              <a:t>M</a:t>
            </a:r>
            <a:r>
              <a:rPr lang="nl-NL" dirty="0" smtClean="0"/>
              <a:t>elkziekte</a:t>
            </a:r>
            <a:endParaRPr lang="nl-NL" dirty="0"/>
          </a:p>
        </p:txBody>
      </p:sp>
      <p:sp>
        <p:nvSpPr>
          <p:cNvPr id="3" name="Tijdelijke aanduiding voor inhoud 2"/>
          <p:cNvSpPr>
            <a:spLocks noGrp="1"/>
          </p:cNvSpPr>
          <p:nvPr>
            <p:ph idx="1"/>
          </p:nvPr>
        </p:nvSpPr>
        <p:spPr/>
        <p:txBody>
          <a:bodyPr/>
          <a:lstStyle/>
          <a:p>
            <a:r>
              <a:rPr lang="nl-NL" dirty="0" smtClean="0"/>
              <a:t>Eclampsie is een ander woord van melkziekte. </a:t>
            </a:r>
          </a:p>
          <a:p>
            <a:endParaRPr lang="nl-NL" dirty="0"/>
          </a:p>
          <a:p>
            <a:r>
              <a:rPr lang="nl-NL" dirty="0" smtClean="0"/>
              <a:t>Melkziekte komt namelijk tijdens de melkgift. Met name bij schapen.</a:t>
            </a:r>
          </a:p>
          <a:p>
            <a:endParaRPr lang="nl-NL" dirty="0"/>
          </a:p>
          <a:p>
            <a:r>
              <a:rPr lang="nl-NL" dirty="0" smtClean="0"/>
              <a:t>Melkziekte is het gevolg van calciumtekort bij het moeder dier.</a:t>
            </a:r>
          </a:p>
          <a:p>
            <a:endParaRPr lang="nl-NL" dirty="0"/>
          </a:p>
          <a:p>
            <a:r>
              <a:rPr lang="nl-NL" dirty="0" smtClean="0"/>
              <a:t>Het is op te lossen door een injectie met kalk oplossing of calciuminfuus.</a:t>
            </a:r>
            <a:endParaRPr lang="nl-NL" dirty="0"/>
          </a:p>
        </p:txBody>
      </p:sp>
    </p:spTree>
    <p:extLst>
      <p:ext uri="{BB962C8B-B14F-4D97-AF65-F5344CB8AC3E}">
        <p14:creationId xmlns:p14="http://schemas.microsoft.com/office/powerpoint/2010/main" val="8981719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735" y="-154857"/>
            <a:ext cx="12324735" cy="6998109"/>
          </a:xfrm>
          <a:prstGeom prst="rect">
            <a:avLst/>
          </a:prstGeom>
        </p:spPr>
      </p:pic>
      <p:sp>
        <p:nvSpPr>
          <p:cNvPr id="2" name="Titel 1"/>
          <p:cNvSpPr>
            <a:spLocks noGrp="1"/>
          </p:cNvSpPr>
          <p:nvPr>
            <p:ph type="title"/>
          </p:nvPr>
        </p:nvSpPr>
        <p:spPr/>
        <p:txBody>
          <a:bodyPr/>
          <a:lstStyle/>
          <a:p>
            <a:r>
              <a:rPr lang="nl-NL" dirty="0" smtClean="0"/>
              <a:t>Slepende melkziekte</a:t>
            </a:r>
            <a:endParaRPr lang="nl-NL" dirty="0"/>
          </a:p>
        </p:txBody>
      </p:sp>
      <p:sp>
        <p:nvSpPr>
          <p:cNvPr id="3" name="Tijdelijke aanduiding voor inhoud 2"/>
          <p:cNvSpPr>
            <a:spLocks noGrp="1"/>
          </p:cNvSpPr>
          <p:nvPr>
            <p:ph idx="1"/>
          </p:nvPr>
        </p:nvSpPr>
        <p:spPr/>
        <p:txBody>
          <a:bodyPr/>
          <a:lstStyle/>
          <a:p>
            <a:r>
              <a:rPr lang="nl-NL" dirty="0" smtClean="0"/>
              <a:t>Energie gebrek</a:t>
            </a:r>
          </a:p>
          <a:p>
            <a:r>
              <a:rPr lang="nl-NL" dirty="0" smtClean="0"/>
              <a:t>En gevolg van stofwisselingsziekte </a:t>
            </a:r>
          </a:p>
        </p:txBody>
      </p:sp>
    </p:spTree>
    <p:extLst>
      <p:ext uri="{BB962C8B-B14F-4D97-AF65-F5344CB8AC3E}">
        <p14:creationId xmlns:p14="http://schemas.microsoft.com/office/powerpoint/2010/main" val="29573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735" y="-140109"/>
            <a:ext cx="12324735" cy="6998109"/>
          </a:xfrm>
          <a:prstGeom prst="rect">
            <a:avLst/>
          </a:prstGeom>
        </p:spPr>
      </p:pic>
      <p:sp>
        <p:nvSpPr>
          <p:cNvPr id="2" name="Titel 1"/>
          <p:cNvSpPr>
            <a:spLocks noGrp="1"/>
          </p:cNvSpPr>
          <p:nvPr>
            <p:ph type="title"/>
          </p:nvPr>
        </p:nvSpPr>
        <p:spPr/>
        <p:txBody>
          <a:bodyPr/>
          <a:lstStyle/>
          <a:p>
            <a:r>
              <a:rPr lang="nl-NL" dirty="0" smtClean="0"/>
              <a:t>Baarmoeder prolaps </a:t>
            </a:r>
            <a:endParaRPr lang="nl-NL" dirty="0"/>
          </a:p>
        </p:txBody>
      </p:sp>
      <p:sp>
        <p:nvSpPr>
          <p:cNvPr id="3" name="Tijdelijke aanduiding voor inhoud 2"/>
          <p:cNvSpPr>
            <a:spLocks noGrp="1"/>
          </p:cNvSpPr>
          <p:nvPr>
            <p:ph idx="1"/>
          </p:nvPr>
        </p:nvSpPr>
        <p:spPr/>
        <p:txBody>
          <a:bodyPr/>
          <a:lstStyle/>
          <a:p>
            <a:r>
              <a:rPr lang="nl-NL" dirty="0" smtClean="0"/>
              <a:t>Het dier perst zijn eigen baarmoeder er uit. </a:t>
            </a:r>
          </a:p>
          <a:p>
            <a:endParaRPr lang="nl-NL" dirty="0"/>
          </a:p>
          <a:p>
            <a:r>
              <a:rPr lang="nl-NL" dirty="0" smtClean="0"/>
              <a:t>Komt vaak voor bij koeien. </a:t>
            </a:r>
          </a:p>
          <a:p>
            <a:endParaRPr lang="nl-NL" dirty="0"/>
          </a:p>
          <a:p>
            <a:r>
              <a:rPr lang="nl-NL" dirty="0" smtClean="0"/>
              <a:t>Zo snel mogelijk naar de dierenarts. </a:t>
            </a:r>
          </a:p>
          <a:p>
            <a:endParaRPr lang="nl-NL" dirty="0"/>
          </a:p>
          <a:p>
            <a:r>
              <a:rPr lang="nl-NL" dirty="0" smtClean="0"/>
              <a:t>De dierenarts gaat de baarmoeder schoonmaken en proberen terug te duwen. Vervolgens de baarmoeder vast maken met hechtingen.</a:t>
            </a:r>
            <a:endParaRPr lang="nl-NL" dirty="0"/>
          </a:p>
        </p:txBody>
      </p:sp>
    </p:spTree>
    <p:extLst>
      <p:ext uri="{BB962C8B-B14F-4D97-AF65-F5344CB8AC3E}">
        <p14:creationId xmlns:p14="http://schemas.microsoft.com/office/powerpoint/2010/main" val="699566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735" y="-140109"/>
            <a:ext cx="12324735" cy="6998109"/>
          </a:xfrm>
          <a:prstGeom prst="rect">
            <a:avLst/>
          </a:prstGeom>
        </p:spPr>
      </p:pic>
      <p:sp>
        <p:nvSpPr>
          <p:cNvPr id="2" name="Titel 1"/>
          <p:cNvSpPr>
            <a:spLocks noGrp="1"/>
          </p:cNvSpPr>
          <p:nvPr>
            <p:ph type="title"/>
          </p:nvPr>
        </p:nvSpPr>
        <p:spPr/>
        <p:txBody>
          <a:bodyPr/>
          <a:lstStyle/>
          <a:p>
            <a:r>
              <a:rPr lang="nl-NL" dirty="0" smtClean="0"/>
              <a:t>Begeleiden uitkomtproces </a:t>
            </a:r>
            <a:endParaRPr lang="nl-NL" dirty="0"/>
          </a:p>
        </p:txBody>
      </p:sp>
      <p:sp>
        <p:nvSpPr>
          <p:cNvPr id="3" name="Tijdelijke aanduiding voor inhoud 2"/>
          <p:cNvSpPr>
            <a:spLocks noGrp="1"/>
          </p:cNvSpPr>
          <p:nvPr>
            <p:ph idx="1"/>
          </p:nvPr>
        </p:nvSpPr>
        <p:spPr/>
        <p:txBody>
          <a:bodyPr/>
          <a:lstStyle/>
          <a:p>
            <a:r>
              <a:rPr lang="nl-NL" dirty="0" smtClean="0"/>
              <a:t>De kip en de broedmachine doen allebei het zelfde ze verhogen relatieve luchtvochtigheid in de omgeving van de eieren.</a:t>
            </a:r>
          </a:p>
          <a:p>
            <a:r>
              <a:rPr lang="nl-NL" dirty="0" smtClean="0"/>
              <a:t>Relatieve luchtvochtigheid is het hoeveelheidwaterdamp die zich in de lucht bevindt ten opzichte van de maximale hoeveelheid waterdamp.</a:t>
            </a:r>
          </a:p>
          <a:p>
            <a:r>
              <a:rPr lang="nl-NL" dirty="0" smtClean="0"/>
              <a:t>De hogere luchtvochtigheid zorgt voor dat de eivliezen soepeler worden en het kuiken zal daardoor makkelijker uit het ei komen</a:t>
            </a:r>
          </a:p>
          <a:p>
            <a:r>
              <a:rPr lang="nl-NL" dirty="0" smtClean="0"/>
              <a:t>3 dagen voor het uitkomen van het ei mogen de eieren niet meer gekeerd worden. </a:t>
            </a:r>
            <a:endParaRPr lang="nl-NL" dirty="0"/>
          </a:p>
        </p:txBody>
      </p:sp>
    </p:spTree>
    <p:extLst>
      <p:ext uri="{BB962C8B-B14F-4D97-AF65-F5344CB8AC3E}">
        <p14:creationId xmlns:p14="http://schemas.microsoft.com/office/powerpoint/2010/main" val="34338392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735" y="-140109"/>
            <a:ext cx="12324735" cy="6998109"/>
          </a:xfrm>
          <a:prstGeom prst="rect">
            <a:avLst/>
          </a:prstGeom>
        </p:spPr>
      </p:pic>
      <p:sp>
        <p:nvSpPr>
          <p:cNvPr id="2" name="Titel 1"/>
          <p:cNvSpPr>
            <a:spLocks noGrp="1"/>
          </p:cNvSpPr>
          <p:nvPr>
            <p:ph type="title"/>
          </p:nvPr>
        </p:nvSpPr>
        <p:spPr/>
        <p:txBody>
          <a:bodyPr/>
          <a:lstStyle/>
          <a:p>
            <a:r>
              <a:rPr lang="nl-NL" dirty="0" smtClean="0"/>
              <a:t>Vissen, amfibieën en reptielen</a:t>
            </a:r>
            <a:endParaRPr lang="nl-NL" dirty="0"/>
          </a:p>
        </p:txBody>
      </p:sp>
      <p:sp>
        <p:nvSpPr>
          <p:cNvPr id="3" name="Tijdelijke aanduiding voor inhoud 2"/>
          <p:cNvSpPr>
            <a:spLocks noGrp="1"/>
          </p:cNvSpPr>
          <p:nvPr>
            <p:ph idx="1"/>
          </p:nvPr>
        </p:nvSpPr>
        <p:spPr/>
        <p:txBody>
          <a:bodyPr/>
          <a:lstStyle/>
          <a:p>
            <a:r>
              <a:rPr lang="nl-NL" dirty="0" smtClean="0"/>
              <a:t>Het is belangrijk dat sterke schommelingen van onder meer waterkwaliteit, relatieve luchtvochtigheid en tempratuur. </a:t>
            </a:r>
            <a:endParaRPr lang="nl-NL" dirty="0"/>
          </a:p>
          <a:p>
            <a:r>
              <a:rPr lang="nl-NL" dirty="0" smtClean="0"/>
              <a:t>De waarden moeten constant zijn. </a:t>
            </a:r>
          </a:p>
          <a:p>
            <a:r>
              <a:rPr lang="nl-NL" dirty="0" smtClean="0"/>
              <a:t>Bij vissen en amfibieën kun je eventueel wel ingrijpen door de kracht van het filter iets terug te schroeven. Hiermee voorkom je dat pas uitkomen larven meteen door het filter worden opgezogen.</a:t>
            </a:r>
            <a:endParaRPr lang="nl-NL" dirty="0"/>
          </a:p>
        </p:txBody>
      </p:sp>
    </p:spTree>
    <p:extLst>
      <p:ext uri="{BB962C8B-B14F-4D97-AF65-F5344CB8AC3E}">
        <p14:creationId xmlns:p14="http://schemas.microsoft.com/office/powerpoint/2010/main" val="30495973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FCB857-D97A-4D42-BF80-E93470A96852}"/>
              </a:ext>
            </a:extLst>
          </p:cNvPr>
          <p:cNvSpPr>
            <a:spLocks noGrp="1"/>
          </p:cNvSpPr>
          <p:nvPr>
            <p:ph type="title"/>
          </p:nvPr>
        </p:nvSpPr>
        <p:spPr/>
        <p:txBody>
          <a:bodyPr/>
          <a:lstStyle/>
          <a:p>
            <a:r>
              <a:rPr lang="nl-NL" dirty="0"/>
              <a:t>4.2 opfok van jonge dieren.</a:t>
            </a:r>
          </a:p>
        </p:txBody>
      </p:sp>
      <p:sp>
        <p:nvSpPr>
          <p:cNvPr id="3" name="Tijdelijke aanduiding voor inhoud 2">
            <a:extLst>
              <a:ext uri="{FF2B5EF4-FFF2-40B4-BE49-F238E27FC236}">
                <a16:creationId xmlns:a16="http://schemas.microsoft.com/office/drawing/2014/main" id="{C41C254C-02FF-4991-A5AA-6598B79C3759}"/>
              </a:ext>
            </a:extLst>
          </p:cNvPr>
          <p:cNvSpPr>
            <a:spLocks noGrp="1"/>
          </p:cNvSpPr>
          <p:nvPr>
            <p:ph idx="1"/>
          </p:nvPr>
        </p:nvSpPr>
        <p:spPr/>
        <p:txBody>
          <a:bodyPr/>
          <a:lstStyle/>
          <a:p>
            <a:r>
              <a:rPr lang="nl-NL" dirty="0"/>
              <a:t>Hoelang een dier draagt is afhankelijk van het diersoort.</a:t>
            </a:r>
          </a:p>
          <a:p>
            <a:r>
              <a:rPr lang="nl-NL" dirty="0"/>
              <a:t>De duur van de dracht is afhankelijk van de grootte van het dier</a:t>
            </a:r>
          </a:p>
          <a:p>
            <a:r>
              <a:rPr lang="nl-NL" dirty="0" err="1"/>
              <a:t>Unipaar</a:t>
            </a:r>
            <a:r>
              <a:rPr lang="nl-NL" dirty="0"/>
              <a:t> zijn dieren die maar 1 jong krijgen</a:t>
            </a:r>
          </a:p>
          <a:p>
            <a:r>
              <a:rPr lang="nl-NL" dirty="0" err="1"/>
              <a:t>Multiepaar</a:t>
            </a:r>
            <a:r>
              <a:rPr lang="nl-NL" dirty="0"/>
              <a:t>: dieren die 2 of meer jongen krijgen</a:t>
            </a:r>
          </a:p>
        </p:txBody>
      </p:sp>
    </p:spTree>
    <p:extLst>
      <p:ext uri="{BB962C8B-B14F-4D97-AF65-F5344CB8AC3E}">
        <p14:creationId xmlns:p14="http://schemas.microsoft.com/office/powerpoint/2010/main" val="2545272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59873E-48AF-4D56-BDC1-653DC2002A18}"/>
              </a:ext>
            </a:extLst>
          </p:cNvPr>
          <p:cNvSpPr>
            <a:spLocks noGrp="1"/>
          </p:cNvSpPr>
          <p:nvPr>
            <p:ph type="title"/>
          </p:nvPr>
        </p:nvSpPr>
        <p:spPr/>
        <p:txBody>
          <a:bodyPr/>
          <a:lstStyle/>
          <a:p>
            <a:r>
              <a:rPr lang="nl-NL" dirty="0"/>
              <a:t>Nestvlieders &amp; nestblijvers</a:t>
            </a:r>
          </a:p>
        </p:txBody>
      </p:sp>
      <p:sp>
        <p:nvSpPr>
          <p:cNvPr id="3" name="Tijdelijke aanduiding voor inhoud 2">
            <a:extLst>
              <a:ext uri="{FF2B5EF4-FFF2-40B4-BE49-F238E27FC236}">
                <a16:creationId xmlns:a16="http://schemas.microsoft.com/office/drawing/2014/main" id="{4879E3A9-C4AE-48D6-8DDC-3DF663744D5E}"/>
              </a:ext>
            </a:extLst>
          </p:cNvPr>
          <p:cNvSpPr>
            <a:spLocks noGrp="1"/>
          </p:cNvSpPr>
          <p:nvPr>
            <p:ph idx="1"/>
          </p:nvPr>
        </p:nvSpPr>
        <p:spPr/>
        <p:txBody>
          <a:bodyPr/>
          <a:lstStyle/>
          <a:p>
            <a:r>
              <a:rPr lang="nl-NL" dirty="0"/>
              <a:t>Nestvlieders worden “compleet” geboren en kunnen meteen met de groep mee.</a:t>
            </a:r>
          </a:p>
          <a:p>
            <a:r>
              <a:rPr lang="nl-NL" dirty="0"/>
              <a:t>Nestblijvers worden blind en doof geboren, soms ook kaal. Ze ontwikkelen verder in het nest.</a:t>
            </a:r>
          </a:p>
        </p:txBody>
      </p:sp>
    </p:spTree>
    <p:extLst>
      <p:ext uri="{BB962C8B-B14F-4D97-AF65-F5344CB8AC3E}">
        <p14:creationId xmlns:p14="http://schemas.microsoft.com/office/powerpoint/2010/main" val="244995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373263-866B-452D-BDC3-9B6C7A80DA5D}"/>
              </a:ext>
            </a:extLst>
          </p:cNvPr>
          <p:cNvSpPr>
            <a:spLocks noGrp="1"/>
          </p:cNvSpPr>
          <p:nvPr>
            <p:ph type="title"/>
          </p:nvPr>
        </p:nvSpPr>
        <p:spPr/>
        <p:txBody>
          <a:bodyPr/>
          <a:lstStyle/>
          <a:p>
            <a:r>
              <a:rPr lang="nl-NL" dirty="0" err="1"/>
              <a:t>Ectoparasieten</a:t>
            </a:r>
            <a:r>
              <a:rPr lang="nl-NL" dirty="0"/>
              <a:t> &amp; endoparasieten </a:t>
            </a:r>
          </a:p>
        </p:txBody>
      </p:sp>
      <p:sp>
        <p:nvSpPr>
          <p:cNvPr id="3" name="Tijdelijke aanduiding voor inhoud 2">
            <a:extLst>
              <a:ext uri="{FF2B5EF4-FFF2-40B4-BE49-F238E27FC236}">
                <a16:creationId xmlns:a16="http://schemas.microsoft.com/office/drawing/2014/main" id="{4FA6CED8-C840-4F6A-B353-C7B5541BFCAD}"/>
              </a:ext>
            </a:extLst>
          </p:cNvPr>
          <p:cNvSpPr>
            <a:spLocks noGrp="1"/>
          </p:cNvSpPr>
          <p:nvPr>
            <p:ph idx="1"/>
          </p:nvPr>
        </p:nvSpPr>
        <p:spPr/>
        <p:txBody>
          <a:bodyPr/>
          <a:lstStyle/>
          <a:p>
            <a:r>
              <a:rPr lang="nl-NL" dirty="0" err="1"/>
              <a:t>Ectoparasieten</a:t>
            </a:r>
            <a:r>
              <a:rPr lang="nl-NL" dirty="0"/>
              <a:t> leven op het lichaam, zoals: luizen</a:t>
            </a:r>
          </a:p>
          <a:p>
            <a:r>
              <a:rPr lang="nl-NL" dirty="0"/>
              <a:t>Endoparasieten leven in het lichaam, zoals: wormen</a:t>
            </a:r>
          </a:p>
          <a:p>
            <a:endParaRPr lang="nl-NL" dirty="0"/>
          </a:p>
          <a:p>
            <a:r>
              <a:rPr lang="nl-NL" dirty="0"/>
              <a:t>Dieren kunnen gevaccineerd worden om ziekten te voorkomen.</a:t>
            </a:r>
          </a:p>
          <a:p>
            <a:r>
              <a:rPr lang="nl-NL" dirty="0"/>
              <a:t>Gevaccineerd is een injectie waarbij een dode of verzwakte ziekteverwekker wordt ingespoten.</a:t>
            </a:r>
          </a:p>
          <a:p>
            <a:endParaRPr lang="nl-NL" dirty="0"/>
          </a:p>
          <a:p>
            <a:pPr marL="0" indent="0">
              <a:buNone/>
            </a:pPr>
            <a:endParaRPr lang="nl-NL" dirty="0"/>
          </a:p>
        </p:txBody>
      </p:sp>
    </p:spTree>
    <p:extLst>
      <p:ext uri="{BB962C8B-B14F-4D97-AF65-F5344CB8AC3E}">
        <p14:creationId xmlns:p14="http://schemas.microsoft.com/office/powerpoint/2010/main" val="3681740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fbeeldingsresultaat voor hygiëne">
            <a:extLst>
              <a:ext uri="{FF2B5EF4-FFF2-40B4-BE49-F238E27FC236}">
                <a16:creationId xmlns:a16="http://schemas.microsoft.com/office/drawing/2014/main" id="{0C049D01-FFF7-447B-8BDA-63191DCF4B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8783" y="2102864"/>
            <a:ext cx="3528740" cy="265227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C9A81A7B-222C-4B7F-B791-4EE5A9E1ED53}"/>
              </a:ext>
            </a:extLst>
          </p:cNvPr>
          <p:cNvSpPr>
            <a:spLocks noGrp="1"/>
          </p:cNvSpPr>
          <p:nvPr>
            <p:ph type="title"/>
          </p:nvPr>
        </p:nvSpPr>
        <p:spPr/>
        <p:txBody>
          <a:bodyPr/>
          <a:lstStyle/>
          <a:p>
            <a:r>
              <a:rPr lang="nl-NL" dirty="0"/>
              <a:t>Hygiëne </a:t>
            </a:r>
          </a:p>
        </p:txBody>
      </p:sp>
      <p:sp>
        <p:nvSpPr>
          <p:cNvPr id="3" name="Tijdelijke aanduiding voor inhoud 2">
            <a:extLst>
              <a:ext uri="{FF2B5EF4-FFF2-40B4-BE49-F238E27FC236}">
                <a16:creationId xmlns:a16="http://schemas.microsoft.com/office/drawing/2014/main" id="{B66B00A5-0A0A-4BC5-AC28-467240B666FC}"/>
              </a:ext>
            </a:extLst>
          </p:cNvPr>
          <p:cNvSpPr>
            <a:spLocks noGrp="1"/>
          </p:cNvSpPr>
          <p:nvPr>
            <p:ph idx="1"/>
          </p:nvPr>
        </p:nvSpPr>
        <p:spPr>
          <a:xfrm>
            <a:off x="818712" y="2222287"/>
            <a:ext cx="10554574" cy="3636511"/>
          </a:xfrm>
        </p:spPr>
        <p:txBody>
          <a:bodyPr>
            <a:normAutofit fontScale="92500" lnSpcReduction="20000"/>
          </a:bodyPr>
          <a:lstStyle/>
          <a:p>
            <a:r>
              <a:rPr lang="nl-NL" dirty="0"/>
              <a:t>Achterhand (achterbenen en bekken) van het dier schoonmaken</a:t>
            </a:r>
          </a:p>
          <a:p>
            <a:r>
              <a:rPr lang="nl-NL" dirty="0"/>
              <a:t>Als je hulp moet bieden, eerst je eigen armen en handen goed schoonmaken</a:t>
            </a:r>
          </a:p>
          <a:p>
            <a:r>
              <a:rPr lang="nl-NL" dirty="0"/>
              <a:t>Nagels moeten schoon en kortgeknipt zijn van </a:t>
            </a:r>
            <a:r>
              <a:rPr lang="nl-NL" dirty="0" err="1"/>
              <a:t>jezef</a:t>
            </a:r>
            <a:r>
              <a:rPr lang="nl-NL" dirty="0"/>
              <a:t>.</a:t>
            </a:r>
          </a:p>
          <a:p>
            <a:endParaRPr lang="nl-NL" dirty="0"/>
          </a:p>
          <a:p>
            <a:r>
              <a:rPr lang="nl-NL" dirty="0"/>
              <a:t>Gevolgen:</a:t>
            </a:r>
          </a:p>
          <a:p>
            <a:r>
              <a:rPr lang="nl-NL" dirty="0"/>
              <a:t>Ziektekiemen kunnen overgedragen worden van moederdier naar jong</a:t>
            </a:r>
          </a:p>
          <a:p>
            <a:r>
              <a:rPr lang="nl-NL" dirty="0"/>
              <a:t>als je je nagels niet kort knipt kunnen er wondjes in het geboortekanaal komen als je moet ingrijpen </a:t>
            </a:r>
          </a:p>
        </p:txBody>
      </p:sp>
    </p:spTree>
    <p:extLst>
      <p:ext uri="{BB962C8B-B14F-4D97-AF65-F5344CB8AC3E}">
        <p14:creationId xmlns:p14="http://schemas.microsoft.com/office/powerpoint/2010/main" val="940410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B58A48-A71B-4983-A5B7-5F52563E9A85}"/>
              </a:ext>
            </a:extLst>
          </p:cNvPr>
          <p:cNvSpPr>
            <a:spLocks noGrp="1"/>
          </p:cNvSpPr>
          <p:nvPr>
            <p:ph type="title"/>
          </p:nvPr>
        </p:nvSpPr>
        <p:spPr/>
        <p:txBody>
          <a:bodyPr/>
          <a:lstStyle/>
          <a:p>
            <a:r>
              <a:rPr lang="nl-NL" dirty="0"/>
              <a:t>4.3 monitoren van het geboortegewicht en tempratuur bij de hond en kat.</a:t>
            </a:r>
          </a:p>
        </p:txBody>
      </p:sp>
      <p:sp>
        <p:nvSpPr>
          <p:cNvPr id="3" name="Tijdelijke aanduiding voor inhoud 2">
            <a:extLst>
              <a:ext uri="{FF2B5EF4-FFF2-40B4-BE49-F238E27FC236}">
                <a16:creationId xmlns:a16="http://schemas.microsoft.com/office/drawing/2014/main" id="{5C674276-E55B-4FFB-B168-4B85EF5286D9}"/>
              </a:ext>
            </a:extLst>
          </p:cNvPr>
          <p:cNvSpPr>
            <a:spLocks noGrp="1"/>
          </p:cNvSpPr>
          <p:nvPr>
            <p:ph idx="1"/>
          </p:nvPr>
        </p:nvSpPr>
        <p:spPr/>
        <p:txBody>
          <a:bodyPr>
            <a:normAutofit fontScale="85000" lnSpcReduction="10000"/>
          </a:bodyPr>
          <a:lstStyle/>
          <a:p>
            <a:r>
              <a:rPr lang="nl-NL" dirty="0"/>
              <a:t>Groei en ontwikkeling van het dier kun je monitoren. </a:t>
            </a:r>
          </a:p>
          <a:p>
            <a:r>
              <a:rPr lang="nl-NL" dirty="0"/>
              <a:t>Pups wegen bij de geboorte 100 tot 500 gram, dit verschild per ras.</a:t>
            </a:r>
          </a:p>
          <a:p>
            <a:r>
              <a:rPr lang="nl-NL" dirty="0" err="1"/>
              <a:t>Kittens</a:t>
            </a:r>
            <a:r>
              <a:rPr lang="nl-NL" dirty="0"/>
              <a:t> wegen tussen de 90 en 120 gram.</a:t>
            </a:r>
          </a:p>
          <a:p>
            <a:r>
              <a:rPr lang="nl-NL" dirty="0"/>
              <a:t>Katertjes zijn vaak zwaarder dan poesjes.</a:t>
            </a:r>
          </a:p>
          <a:p>
            <a:r>
              <a:rPr lang="nl-NL" dirty="0"/>
              <a:t>Na 7 tot 10 dagen moet het geboortegewicht van pup en kitten verdubbeld zijn.</a:t>
            </a:r>
          </a:p>
          <a:p>
            <a:r>
              <a:rPr lang="nl-NL" dirty="0"/>
              <a:t>Jongen drinken vaak om de 2 tot 3 uur.</a:t>
            </a:r>
          </a:p>
          <a:p>
            <a:r>
              <a:rPr lang="nl-NL" dirty="0"/>
              <a:t>Controleer het ouderdier elke dag op gezondheid.</a:t>
            </a:r>
          </a:p>
          <a:p>
            <a:r>
              <a:rPr lang="nl-NL" dirty="0"/>
              <a:t>Piepen of onrustig gedrag kan erop wijzen dat het jong het te warm of te koud heeft. </a:t>
            </a:r>
          </a:p>
          <a:p>
            <a:r>
              <a:rPr lang="nl-NL" dirty="0"/>
              <a:t>Moederloze pups en kitten moet de omgevingstemperatuur de eerste week 30 tot 32 graden zijn. Na 4 weken moeten ze op de 24 graden zitten</a:t>
            </a:r>
          </a:p>
        </p:txBody>
      </p:sp>
    </p:spTree>
    <p:extLst>
      <p:ext uri="{BB962C8B-B14F-4D97-AF65-F5344CB8AC3E}">
        <p14:creationId xmlns:p14="http://schemas.microsoft.com/office/powerpoint/2010/main" val="534110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E282F5-6925-471C-BEDD-7D5E183A1AFB}"/>
              </a:ext>
            </a:extLst>
          </p:cNvPr>
          <p:cNvSpPr>
            <a:spLocks noGrp="1"/>
          </p:cNvSpPr>
          <p:nvPr>
            <p:ph type="title"/>
          </p:nvPr>
        </p:nvSpPr>
        <p:spPr/>
        <p:txBody>
          <a:bodyPr/>
          <a:lstStyle/>
          <a:p>
            <a:r>
              <a:rPr lang="nl-NL" dirty="0"/>
              <a:t>Voeding van pups en </a:t>
            </a:r>
            <a:r>
              <a:rPr lang="nl-NL" dirty="0" err="1"/>
              <a:t>kittens</a:t>
            </a:r>
            <a:endParaRPr lang="nl-NL" dirty="0"/>
          </a:p>
        </p:txBody>
      </p:sp>
      <p:sp>
        <p:nvSpPr>
          <p:cNvPr id="3" name="Tijdelijke aanduiding voor inhoud 2">
            <a:extLst>
              <a:ext uri="{FF2B5EF4-FFF2-40B4-BE49-F238E27FC236}">
                <a16:creationId xmlns:a16="http://schemas.microsoft.com/office/drawing/2014/main" id="{55736261-6FE0-48E9-9E2C-9EAEA79BA296}"/>
              </a:ext>
            </a:extLst>
          </p:cNvPr>
          <p:cNvSpPr>
            <a:spLocks noGrp="1"/>
          </p:cNvSpPr>
          <p:nvPr>
            <p:ph idx="1"/>
          </p:nvPr>
        </p:nvSpPr>
        <p:spPr/>
        <p:txBody>
          <a:bodyPr/>
          <a:lstStyle/>
          <a:p>
            <a:r>
              <a:rPr lang="nl-NL" dirty="0"/>
              <a:t>De voergift moet worden afgestemd op de ontwikkeling van het jonge dier.</a:t>
            </a:r>
          </a:p>
          <a:p>
            <a:r>
              <a:rPr lang="nl-NL" dirty="0"/>
              <a:t>Leeftijd van 3 a 4 weken drinken de jongen alleen maar melk. Daarna kun je beginnen met volledig voer</a:t>
            </a:r>
          </a:p>
          <a:p>
            <a:r>
              <a:rPr lang="nl-NL" dirty="0"/>
              <a:t>Geef bij voorkeur eerst blikvoer of </a:t>
            </a:r>
            <a:r>
              <a:rPr lang="nl-NL" dirty="0" err="1"/>
              <a:t>voorgeweekte</a:t>
            </a:r>
            <a:r>
              <a:rPr lang="nl-NL" dirty="0"/>
              <a:t> brokjes. Zo kunnen ze de overstap van melk naar vast voer gemakkelijker maken.</a:t>
            </a:r>
          </a:p>
          <a:p>
            <a:r>
              <a:rPr lang="nl-NL" dirty="0"/>
              <a:t>Na ongeveer 6 weken kunnen ze volledig op droogvoer en water. Viermaal per dag voeren is voldoende.</a:t>
            </a:r>
          </a:p>
        </p:txBody>
      </p:sp>
    </p:spTree>
    <p:extLst>
      <p:ext uri="{BB962C8B-B14F-4D97-AF65-F5344CB8AC3E}">
        <p14:creationId xmlns:p14="http://schemas.microsoft.com/office/powerpoint/2010/main" val="2755966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588F29-268B-48F2-B3FA-7392C91271AE}"/>
              </a:ext>
            </a:extLst>
          </p:cNvPr>
          <p:cNvSpPr>
            <a:spLocks noGrp="1"/>
          </p:cNvSpPr>
          <p:nvPr>
            <p:ph type="title"/>
          </p:nvPr>
        </p:nvSpPr>
        <p:spPr/>
        <p:txBody>
          <a:bodyPr/>
          <a:lstStyle/>
          <a:p>
            <a:r>
              <a:rPr lang="nl-NL" dirty="0"/>
              <a:t>Ontwormen en vaccineren van pups en </a:t>
            </a:r>
            <a:r>
              <a:rPr lang="nl-NL" dirty="0" err="1"/>
              <a:t>kittens</a:t>
            </a:r>
            <a:endParaRPr lang="nl-NL" dirty="0"/>
          </a:p>
        </p:txBody>
      </p:sp>
      <p:sp>
        <p:nvSpPr>
          <p:cNvPr id="3" name="Tijdelijke aanduiding voor inhoud 2">
            <a:extLst>
              <a:ext uri="{FF2B5EF4-FFF2-40B4-BE49-F238E27FC236}">
                <a16:creationId xmlns:a16="http://schemas.microsoft.com/office/drawing/2014/main" id="{25F3E785-B51E-4D15-BD72-560D2A456ADE}"/>
              </a:ext>
            </a:extLst>
          </p:cNvPr>
          <p:cNvSpPr>
            <a:spLocks noGrp="1"/>
          </p:cNvSpPr>
          <p:nvPr>
            <p:ph idx="1"/>
          </p:nvPr>
        </p:nvSpPr>
        <p:spPr/>
        <p:txBody>
          <a:bodyPr>
            <a:normAutofit fontScale="92500" lnSpcReduction="10000"/>
          </a:bodyPr>
          <a:lstStyle/>
          <a:p>
            <a:r>
              <a:rPr lang="nl-NL" dirty="0"/>
              <a:t>Je kunt honden en katten het beste 4x per jaar ontwormen.</a:t>
            </a:r>
          </a:p>
          <a:p>
            <a:r>
              <a:rPr lang="nl-NL" dirty="0"/>
              <a:t>Voor het dekken van een teef of poes eerst ontwormen.</a:t>
            </a:r>
          </a:p>
          <a:p>
            <a:r>
              <a:rPr lang="nl-NL" dirty="0"/>
              <a:t>Na de geboorte moeten pups bij 2, 4, 6 en 8 weken worden ontwormd, bij </a:t>
            </a:r>
            <a:r>
              <a:rPr lang="nl-NL" dirty="0" err="1"/>
              <a:t>kittens</a:t>
            </a:r>
            <a:r>
              <a:rPr lang="nl-NL" dirty="0"/>
              <a:t> moet dat bij 5, 7 en 9 weken.</a:t>
            </a:r>
          </a:p>
          <a:p>
            <a:r>
              <a:rPr lang="nl-NL" dirty="0"/>
              <a:t>Pups en </a:t>
            </a:r>
            <a:r>
              <a:rPr lang="nl-NL" dirty="0" err="1"/>
              <a:t>kittens</a:t>
            </a:r>
            <a:r>
              <a:rPr lang="nl-NL" dirty="0"/>
              <a:t> moeten ook gevaccineerd worden om ziekten te voorkomen. Bij pups gebeurt dat bij een leeftijd van 6, 9 en 12 weken, bij </a:t>
            </a:r>
            <a:r>
              <a:rPr lang="nl-NL" dirty="0" err="1"/>
              <a:t>kittens</a:t>
            </a:r>
            <a:r>
              <a:rPr lang="nl-NL" dirty="0"/>
              <a:t> bij 9 en 12 weken. Vervolgens moet dit jaarlijks gebeuren</a:t>
            </a:r>
          </a:p>
          <a:p>
            <a:r>
              <a:rPr lang="nl-NL" dirty="0"/>
              <a:t>Als je een pup of kitten vanuit of naar het buitenland wilt vervoeren, heeft het aanvullende vaccinatie nodig tegen rabiës (hondsdolheid)</a:t>
            </a:r>
          </a:p>
          <a:p>
            <a:r>
              <a:rPr lang="nl-NL" dirty="0"/>
              <a:t>Bij cursus of pension verblijf moet het dier gevaccineerd worden tegen besmettelijke hondenhoest</a:t>
            </a:r>
          </a:p>
        </p:txBody>
      </p:sp>
    </p:spTree>
    <p:extLst>
      <p:ext uri="{BB962C8B-B14F-4D97-AF65-F5344CB8AC3E}">
        <p14:creationId xmlns:p14="http://schemas.microsoft.com/office/powerpoint/2010/main" val="4079217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E95DA-02A9-4F0B-A5EC-3611D51EFEF3}"/>
              </a:ext>
            </a:extLst>
          </p:cNvPr>
          <p:cNvSpPr>
            <a:spLocks noGrp="1"/>
          </p:cNvSpPr>
          <p:nvPr>
            <p:ph type="title"/>
          </p:nvPr>
        </p:nvSpPr>
        <p:spPr/>
        <p:txBody>
          <a:bodyPr/>
          <a:lstStyle/>
          <a:p>
            <a:r>
              <a:rPr lang="nl-NL" dirty="0"/>
              <a:t>Socialisatie, identificatie en registratie en verandering van eigenaar</a:t>
            </a:r>
          </a:p>
        </p:txBody>
      </p:sp>
      <p:sp>
        <p:nvSpPr>
          <p:cNvPr id="3" name="Tijdelijke aanduiding voor inhoud 2">
            <a:extLst>
              <a:ext uri="{FF2B5EF4-FFF2-40B4-BE49-F238E27FC236}">
                <a16:creationId xmlns:a16="http://schemas.microsoft.com/office/drawing/2014/main" id="{E74B8E6D-4BCE-44BD-8F3B-BFF2C6406E8A}"/>
              </a:ext>
            </a:extLst>
          </p:cNvPr>
          <p:cNvSpPr>
            <a:spLocks noGrp="1"/>
          </p:cNvSpPr>
          <p:nvPr>
            <p:ph idx="1"/>
          </p:nvPr>
        </p:nvSpPr>
        <p:spPr/>
        <p:txBody>
          <a:bodyPr>
            <a:normAutofit fontScale="92500" lnSpcReduction="20000"/>
          </a:bodyPr>
          <a:lstStyle/>
          <a:p>
            <a:r>
              <a:rPr lang="nl-NL" dirty="0"/>
              <a:t>Bij de geboorte van pups en </a:t>
            </a:r>
            <a:r>
              <a:rPr lang="nl-NL" dirty="0" err="1"/>
              <a:t>kittens</a:t>
            </a:r>
            <a:r>
              <a:rPr lang="nl-NL" dirty="0"/>
              <a:t> is het reukorgaan prima ontwikkeld. </a:t>
            </a:r>
          </a:p>
          <a:p>
            <a:r>
              <a:rPr lang="nl-NL" dirty="0"/>
              <a:t>Bij 10 tot 14 dagen gaan de oogjes en oortjes open. </a:t>
            </a:r>
          </a:p>
          <a:p>
            <a:r>
              <a:rPr lang="nl-NL" dirty="0"/>
              <a:t>Laat pups en </a:t>
            </a:r>
            <a:r>
              <a:rPr lang="nl-NL" dirty="0" err="1"/>
              <a:t>kittens</a:t>
            </a:r>
            <a:r>
              <a:rPr lang="nl-NL" dirty="0"/>
              <a:t> socialiseren (voorbereiding op de toekomst in een sociale omgeving)</a:t>
            </a:r>
          </a:p>
          <a:p>
            <a:r>
              <a:rPr lang="nl-NL" dirty="0"/>
              <a:t>Pups die na 1 april 2013 zijn geboren moeten geregistreerd I&amp;R.</a:t>
            </a:r>
          </a:p>
          <a:p>
            <a:r>
              <a:rPr lang="nl-NL" dirty="0"/>
              <a:t>Pups moeten binnen 7 weken na de geboorte gechipt worden.</a:t>
            </a:r>
          </a:p>
          <a:p>
            <a:r>
              <a:rPr lang="nl-NL" dirty="0"/>
              <a:t>Katten hebben geen registratie nodig. </a:t>
            </a:r>
          </a:p>
          <a:p>
            <a:r>
              <a:rPr lang="nl-NL" dirty="0"/>
              <a:t>Pups en </a:t>
            </a:r>
            <a:r>
              <a:rPr lang="nl-NL" dirty="0" err="1"/>
              <a:t>kittens</a:t>
            </a:r>
            <a:r>
              <a:rPr lang="nl-NL" dirty="0"/>
              <a:t> mogen met een leeftijd van 7,5 week naar een nieuwe eigenaar.</a:t>
            </a:r>
          </a:p>
          <a:p>
            <a:r>
              <a:rPr lang="nl-NL" dirty="0"/>
              <a:t>Bij </a:t>
            </a:r>
            <a:r>
              <a:rPr lang="nl-NL" dirty="0" err="1"/>
              <a:t>kittens</a:t>
            </a:r>
            <a:r>
              <a:rPr lang="nl-NL" dirty="0"/>
              <a:t> is die periode sterk afhankelijk van de situatie waarin ze opgroeien en de omgeving waarin het dier na de plaatsing terechtkomt. </a:t>
            </a:r>
          </a:p>
        </p:txBody>
      </p:sp>
    </p:spTree>
    <p:extLst>
      <p:ext uri="{BB962C8B-B14F-4D97-AF65-F5344CB8AC3E}">
        <p14:creationId xmlns:p14="http://schemas.microsoft.com/office/powerpoint/2010/main" val="2034131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4B8FDA-7EC9-4970-8575-C7ACEFBE0C47}"/>
              </a:ext>
            </a:extLst>
          </p:cNvPr>
          <p:cNvSpPr>
            <a:spLocks noGrp="1"/>
          </p:cNvSpPr>
          <p:nvPr>
            <p:ph type="ctrTitle"/>
          </p:nvPr>
        </p:nvSpPr>
        <p:spPr/>
        <p:txBody>
          <a:bodyPr/>
          <a:lstStyle/>
          <a:p>
            <a:r>
              <a:rPr lang="nl-NL" dirty="0"/>
              <a:t>Administratie en registratie van gegevens en wetgeving </a:t>
            </a:r>
          </a:p>
        </p:txBody>
      </p:sp>
    </p:spTree>
    <p:extLst>
      <p:ext uri="{BB962C8B-B14F-4D97-AF65-F5344CB8AC3E}">
        <p14:creationId xmlns:p14="http://schemas.microsoft.com/office/powerpoint/2010/main" val="3092274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52CEAD-2476-4D64-9BC8-111BB76412E0}"/>
              </a:ext>
            </a:extLst>
          </p:cNvPr>
          <p:cNvSpPr>
            <a:spLocks noGrp="1"/>
          </p:cNvSpPr>
          <p:nvPr>
            <p:ph type="title"/>
          </p:nvPr>
        </p:nvSpPr>
        <p:spPr/>
        <p:txBody>
          <a:bodyPr/>
          <a:lstStyle/>
          <a:p>
            <a:r>
              <a:rPr lang="nl-NL" dirty="0"/>
              <a:t>Fokken/ kweken</a:t>
            </a:r>
          </a:p>
        </p:txBody>
      </p:sp>
      <p:sp>
        <p:nvSpPr>
          <p:cNvPr id="3" name="Tijdelijke aanduiding voor inhoud 2">
            <a:extLst>
              <a:ext uri="{FF2B5EF4-FFF2-40B4-BE49-F238E27FC236}">
                <a16:creationId xmlns:a16="http://schemas.microsoft.com/office/drawing/2014/main" id="{C1543B3A-71D7-45E8-B69B-D2CAD3AFFFAD}"/>
              </a:ext>
            </a:extLst>
          </p:cNvPr>
          <p:cNvSpPr>
            <a:spLocks noGrp="1"/>
          </p:cNvSpPr>
          <p:nvPr>
            <p:ph idx="1"/>
          </p:nvPr>
        </p:nvSpPr>
        <p:spPr/>
        <p:txBody>
          <a:bodyPr>
            <a:normAutofit lnSpcReduction="10000"/>
          </a:bodyPr>
          <a:lstStyle/>
          <a:p>
            <a:r>
              <a:rPr lang="nl-NL" dirty="0"/>
              <a:t>Het is belangrijk om de administratie bij te houden zodra je gaat fokken of kweken</a:t>
            </a:r>
          </a:p>
          <a:p>
            <a:r>
              <a:rPr lang="nl-NL" dirty="0"/>
              <a:t>Voor jezelf en eventuele controle </a:t>
            </a:r>
          </a:p>
          <a:p>
            <a:r>
              <a:rPr lang="nl-NL" dirty="0"/>
              <a:t>Dieren moeten geïdentificeerd (herkennen van het dier) als je ze wilt registreren</a:t>
            </a:r>
          </a:p>
          <a:p>
            <a:r>
              <a:rPr lang="nl-NL" dirty="0"/>
              <a:t>Stamboek lijst met gegevens waarin de stambomen van verschillende rassen worden opgenomen</a:t>
            </a:r>
          </a:p>
          <a:p>
            <a:r>
              <a:rPr lang="nl-NL" dirty="0"/>
              <a:t>Met het stamboek kun je inteelt voorkomen, ook zijn erfelijke eigenschappen eenvoudig bij te houden</a:t>
            </a:r>
          </a:p>
          <a:p>
            <a:r>
              <a:rPr lang="nl-NL" dirty="0"/>
              <a:t>Een programma dat veel gebruikt wordt is </a:t>
            </a:r>
            <a:r>
              <a:rPr lang="nl-NL" dirty="0">
                <a:hlinkClick r:id="rId2"/>
              </a:rPr>
              <a:t>www.Zooeasy.nl</a:t>
            </a:r>
            <a:r>
              <a:rPr lang="nl-NL" dirty="0"/>
              <a:t> </a:t>
            </a:r>
          </a:p>
        </p:txBody>
      </p:sp>
    </p:spTree>
    <p:extLst>
      <p:ext uri="{BB962C8B-B14F-4D97-AF65-F5344CB8AC3E}">
        <p14:creationId xmlns:p14="http://schemas.microsoft.com/office/powerpoint/2010/main" val="3249881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227A5C-7CEC-4CBA-8019-DA3D0A92EC85}"/>
              </a:ext>
            </a:extLst>
          </p:cNvPr>
          <p:cNvSpPr>
            <a:spLocks noGrp="1"/>
          </p:cNvSpPr>
          <p:nvPr>
            <p:ph type="title"/>
          </p:nvPr>
        </p:nvSpPr>
        <p:spPr/>
        <p:txBody>
          <a:bodyPr/>
          <a:lstStyle/>
          <a:p>
            <a:r>
              <a:rPr lang="nl-NL" dirty="0"/>
              <a:t>Huisdierenlijst </a:t>
            </a:r>
          </a:p>
        </p:txBody>
      </p:sp>
      <p:sp>
        <p:nvSpPr>
          <p:cNvPr id="3" name="Tijdelijke aanduiding voor inhoud 2">
            <a:extLst>
              <a:ext uri="{FF2B5EF4-FFF2-40B4-BE49-F238E27FC236}">
                <a16:creationId xmlns:a16="http://schemas.microsoft.com/office/drawing/2014/main" id="{3C71E91C-492C-4E8E-A824-7DE16D33D6E3}"/>
              </a:ext>
            </a:extLst>
          </p:cNvPr>
          <p:cNvSpPr>
            <a:spLocks noGrp="1"/>
          </p:cNvSpPr>
          <p:nvPr>
            <p:ph idx="1"/>
          </p:nvPr>
        </p:nvSpPr>
        <p:spPr>
          <a:xfrm>
            <a:off x="677334" y="1488613"/>
            <a:ext cx="8596668" cy="3880773"/>
          </a:xfrm>
        </p:spPr>
        <p:txBody>
          <a:bodyPr>
            <a:normAutofit fontScale="70000" lnSpcReduction="20000"/>
          </a:bodyPr>
          <a:lstStyle/>
          <a:p>
            <a:r>
              <a:rPr lang="nl-NL" dirty="0"/>
              <a:t>In Nederland mag je niet alle dieren als huisdier houden of ermee fokken</a:t>
            </a:r>
          </a:p>
          <a:p>
            <a:r>
              <a:rPr lang="nl-NL" dirty="0"/>
              <a:t>Hiervoor is een huisdierenlijst gemaakt</a:t>
            </a:r>
          </a:p>
          <a:p>
            <a:r>
              <a:rPr lang="nl-NL" dirty="0"/>
              <a:t>Ook wel positieflijst</a:t>
            </a:r>
          </a:p>
          <a:p>
            <a:r>
              <a:rPr lang="nl-NL" dirty="0"/>
              <a:t>De dieren die hierop staan mogen gehouden worden</a:t>
            </a:r>
          </a:p>
          <a:p>
            <a:r>
              <a:rPr lang="nl-NL" dirty="0"/>
              <a:t>Alle andere dieren mogen niet gehouden worden alleen met een speciale vergunning voor bijvoorbeeld dierentuinen</a:t>
            </a:r>
          </a:p>
          <a:p>
            <a:r>
              <a:rPr lang="nl-NL" dirty="0"/>
              <a:t>De regels zijn er niet voor niks, omdat ze bij een beschermd diersoort horen, omdat ze ziektes kunnen overdragen, omdat ze gevaarlijk zijn of omdat hun welzijn in gevangenschap niet te waarborgen is</a:t>
            </a:r>
          </a:p>
          <a:p>
            <a:r>
              <a:rPr lang="nl-NL" dirty="0"/>
              <a:t>Er zijn 3 verschillende lijsten: lijst met dieren die zonder aanvullende eisen gehouden mogen worden, lijst met dieren die na beoordeling gehouden mogen worden maar wel met bepaalde eisen en de lijst met dieren die ongeschikt zijn om als huisdier te houden</a:t>
            </a:r>
          </a:p>
          <a:p>
            <a:endParaRPr lang="nl-NL" dirty="0"/>
          </a:p>
          <a:p>
            <a:endParaRPr lang="nl-NL" dirty="0"/>
          </a:p>
        </p:txBody>
      </p:sp>
    </p:spTree>
    <p:extLst>
      <p:ext uri="{BB962C8B-B14F-4D97-AF65-F5344CB8AC3E}">
        <p14:creationId xmlns:p14="http://schemas.microsoft.com/office/powerpoint/2010/main" val="1358565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A81AB5-6023-4FA2-90FF-B001B2DDD5FB}"/>
              </a:ext>
            </a:extLst>
          </p:cNvPr>
          <p:cNvSpPr>
            <a:spLocks noGrp="1"/>
          </p:cNvSpPr>
          <p:nvPr>
            <p:ph type="title"/>
          </p:nvPr>
        </p:nvSpPr>
        <p:spPr/>
        <p:txBody>
          <a:bodyPr>
            <a:normAutofit/>
          </a:bodyPr>
          <a:lstStyle/>
          <a:p>
            <a:r>
              <a:rPr lang="nl-NL" dirty="0"/>
              <a:t>Cites: Convention on the International trade in endangered species of wild fauna en flora</a:t>
            </a:r>
          </a:p>
        </p:txBody>
      </p:sp>
      <p:sp>
        <p:nvSpPr>
          <p:cNvPr id="3" name="Tijdelijke aanduiding voor inhoud 2">
            <a:extLst>
              <a:ext uri="{FF2B5EF4-FFF2-40B4-BE49-F238E27FC236}">
                <a16:creationId xmlns:a16="http://schemas.microsoft.com/office/drawing/2014/main" id="{DFF7A6FB-F88E-4D40-9E1E-A331F38EE001}"/>
              </a:ext>
            </a:extLst>
          </p:cNvPr>
          <p:cNvSpPr>
            <a:spLocks noGrp="1"/>
          </p:cNvSpPr>
          <p:nvPr>
            <p:ph idx="1"/>
          </p:nvPr>
        </p:nvSpPr>
        <p:spPr/>
        <p:txBody>
          <a:bodyPr>
            <a:normAutofit lnSpcReduction="10000"/>
          </a:bodyPr>
          <a:lstStyle/>
          <a:p>
            <a:r>
              <a:rPr lang="nl-NL" dirty="0"/>
              <a:t>Cites is een internationale overeenkomst tussen landen over de internationale handel in bedreigde dier- plantsoorten</a:t>
            </a:r>
          </a:p>
          <a:p>
            <a:r>
              <a:rPr lang="nl-NL" dirty="0"/>
              <a:t>De diersoorten die onder de Cites vallen worden geregistreerd</a:t>
            </a:r>
          </a:p>
          <a:p>
            <a:r>
              <a:rPr lang="nl-NL" dirty="0"/>
              <a:t>In Nederland is onder meer de flora- faunawet in het leven geroepen om de afspraken uit Cites in wetgeving te kunnen waarborgen</a:t>
            </a:r>
          </a:p>
          <a:p>
            <a:r>
              <a:rPr lang="nl-NL" dirty="0"/>
              <a:t>In de flora- faunawet staan regels beschreven om in het wild levende dieren en planten te beschermen</a:t>
            </a:r>
          </a:p>
          <a:p>
            <a:r>
              <a:rPr lang="nl-NL" dirty="0"/>
              <a:t>Er wordt hierin onderscheid gemaakt tussen inheemse en uitheemse </a:t>
            </a:r>
          </a:p>
          <a:p>
            <a:r>
              <a:rPr lang="nl-NL" dirty="0"/>
              <a:t>Inheemse diersoorten komen in het land zelf voor, dit in tegenstelling tot de uitheemse diersoorten</a:t>
            </a:r>
          </a:p>
        </p:txBody>
      </p:sp>
    </p:spTree>
    <p:extLst>
      <p:ext uri="{BB962C8B-B14F-4D97-AF65-F5344CB8AC3E}">
        <p14:creationId xmlns:p14="http://schemas.microsoft.com/office/powerpoint/2010/main" val="842985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FD3EAD-89B8-4A48-85B1-026BEA8CDD69}"/>
              </a:ext>
            </a:extLst>
          </p:cNvPr>
          <p:cNvSpPr>
            <a:spLocks noGrp="1"/>
          </p:cNvSpPr>
          <p:nvPr>
            <p:ph type="ctrTitle"/>
          </p:nvPr>
        </p:nvSpPr>
        <p:spPr/>
        <p:txBody>
          <a:bodyPr/>
          <a:lstStyle/>
          <a:p>
            <a:pPr algn="ctr"/>
            <a:r>
              <a:rPr lang="nl-NL" dirty="0"/>
              <a:t>Wanneer opfokken met het moederdier niet kan</a:t>
            </a:r>
          </a:p>
        </p:txBody>
      </p:sp>
      <p:sp>
        <p:nvSpPr>
          <p:cNvPr id="3" name="Ondertitel 2">
            <a:extLst>
              <a:ext uri="{FF2B5EF4-FFF2-40B4-BE49-F238E27FC236}">
                <a16:creationId xmlns:a16="http://schemas.microsoft.com/office/drawing/2014/main" id="{58FF41CE-2CC7-4293-BF51-08F293CBEB98}"/>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3118863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E19A30-D2AD-4AF4-951C-5D44B5BB427D}"/>
              </a:ext>
            </a:extLst>
          </p:cNvPr>
          <p:cNvSpPr>
            <a:spLocks noGrp="1"/>
          </p:cNvSpPr>
          <p:nvPr>
            <p:ph type="title"/>
          </p:nvPr>
        </p:nvSpPr>
        <p:spPr/>
        <p:txBody>
          <a:bodyPr/>
          <a:lstStyle/>
          <a:p>
            <a:pPr algn="ctr"/>
            <a:r>
              <a:rPr lang="nl-NL" dirty="0"/>
              <a:t>Opfokken met behulp van een pleegmoeder</a:t>
            </a:r>
          </a:p>
        </p:txBody>
      </p:sp>
      <p:sp>
        <p:nvSpPr>
          <p:cNvPr id="3" name="Tijdelijke aanduiding voor inhoud 2">
            <a:extLst>
              <a:ext uri="{FF2B5EF4-FFF2-40B4-BE49-F238E27FC236}">
                <a16:creationId xmlns:a16="http://schemas.microsoft.com/office/drawing/2014/main" id="{57FC331C-9379-4DB0-A6FC-8268B06E43A8}"/>
              </a:ext>
            </a:extLst>
          </p:cNvPr>
          <p:cNvSpPr>
            <a:spLocks noGrp="1"/>
          </p:cNvSpPr>
          <p:nvPr>
            <p:ph idx="1"/>
          </p:nvPr>
        </p:nvSpPr>
        <p:spPr/>
        <p:txBody>
          <a:bodyPr/>
          <a:lstStyle/>
          <a:p>
            <a:r>
              <a:rPr lang="nl-NL" dirty="0"/>
              <a:t>Met het sterven of met ziekte van het moeder dier kan soms een pleegmoeder ingezet worden maar dat ligt eraan of de pleegmoeder de jongen accepteert</a:t>
            </a:r>
          </a:p>
          <a:p>
            <a:r>
              <a:rPr lang="nl-NL" dirty="0"/>
              <a:t>De jongen moeten ongeveer de zelfde leeftijd hebben als de eigen jongen</a:t>
            </a:r>
          </a:p>
          <a:p>
            <a:r>
              <a:rPr lang="nl-NL" dirty="0"/>
              <a:t>Bij grotere nesten worden de jongen verplaatst naar een kleiner nest zodat alle jongen de voldoende zorg en voeding krijgen</a:t>
            </a:r>
          </a:p>
          <a:p>
            <a:endParaRPr lang="nl-NL" dirty="0"/>
          </a:p>
          <a:p>
            <a:endParaRPr lang="nl-NL" dirty="0"/>
          </a:p>
        </p:txBody>
      </p:sp>
    </p:spTree>
    <p:extLst>
      <p:ext uri="{BB962C8B-B14F-4D97-AF65-F5344CB8AC3E}">
        <p14:creationId xmlns:p14="http://schemas.microsoft.com/office/powerpoint/2010/main" val="3392466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fbeeldingsresultaat voor instrumentarium">
            <a:extLst>
              <a:ext uri="{FF2B5EF4-FFF2-40B4-BE49-F238E27FC236}">
                <a16:creationId xmlns:a16="http://schemas.microsoft.com/office/drawing/2014/main" id="{6DB34694-6E59-4FEE-8E4F-746E523DEA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86799" y="4268575"/>
            <a:ext cx="3291840" cy="239487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258664CD-283D-4181-AE89-3CBCF109077A}"/>
              </a:ext>
            </a:extLst>
          </p:cNvPr>
          <p:cNvSpPr>
            <a:spLocks noGrp="1"/>
          </p:cNvSpPr>
          <p:nvPr>
            <p:ph type="title"/>
          </p:nvPr>
        </p:nvSpPr>
        <p:spPr/>
        <p:txBody>
          <a:bodyPr/>
          <a:lstStyle/>
          <a:p>
            <a:r>
              <a:rPr lang="nl-NL" dirty="0"/>
              <a:t>Instrumentarium en benodigdheden </a:t>
            </a:r>
          </a:p>
        </p:txBody>
      </p:sp>
      <p:sp>
        <p:nvSpPr>
          <p:cNvPr id="3" name="Tijdelijke aanduiding voor inhoud 2">
            <a:extLst>
              <a:ext uri="{FF2B5EF4-FFF2-40B4-BE49-F238E27FC236}">
                <a16:creationId xmlns:a16="http://schemas.microsoft.com/office/drawing/2014/main" id="{33AA5638-B24F-48B1-981F-533F18750B38}"/>
              </a:ext>
            </a:extLst>
          </p:cNvPr>
          <p:cNvSpPr>
            <a:spLocks noGrp="1"/>
          </p:cNvSpPr>
          <p:nvPr>
            <p:ph idx="1"/>
          </p:nvPr>
        </p:nvSpPr>
        <p:spPr>
          <a:xfrm>
            <a:off x="818712" y="2222287"/>
            <a:ext cx="10554574" cy="3636511"/>
          </a:xfrm>
        </p:spPr>
        <p:txBody>
          <a:bodyPr>
            <a:normAutofit fontScale="85000" lnSpcReduction="10000"/>
          </a:bodyPr>
          <a:lstStyle/>
          <a:p>
            <a:r>
              <a:rPr lang="nl-NL" dirty="0"/>
              <a:t>Alle benodigdheden die je nodig hebt moeten binnen handbereik liggen</a:t>
            </a:r>
          </a:p>
          <a:p>
            <a:r>
              <a:rPr lang="nl-NL" dirty="0"/>
              <a:t>Emmer warm water					lege schonen emmer</a:t>
            </a:r>
          </a:p>
          <a:p>
            <a:r>
              <a:rPr lang="nl-NL" dirty="0"/>
              <a:t>Glijmiddel							1 met koud water </a:t>
            </a:r>
          </a:p>
          <a:p>
            <a:r>
              <a:rPr lang="nl-NL" dirty="0"/>
              <a:t>Handschoenen						ademspray </a:t>
            </a:r>
          </a:p>
          <a:p>
            <a:r>
              <a:rPr lang="nl-NL" dirty="0" err="1"/>
              <a:t>Vervlostouwtjes</a:t>
            </a:r>
            <a:r>
              <a:rPr lang="nl-NL" dirty="0"/>
              <a:t>						slijmzuigertje</a:t>
            </a:r>
          </a:p>
          <a:p>
            <a:r>
              <a:rPr lang="nl-NL" dirty="0"/>
              <a:t>Schone doek							schone handdoek</a:t>
            </a:r>
          </a:p>
          <a:p>
            <a:r>
              <a:rPr lang="nl-NL" dirty="0"/>
              <a:t>Navelklem							telefoon nummer dierenarts </a:t>
            </a:r>
          </a:p>
          <a:p>
            <a:r>
              <a:rPr lang="nl-NL" dirty="0"/>
              <a:t>Ontsmettingsmiddel</a:t>
            </a:r>
          </a:p>
          <a:p>
            <a:endParaRPr lang="nl-NL" dirty="0"/>
          </a:p>
        </p:txBody>
      </p:sp>
    </p:spTree>
    <p:extLst>
      <p:ext uri="{BB962C8B-B14F-4D97-AF65-F5344CB8AC3E}">
        <p14:creationId xmlns:p14="http://schemas.microsoft.com/office/powerpoint/2010/main" val="14807811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26525A-FE91-4D91-B82E-CFD6A79EDA1D}"/>
              </a:ext>
            </a:extLst>
          </p:cNvPr>
          <p:cNvSpPr>
            <a:spLocks noGrp="1"/>
          </p:cNvSpPr>
          <p:nvPr>
            <p:ph type="title"/>
          </p:nvPr>
        </p:nvSpPr>
        <p:spPr/>
        <p:txBody>
          <a:bodyPr/>
          <a:lstStyle/>
          <a:p>
            <a:pPr algn="ctr"/>
            <a:r>
              <a:rPr lang="nl-NL" dirty="0"/>
              <a:t>Grootbrengen met de hand of met de melkmachine </a:t>
            </a:r>
          </a:p>
        </p:txBody>
      </p:sp>
      <p:sp>
        <p:nvSpPr>
          <p:cNvPr id="3" name="Tijdelijke aanduiding voor inhoud 2">
            <a:extLst>
              <a:ext uri="{FF2B5EF4-FFF2-40B4-BE49-F238E27FC236}">
                <a16:creationId xmlns:a16="http://schemas.microsoft.com/office/drawing/2014/main" id="{05317F32-5826-44C5-A165-846F556A6968}"/>
              </a:ext>
            </a:extLst>
          </p:cNvPr>
          <p:cNvSpPr>
            <a:spLocks noGrp="1"/>
          </p:cNvSpPr>
          <p:nvPr>
            <p:ph idx="1"/>
          </p:nvPr>
        </p:nvSpPr>
        <p:spPr>
          <a:xfrm>
            <a:off x="677334" y="2160589"/>
            <a:ext cx="8596668" cy="4359481"/>
          </a:xfrm>
        </p:spPr>
        <p:txBody>
          <a:bodyPr>
            <a:normAutofit fontScale="77500" lnSpcReduction="20000"/>
          </a:bodyPr>
          <a:lstStyle/>
          <a:p>
            <a:r>
              <a:rPr lang="nl-NL" dirty="0"/>
              <a:t>In de professionele veehouderij word er met een melkmachine kunstmelk gegeven</a:t>
            </a:r>
          </a:p>
          <a:p>
            <a:r>
              <a:rPr lang="nl-NL" dirty="0"/>
              <a:t>Samenstelling van het kunstmelk verschilt per dier</a:t>
            </a:r>
          </a:p>
          <a:p>
            <a:r>
              <a:rPr lang="nl-NL" dirty="0"/>
              <a:t>Verkeerde melk kan lijden tot ontwikkelingsproblemen of zelfs de dood.</a:t>
            </a:r>
          </a:p>
          <a:p>
            <a:r>
              <a:rPr lang="nl-NL" dirty="0"/>
              <a:t>Via een speen kunnen ze het binnen krijgen</a:t>
            </a:r>
          </a:p>
          <a:p>
            <a:r>
              <a:rPr lang="nl-NL" dirty="0"/>
              <a:t>Bij grotere dieren kunnen het via een sonde (een slangetje) binnen krijgen als het dier verzwakt is</a:t>
            </a:r>
          </a:p>
          <a:p>
            <a:r>
              <a:rPr lang="nl-NL" dirty="0"/>
              <a:t>Zelf het slangetje doorlaten slikken dat het niet in de luchtpijp komt</a:t>
            </a:r>
          </a:p>
          <a:p>
            <a:r>
              <a:rPr lang="nl-NL" dirty="0"/>
              <a:t>Bij nestblijvers moet je poepen en plassen stimuleren door de buik met een vochtig watje te masseren.</a:t>
            </a:r>
          </a:p>
          <a:p>
            <a:r>
              <a:rPr lang="nl-NL" dirty="0"/>
              <a:t>Voedfrequentie scheelt per diersoort en leeftijd</a:t>
            </a:r>
          </a:p>
          <a:p>
            <a:r>
              <a:rPr lang="nl-NL" dirty="0"/>
              <a:t>Het met de hand grootbrengen kost veel tijd en moeite</a:t>
            </a:r>
          </a:p>
        </p:txBody>
      </p:sp>
    </p:spTree>
    <p:extLst>
      <p:ext uri="{BB962C8B-B14F-4D97-AF65-F5344CB8AC3E}">
        <p14:creationId xmlns:p14="http://schemas.microsoft.com/office/powerpoint/2010/main" val="29755395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D2AB80-B517-4491-B7E6-CEE1A217C6B4}"/>
              </a:ext>
            </a:extLst>
          </p:cNvPr>
          <p:cNvSpPr>
            <a:spLocks noGrp="1"/>
          </p:cNvSpPr>
          <p:nvPr>
            <p:ph type="title"/>
          </p:nvPr>
        </p:nvSpPr>
        <p:spPr/>
        <p:txBody>
          <a:bodyPr/>
          <a:lstStyle/>
          <a:p>
            <a:r>
              <a:rPr lang="nl-NL" dirty="0"/>
              <a:t>Konijnen </a:t>
            </a:r>
          </a:p>
        </p:txBody>
      </p:sp>
      <p:sp>
        <p:nvSpPr>
          <p:cNvPr id="3" name="Tijdelijke aanduiding voor inhoud 2">
            <a:extLst>
              <a:ext uri="{FF2B5EF4-FFF2-40B4-BE49-F238E27FC236}">
                <a16:creationId xmlns:a16="http://schemas.microsoft.com/office/drawing/2014/main" id="{CA409667-B5EE-454B-AA5B-F327C80661A2}"/>
              </a:ext>
            </a:extLst>
          </p:cNvPr>
          <p:cNvSpPr>
            <a:spLocks noGrp="1"/>
          </p:cNvSpPr>
          <p:nvPr>
            <p:ph idx="1"/>
          </p:nvPr>
        </p:nvSpPr>
        <p:spPr>
          <a:xfrm>
            <a:off x="677333" y="1634116"/>
            <a:ext cx="9464193" cy="4877520"/>
          </a:xfrm>
        </p:spPr>
        <p:txBody>
          <a:bodyPr>
            <a:normAutofit fontScale="55000" lnSpcReduction="20000"/>
          </a:bodyPr>
          <a:lstStyle/>
          <a:p>
            <a:r>
              <a:rPr lang="nl-NL" dirty="0"/>
              <a:t>De voedster zal de jongen doorgaans twee keer per dag voeden. </a:t>
            </a:r>
          </a:p>
          <a:p>
            <a:r>
              <a:rPr lang="nl-NL" dirty="0"/>
              <a:t>Controleer of dat daadwerkelijk wordt gebeurd. </a:t>
            </a:r>
          </a:p>
          <a:p>
            <a:r>
              <a:rPr lang="nl-NL" dirty="0"/>
              <a:t>Een goed doorvoed jongen hebben een mooie ronde buik en liggen rustig in het nest.</a:t>
            </a:r>
          </a:p>
          <a:p>
            <a:r>
              <a:rPr lang="nl-NL" dirty="0"/>
              <a:t>Ze liggen in een nest van haren, omdat de haren een isolerende werking hebben, waardoor de dieren hun warmte kunnen vasthouden. </a:t>
            </a:r>
          </a:p>
          <a:p>
            <a:r>
              <a:rPr lang="nl-NL" dirty="0"/>
              <a:t>Na twee dagen kun de haren al zien groeien bij de jongen. </a:t>
            </a:r>
          </a:p>
          <a:p>
            <a:r>
              <a:rPr lang="nl-NL" dirty="0"/>
              <a:t>Tussen de 10</a:t>
            </a:r>
            <a:r>
              <a:rPr lang="nl-NL" baseline="30000" dirty="0"/>
              <a:t>e</a:t>
            </a:r>
            <a:r>
              <a:rPr lang="nl-NL" dirty="0"/>
              <a:t> en de 14</a:t>
            </a:r>
            <a:r>
              <a:rPr lang="nl-NL" baseline="30000" dirty="0"/>
              <a:t>e</a:t>
            </a:r>
            <a:r>
              <a:rPr lang="nl-NL" dirty="0"/>
              <a:t> dag gaan de oogjes en oortjes open. </a:t>
            </a:r>
          </a:p>
          <a:p>
            <a:r>
              <a:rPr lang="nl-NL" dirty="0"/>
              <a:t>Rond de derde week komen de jongen af en toe van hun nest en beginnen al wat te knabbelen van het hooi. </a:t>
            </a:r>
          </a:p>
          <a:p>
            <a:r>
              <a:rPr lang="nl-NL" dirty="0"/>
              <a:t>Rond deze tijd pak je de jongen af en toe op, om te wennen aan de mens. </a:t>
            </a:r>
          </a:p>
          <a:p>
            <a:r>
              <a:rPr lang="nl-NL" dirty="0"/>
              <a:t>In week en 3 en 4 zullen ze ook met de moeder mee-eten. </a:t>
            </a:r>
          </a:p>
          <a:p>
            <a:r>
              <a:rPr lang="nl-NL" dirty="0"/>
              <a:t>De leeftijd van 20 dagen kunnen ze vast voedsel eten. </a:t>
            </a:r>
          </a:p>
          <a:p>
            <a:r>
              <a:rPr lang="nl-NL" dirty="0"/>
              <a:t>Wettelijk mogen ze vanaf 6 weken van hun moederdier gescheiden worden, maar het beste te wachten tot ze acht a tien weken oud zijn. </a:t>
            </a:r>
          </a:p>
          <a:p>
            <a:r>
              <a:rPr lang="nl-NL" dirty="0"/>
              <a:t>Het is niet verplicht om konijnen te registreren en te identificeren. Dit geld niet voor hobbyfokkers die met hun dieren willen deelnemen aan tentoonstellingen. </a:t>
            </a:r>
          </a:p>
          <a:p>
            <a:r>
              <a:rPr lang="nl-NL" dirty="0"/>
              <a:t>Deze fokkers zijn dan verplicht om hun konijnen te tatoeëren. Op beide oren komen dan nummers.   </a:t>
            </a:r>
          </a:p>
          <a:p>
            <a:endParaRPr lang="nl-NL" dirty="0"/>
          </a:p>
        </p:txBody>
      </p:sp>
    </p:spTree>
    <p:extLst>
      <p:ext uri="{BB962C8B-B14F-4D97-AF65-F5344CB8AC3E}">
        <p14:creationId xmlns:p14="http://schemas.microsoft.com/office/powerpoint/2010/main" val="39398934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392EFE-85CB-4F0B-98C7-CA1C1BB3002E}"/>
              </a:ext>
            </a:extLst>
          </p:cNvPr>
          <p:cNvSpPr>
            <a:spLocks noGrp="1"/>
          </p:cNvSpPr>
          <p:nvPr>
            <p:ph type="title"/>
          </p:nvPr>
        </p:nvSpPr>
        <p:spPr/>
        <p:txBody>
          <a:bodyPr/>
          <a:lstStyle/>
          <a:p>
            <a:r>
              <a:rPr lang="nl-NL" dirty="0"/>
              <a:t>Cavia en hamster</a:t>
            </a:r>
          </a:p>
        </p:txBody>
      </p:sp>
      <p:sp>
        <p:nvSpPr>
          <p:cNvPr id="3" name="Tijdelijke aanduiding voor inhoud 2">
            <a:extLst>
              <a:ext uri="{FF2B5EF4-FFF2-40B4-BE49-F238E27FC236}">
                <a16:creationId xmlns:a16="http://schemas.microsoft.com/office/drawing/2014/main" id="{186F8F73-D9A4-45C1-8940-39D03E4C4D3F}"/>
              </a:ext>
            </a:extLst>
          </p:cNvPr>
          <p:cNvSpPr>
            <a:spLocks noGrp="1"/>
          </p:cNvSpPr>
          <p:nvPr>
            <p:ph idx="1"/>
          </p:nvPr>
        </p:nvSpPr>
        <p:spPr>
          <a:xfrm>
            <a:off x="677334" y="2160589"/>
            <a:ext cx="9228666" cy="3880773"/>
          </a:xfrm>
        </p:spPr>
        <p:txBody>
          <a:bodyPr>
            <a:normAutofit fontScale="55000" lnSpcReduction="20000"/>
          </a:bodyPr>
          <a:lstStyle/>
          <a:p>
            <a:r>
              <a:rPr lang="nl-NL" dirty="0"/>
              <a:t>Caviazeugen hebben twee tepels. Maar ze kunnen gemakkelijk een nest van 4 tot 5 jongen grootbrengen. </a:t>
            </a:r>
          </a:p>
          <a:p>
            <a:r>
              <a:rPr lang="nl-NL" dirty="0"/>
              <a:t>Cavia’s zijn nestvlieders. </a:t>
            </a:r>
          </a:p>
          <a:p>
            <a:r>
              <a:rPr lang="nl-NL" dirty="0"/>
              <a:t>Binnen 24 uur knabbelen ze al aan het hooi. </a:t>
            </a:r>
          </a:p>
          <a:p>
            <a:r>
              <a:rPr lang="nl-NL" dirty="0"/>
              <a:t>Je moet goed in de gaten houden of de jongen cavia's goed blijven groeien. </a:t>
            </a:r>
          </a:p>
          <a:p>
            <a:r>
              <a:rPr lang="nl-NL" dirty="0"/>
              <a:t>De moederdier houd het jong goed warm, daarom moet ze onbeperkt kunnen eten. </a:t>
            </a:r>
          </a:p>
          <a:p>
            <a:r>
              <a:rPr lang="nl-NL" dirty="0"/>
              <a:t>Hamsters zijn nestblijvers. </a:t>
            </a:r>
          </a:p>
          <a:p>
            <a:r>
              <a:rPr lang="nl-NL" dirty="0"/>
              <a:t>Hamstervrouwtje heeft acht tepels. </a:t>
            </a:r>
          </a:p>
          <a:p>
            <a:r>
              <a:rPr lang="nl-NL" dirty="0"/>
              <a:t>Werpt ze meer dan acht jongen, dan zie je vaak dat ze niet allemaal blijven leven. </a:t>
            </a:r>
          </a:p>
          <a:p>
            <a:r>
              <a:rPr lang="nl-NL" dirty="0"/>
              <a:t>De hamsters die voldoende melk krijgen, die liggen rustig in hun nest.</a:t>
            </a:r>
          </a:p>
          <a:p>
            <a:r>
              <a:rPr lang="nl-NL" dirty="0"/>
              <a:t>De oogjes gaan naar 10 tot 14 dagen open. </a:t>
            </a:r>
          </a:p>
          <a:p>
            <a:r>
              <a:rPr lang="nl-NL" dirty="0"/>
              <a:t>Na vier weken kunnen de jonge cavia’s en hamsters gespeend worden. </a:t>
            </a:r>
          </a:p>
          <a:p>
            <a:r>
              <a:rPr lang="nl-NL" dirty="0"/>
              <a:t>Gespeend: jongen scheiden van het moederdier.  </a:t>
            </a:r>
          </a:p>
        </p:txBody>
      </p:sp>
    </p:spTree>
    <p:extLst>
      <p:ext uri="{BB962C8B-B14F-4D97-AF65-F5344CB8AC3E}">
        <p14:creationId xmlns:p14="http://schemas.microsoft.com/office/powerpoint/2010/main" val="23942463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98E454-2977-470E-887C-65129FE6C416}"/>
              </a:ext>
            </a:extLst>
          </p:cNvPr>
          <p:cNvSpPr>
            <a:spLocks noGrp="1"/>
          </p:cNvSpPr>
          <p:nvPr>
            <p:ph type="title"/>
          </p:nvPr>
        </p:nvSpPr>
        <p:spPr/>
        <p:txBody>
          <a:bodyPr/>
          <a:lstStyle/>
          <a:p>
            <a:r>
              <a:rPr lang="nl-NL" dirty="0"/>
              <a:t>Opfok van vogels.</a:t>
            </a:r>
          </a:p>
        </p:txBody>
      </p:sp>
      <p:sp>
        <p:nvSpPr>
          <p:cNvPr id="3" name="Tijdelijke aanduiding voor inhoud 2">
            <a:extLst>
              <a:ext uri="{FF2B5EF4-FFF2-40B4-BE49-F238E27FC236}">
                <a16:creationId xmlns:a16="http://schemas.microsoft.com/office/drawing/2014/main" id="{47D8AD8B-CAB9-471C-BC64-1DAFE9F00C73}"/>
              </a:ext>
            </a:extLst>
          </p:cNvPr>
          <p:cNvSpPr>
            <a:spLocks noGrp="1"/>
          </p:cNvSpPr>
          <p:nvPr>
            <p:ph idx="1"/>
          </p:nvPr>
        </p:nvSpPr>
        <p:spPr>
          <a:xfrm>
            <a:off x="838200" y="1605367"/>
            <a:ext cx="10515600" cy="3647266"/>
          </a:xfrm>
        </p:spPr>
        <p:txBody>
          <a:bodyPr/>
          <a:lstStyle/>
          <a:p>
            <a:pPr marL="0" indent="0">
              <a:buNone/>
            </a:pPr>
            <a:r>
              <a:rPr lang="nl-NL" dirty="0"/>
              <a:t>- Hoenders en watervogels zijn nestvlieders.</a:t>
            </a:r>
          </a:p>
          <a:p>
            <a:pPr marL="0" indent="0">
              <a:buNone/>
            </a:pPr>
            <a:r>
              <a:rPr lang="nl-NL" dirty="0"/>
              <a:t>- Teren de eerste twee dagen op het restant van de dooier.</a:t>
            </a:r>
          </a:p>
          <a:p>
            <a:pPr marL="0" indent="0">
              <a:buNone/>
            </a:pPr>
            <a:r>
              <a:rPr lang="nl-NL" dirty="0"/>
              <a:t>- Kooi- en volièrevogels zijn nestblijvers.</a:t>
            </a:r>
          </a:p>
          <a:p>
            <a:pPr marL="0" indent="0">
              <a:buNone/>
            </a:pPr>
            <a:r>
              <a:rPr lang="nl-NL" dirty="0"/>
              <a:t>- 1 tot 2 weken de eieren in het nest laten liggen.</a:t>
            </a:r>
          </a:p>
          <a:p>
            <a:pPr marL="0" indent="0">
              <a:buNone/>
            </a:pPr>
            <a:r>
              <a:rPr lang="nl-NL" dirty="0"/>
              <a:t>- Kuikens uit broedmachine halen als ze droog zijn.</a:t>
            </a:r>
          </a:p>
          <a:p>
            <a:pPr marL="0" indent="0">
              <a:buNone/>
            </a:pPr>
            <a:r>
              <a:rPr lang="nl-NL" dirty="0"/>
              <a:t>- Eendenkuikens pas in de vijver als de stuitklier is gestimuleerd.</a:t>
            </a:r>
          </a:p>
          <a:p>
            <a:pPr marL="0" indent="0">
              <a:buNone/>
            </a:pPr>
            <a:r>
              <a:rPr lang="nl-NL" dirty="0"/>
              <a:t>- Jonge vogels ringen.</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2698984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85246C-70EE-4DD9-96A1-5524EA2378C2}"/>
              </a:ext>
            </a:extLst>
          </p:cNvPr>
          <p:cNvSpPr>
            <a:spLocks noGrp="1"/>
          </p:cNvSpPr>
          <p:nvPr>
            <p:ph type="title"/>
          </p:nvPr>
        </p:nvSpPr>
        <p:spPr/>
        <p:txBody>
          <a:bodyPr/>
          <a:lstStyle/>
          <a:p>
            <a:r>
              <a:rPr lang="nl-NL" dirty="0"/>
              <a:t>Opfok van vissen, amfibieën en reptielen.</a:t>
            </a:r>
          </a:p>
        </p:txBody>
      </p:sp>
      <p:sp>
        <p:nvSpPr>
          <p:cNvPr id="3" name="Tijdelijke aanduiding voor inhoud 2">
            <a:extLst>
              <a:ext uri="{FF2B5EF4-FFF2-40B4-BE49-F238E27FC236}">
                <a16:creationId xmlns:a16="http://schemas.microsoft.com/office/drawing/2014/main" id="{75171181-7F4B-476D-8BC9-78117469D5DF}"/>
              </a:ext>
            </a:extLst>
          </p:cNvPr>
          <p:cNvSpPr>
            <a:spLocks noGrp="1"/>
          </p:cNvSpPr>
          <p:nvPr>
            <p:ph idx="1"/>
          </p:nvPr>
        </p:nvSpPr>
        <p:spPr>
          <a:xfrm>
            <a:off x="838200" y="1690688"/>
            <a:ext cx="9594954" cy="4737907"/>
          </a:xfrm>
        </p:spPr>
        <p:txBody>
          <a:bodyPr>
            <a:normAutofit lnSpcReduction="10000"/>
          </a:bodyPr>
          <a:lstStyle/>
          <a:p>
            <a:pPr marL="0" indent="0">
              <a:buNone/>
            </a:pPr>
            <a:r>
              <a:rPr lang="nl-NL" dirty="0"/>
              <a:t>- Bij vissen en amfibieën om de dag 1/3 deel van water verversen.</a:t>
            </a:r>
          </a:p>
          <a:p>
            <a:pPr marL="0" indent="0">
              <a:buNone/>
            </a:pPr>
            <a:r>
              <a:rPr lang="nl-NL" dirty="0"/>
              <a:t>- De jongen niet meteen voeren, want hebben nog een dooierzak.</a:t>
            </a:r>
          </a:p>
          <a:p>
            <a:pPr marL="0" indent="0">
              <a:buNone/>
            </a:pPr>
            <a:r>
              <a:rPr lang="nl-NL" dirty="0"/>
              <a:t>- De larven en jonge vissen meerdere keren per dag voeren.</a:t>
            </a:r>
          </a:p>
          <a:p>
            <a:pPr marL="0" indent="0">
              <a:buNone/>
            </a:pPr>
            <a:r>
              <a:rPr lang="nl-NL" dirty="0"/>
              <a:t>- De larven van amfibieën beginnen pas met 3 tot 4 dagen na uitkomst met eten.</a:t>
            </a:r>
          </a:p>
          <a:p>
            <a:pPr marL="0" indent="0">
              <a:buNone/>
            </a:pPr>
            <a:r>
              <a:rPr lang="nl-NL" dirty="0"/>
              <a:t>- Na gedaante verwisseling voldoende calcium aanbieden.</a:t>
            </a:r>
          </a:p>
          <a:p>
            <a:pPr marL="0" indent="0">
              <a:buNone/>
            </a:pPr>
            <a:r>
              <a:rPr lang="nl-NL" dirty="0"/>
              <a:t>- Bij de jonge reptielen moet je de luchtvochtigheid verhogen en ze elke dag besproeien met water.</a:t>
            </a:r>
          </a:p>
          <a:p>
            <a:pPr marL="0" indent="0">
              <a:buNone/>
            </a:pPr>
            <a:r>
              <a:rPr lang="nl-NL" dirty="0"/>
              <a:t>- Zorgen voor de juiste hoeveelheid vitaminen en mineralen.</a:t>
            </a:r>
          </a:p>
          <a:p>
            <a:pPr marL="0" indent="0">
              <a:buNone/>
            </a:pPr>
            <a:endParaRPr lang="nl-NL" dirty="0"/>
          </a:p>
        </p:txBody>
      </p:sp>
    </p:spTree>
    <p:extLst>
      <p:ext uri="{BB962C8B-B14F-4D97-AF65-F5344CB8AC3E}">
        <p14:creationId xmlns:p14="http://schemas.microsoft.com/office/powerpoint/2010/main" val="2893348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fbeeldingsresultaat voor veiligheid">
            <a:extLst>
              <a:ext uri="{FF2B5EF4-FFF2-40B4-BE49-F238E27FC236}">
                <a16:creationId xmlns:a16="http://schemas.microsoft.com/office/drawing/2014/main" id="{CC1F534B-644B-454B-A20E-FA049D2A7F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83988">
            <a:off x="5233181" y="2747750"/>
            <a:ext cx="4684102" cy="261541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26B094EC-44F4-4AE0-B666-2A67671F220B}"/>
              </a:ext>
            </a:extLst>
          </p:cNvPr>
          <p:cNvSpPr>
            <a:spLocks noGrp="1"/>
          </p:cNvSpPr>
          <p:nvPr>
            <p:ph type="title"/>
          </p:nvPr>
        </p:nvSpPr>
        <p:spPr/>
        <p:txBody>
          <a:bodyPr/>
          <a:lstStyle/>
          <a:p>
            <a:r>
              <a:rPr lang="nl-NL" dirty="0"/>
              <a:t>veiligheid</a:t>
            </a:r>
          </a:p>
        </p:txBody>
      </p:sp>
      <p:sp>
        <p:nvSpPr>
          <p:cNvPr id="3" name="Tijdelijke aanduiding voor inhoud 2">
            <a:extLst>
              <a:ext uri="{FF2B5EF4-FFF2-40B4-BE49-F238E27FC236}">
                <a16:creationId xmlns:a16="http://schemas.microsoft.com/office/drawing/2014/main" id="{C7921CA9-DE0E-4460-B929-94C7A23358E0}"/>
              </a:ext>
            </a:extLst>
          </p:cNvPr>
          <p:cNvSpPr>
            <a:spLocks noGrp="1"/>
          </p:cNvSpPr>
          <p:nvPr>
            <p:ph idx="1"/>
          </p:nvPr>
        </p:nvSpPr>
        <p:spPr/>
        <p:txBody>
          <a:bodyPr/>
          <a:lstStyle/>
          <a:p>
            <a:r>
              <a:rPr lang="nl-NL" dirty="0"/>
              <a:t>Wees alert</a:t>
            </a:r>
          </a:p>
          <a:p>
            <a:r>
              <a:rPr lang="nl-NL" dirty="0"/>
              <a:t>Het beste met rust laten zolang er geen complicaties voor doen</a:t>
            </a:r>
          </a:p>
          <a:p>
            <a:r>
              <a:rPr lang="nl-NL" dirty="0"/>
              <a:t>Rondom de geboorte waakzaam zijn</a:t>
            </a:r>
          </a:p>
          <a:p>
            <a:endParaRPr lang="nl-NL" dirty="0"/>
          </a:p>
          <a:p>
            <a:r>
              <a:rPr lang="nl-NL" dirty="0"/>
              <a:t>Gevolgen:</a:t>
            </a:r>
          </a:p>
          <a:p>
            <a:r>
              <a:rPr lang="nl-NL" dirty="0"/>
              <a:t>Sommige dieren weten geen raad hun eerste eigen jongen en kunnen daardoor hun eigen jongen verwonden of doden</a:t>
            </a:r>
          </a:p>
        </p:txBody>
      </p:sp>
    </p:spTree>
    <p:extLst>
      <p:ext uri="{BB962C8B-B14F-4D97-AF65-F5344CB8AC3E}">
        <p14:creationId xmlns:p14="http://schemas.microsoft.com/office/powerpoint/2010/main" val="3540776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541AB3-4A1F-4ECD-8F84-6516C0A9C37E}"/>
              </a:ext>
            </a:extLst>
          </p:cNvPr>
          <p:cNvSpPr>
            <a:spLocks noGrp="1"/>
          </p:cNvSpPr>
          <p:nvPr>
            <p:ph type="title"/>
          </p:nvPr>
        </p:nvSpPr>
        <p:spPr/>
        <p:txBody>
          <a:bodyPr/>
          <a:lstStyle/>
          <a:p>
            <a:r>
              <a:rPr lang="nl-NL" b="1" dirty="0"/>
              <a:t>Toezicht houden </a:t>
            </a:r>
          </a:p>
        </p:txBody>
      </p:sp>
      <p:sp>
        <p:nvSpPr>
          <p:cNvPr id="3" name="Tijdelijke aanduiding voor inhoud 2">
            <a:extLst>
              <a:ext uri="{FF2B5EF4-FFF2-40B4-BE49-F238E27FC236}">
                <a16:creationId xmlns:a16="http://schemas.microsoft.com/office/drawing/2014/main" id="{5FB71BEF-7003-423B-B8B6-2F57824CD882}"/>
              </a:ext>
            </a:extLst>
          </p:cNvPr>
          <p:cNvSpPr>
            <a:spLocks noGrp="1"/>
          </p:cNvSpPr>
          <p:nvPr>
            <p:ph idx="1"/>
          </p:nvPr>
        </p:nvSpPr>
        <p:spPr/>
        <p:txBody>
          <a:bodyPr/>
          <a:lstStyle/>
          <a:p>
            <a:r>
              <a:rPr lang="nl-NL" dirty="0"/>
              <a:t>Naderende geboorte herkennen </a:t>
            </a:r>
          </a:p>
          <a:p>
            <a:r>
              <a:rPr lang="nl-NL" dirty="0"/>
              <a:t>Gedrag veranderd </a:t>
            </a:r>
          </a:p>
          <a:p>
            <a:r>
              <a:rPr lang="nl-NL" dirty="0"/>
              <a:t>Met rust laten als het normaal verloopt</a:t>
            </a:r>
          </a:p>
          <a:p>
            <a:r>
              <a:rPr lang="nl-NL" dirty="0"/>
              <a:t>Complicaties optreden moet je ingrijpen </a:t>
            </a:r>
          </a:p>
          <a:p>
            <a:r>
              <a:rPr lang="nl-NL" dirty="0"/>
              <a:t>Noteren van verloop geboorte </a:t>
            </a:r>
          </a:p>
          <a:p>
            <a:r>
              <a:rPr lang="nl-NL" dirty="0"/>
              <a:t>Telefoonnummer dierenarts bij de hand</a:t>
            </a:r>
          </a:p>
          <a:p>
            <a:endParaRPr lang="nl-NL" dirty="0"/>
          </a:p>
        </p:txBody>
      </p:sp>
    </p:spTree>
    <p:extLst>
      <p:ext uri="{BB962C8B-B14F-4D97-AF65-F5344CB8AC3E}">
        <p14:creationId xmlns:p14="http://schemas.microsoft.com/office/powerpoint/2010/main" val="1906522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31A796-C45C-4120-8C83-447CC55E746A}"/>
              </a:ext>
            </a:extLst>
          </p:cNvPr>
          <p:cNvSpPr>
            <a:spLocks noGrp="1"/>
          </p:cNvSpPr>
          <p:nvPr>
            <p:ph type="title"/>
          </p:nvPr>
        </p:nvSpPr>
        <p:spPr/>
        <p:txBody>
          <a:bodyPr/>
          <a:lstStyle/>
          <a:p>
            <a:r>
              <a:rPr lang="nl-NL" b="1" dirty="0"/>
              <a:t>Begeleiden geboorte hond en kat </a:t>
            </a:r>
          </a:p>
        </p:txBody>
      </p:sp>
      <p:sp>
        <p:nvSpPr>
          <p:cNvPr id="3" name="Tijdelijke aanduiding voor inhoud 2">
            <a:extLst>
              <a:ext uri="{FF2B5EF4-FFF2-40B4-BE49-F238E27FC236}">
                <a16:creationId xmlns:a16="http://schemas.microsoft.com/office/drawing/2014/main" id="{7AB345FC-1EF0-4FBC-8DC3-23C2AFF8195D}"/>
              </a:ext>
            </a:extLst>
          </p:cNvPr>
          <p:cNvSpPr>
            <a:spLocks noGrp="1"/>
          </p:cNvSpPr>
          <p:nvPr>
            <p:ph idx="1"/>
          </p:nvPr>
        </p:nvSpPr>
        <p:spPr/>
        <p:txBody>
          <a:bodyPr>
            <a:normAutofit fontScale="92500"/>
          </a:bodyPr>
          <a:lstStyle/>
          <a:p>
            <a:r>
              <a:rPr lang="nl-NL" dirty="0"/>
              <a:t>Lichaamstemperatuur daalt komt geboorte binnen 12 tot 24 uur op gang </a:t>
            </a:r>
          </a:p>
          <a:p>
            <a:r>
              <a:rPr lang="nl-NL" dirty="0"/>
              <a:t>Ontsluitingsfase duurt 6 tot 12 uur</a:t>
            </a:r>
          </a:p>
          <a:p>
            <a:r>
              <a:rPr lang="nl-NL" dirty="0"/>
              <a:t>Voor 1</a:t>
            </a:r>
            <a:r>
              <a:rPr lang="nl-NL" baseline="30000" dirty="0"/>
              <a:t>e</a:t>
            </a:r>
            <a:r>
              <a:rPr lang="nl-NL" dirty="0"/>
              <a:t> keer werpen kan het 36 uur duren </a:t>
            </a:r>
          </a:p>
          <a:p>
            <a:r>
              <a:rPr lang="nl-NL" dirty="0"/>
              <a:t>Gedrag verandert bij ontsluitingsfase</a:t>
            </a:r>
          </a:p>
          <a:p>
            <a:r>
              <a:rPr lang="nl-NL" dirty="0"/>
              <a:t>Volledige ontsluiting gaat het dier buikpersen </a:t>
            </a:r>
          </a:p>
          <a:p>
            <a:r>
              <a:rPr lang="nl-NL" dirty="0"/>
              <a:t>Bij buikpers is de uitdrijvingsfase begonnen</a:t>
            </a:r>
          </a:p>
          <a:p>
            <a:r>
              <a:rPr lang="nl-NL" dirty="0"/>
              <a:t>Mag niet langer dan half uur duren</a:t>
            </a:r>
          </a:p>
          <a:p>
            <a:r>
              <a:rPr lang="nl-NL" dirty="0"/>
              <a:t>Af en aan zwak perst, na anderhalf uur dierenarts ingeschakeld worden (</a:t>
            </a:r>
            <a:r>
              <a:rPr lang="nl-NL" dirty="0" err="1"/>
              <a:t>weeënzwakte</a:t>
            </a:r>
            <a:r>
              <a:rPr lang="nl-NL" dirty="0"/>
              <a:t>) </a:t>
            </a:r>
          </a:p>
          <a:p>
            <a:pPr marL="0" indent="0">
              <a:buNone/>
            </a:pPr>
            <a:endParaRPr lang="nl-NL" dirty="0"/>
          </a:p>
        </p:txBody>
      </p:sp>
    </p:spTree>
    <p:extLst>
      <p:ext uri="{BB962C8B-B14F-4D97-AF65-F5344CB8AC3E}">
        <p14:creationId xmlns:p14="http://schemas.microsoft.com/office/powerpoint/2010/main" val="3883433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4F149C-F6F5-4D11-829B-C3101722835F}"/>
              </a:ext>
            </a:extLst>
          </p:cNvPr>
          <p:cNvSpPr>
            <a:spLocks noGrp="1"/>
          </p:cNvSpPr>
          <p:nvPr>
            <p:ph type="title"/>
          </p:nvPr>
        </p:nvSpPr>
        <p:spPr/>
        <p:txBody>
          <a:bodyPr/>
          <a:lstStyle/>
          <a:p>
            <a:r>
              <a:rPr lang="nl-NL" b="1" dirty="0"/>
              <a:t>Begeleiden geboorte konijn, cavia en hamster </a:t>
            </a:r>
          </a:p>
        </p:txBody>
      </p:sp>
      <p:sp>
        <p:nvSpPr>
          <p:cNvPr id="3" name="Tijdelijke aanduiding voor inhoud 2">
            <a:extLst>
              <a:ext uri="{FF2B5EF4-FFF2-40B4-BE49-F238E27FC236}">
                <a16:creationId xmlns:a16="http://schemas.microsoft.com/office/drawing/2014/main" id="{BCDC5C0B-2104-443C-967E-BA1B82B6D166}"/>
              </a:ext>
            </a:extLst>
          </p:cNvPr>
          <p:cNvSpPr>
            <a:spLocks noGrp="1"/>
          </p:cNvSpPr>
          <p:nvPr>
            <p:ph idx="1"/>
          </p:nvPr>
        </p:nvSpPr>
        <p:spPr/>
        <p:txBody>
          <a:bodyPr/>
          <a:lstStyle/>
          <a:p>
            <a:r>
              <a:rPr lang="nl-NL" dirty="0"/>
              <a:t>Geboorte van konijnen, cavia en hamsters worden vaak niet waargenomen.</a:t>
            </a:r>
          </a:p>
          <a:p>
            <a:r>
              <a:rPr lang="nl-NL" dirty="0"/>
              <a:t>Aan het gedrag kun je zien of de geboorte eraan zit te komen.</a:t>
            </a:r>
          </a:p>
          <a:p>
            <a:r>
              <a:rPr lang="nl-NL" dirty="0"/>
              <a:t>Het konijn plukt vlak voor het werpen heel veel wol en bouwt aan haar nest.</a:t>
            </a:r>
          </a:p>
          <a:p>
            <a:r>
              <a:rPr lang="nl-NL" dirty="0"/>
              <a:t>Een cavia waarbij de geboorte aanstaande is, komt niet meer van haar plek doordat haar bekkenbanden helemaal verslapt zijn.</a:t>
            </a:r>
          </a:p>
          <a:p>
            <a:r>
              <a:rPr lang="nl-NL" dirty="0"/>
              <a:t>Hamsters werpen vrijwel altijd ‘s nachts. </a:t>
            </a:r>
          </a:p>
          <a:p>
            <a:r>
              <a:rPr lang="nl-NL" dirty="0"/>
              <a:t>Dierenarts inschakelen bij complicaties. </a:t>
            </a:r>
          </a:p>
        </p:txBody>
      </p:sp>
    </p:spTree>
    <p:extLst>
      <p:ext uri="{BB962C8B-B14F-4D97-AF65-F5344CB8AC3E}">
        <p14:creationId xmlns:p14="http://schemas.microsoft.com/office/powerpoint/2010/main" val="3767026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C45047-743C-4CBF-A111-C347FD7839F2}"/>
              </a:ext>
            </a:extLst>
          </p:cNvPr>
          <p:cNvSpPr>
            <a:spLocks noGrp="1"/>
          </p:cNvSpPr>
          <p:nvPr>
            <p:ph type="title"/>
          </p:nvPr>
        </p:nvSpPr>
        <p:spPr/>
        <p:txBody>
          <a:bodyPr/>
          <a:lstStyle/>
          <a:p>
            <a:r>
              <a:rPr lang="nl-NL" b="1" dirty="0"/>
              <a:t>Nazorg moederdier na de geboorte.</a:t>
            </a:r>
          </a:p>
        </p:txBody>
      </p:sp>
      <p:sp>
        <p:nvSpPr>
          <p:cNvPr id="3" name="Tijdelijke aanduiding voor inhoud 2">
            <a:extLst>
              <a:ext uri="{FF2B5EF4-FFF2-40B4-BE49-F238E27FC236}">
                <a16:creationId xmlns:a16="http://schemas.microsoft.com/office/drawing/2014/main" id="{6BD9858B-F237-4529-A2B3-B99DC828B0E2}"/>
              </a:ext>
            </a:extLst>
          </p:cNvPr>
          <p:cNvSpPr>
            <a:spLocks noGrp="1"/>
          </p:cNvSpPr>
          <p:nvPr>
            <p:ph idx="1"/>
          </p:nvPr>
        </p:nvSpPr>
        <p:spPr/>
        <p:txBody>
          <a:bodyPr/>
          <a:lstStyle/>
          <a:p>
            <a:r>
              <a:rPr lang="nl-NL" dirty="0"/>
              <a:t>Na de geboorte moet het dier over lauw water beschikken om te drinken.</a:t>
            </a:r>
          </a:p>
          <a:p>
            <a:r>
              <a:rPr lang="nl-NL" dirty="0"/>
              <a:t>Controleren of de nageboorte wel snel genoeg naar buiten komt en of  alle nageboortes zijn afgekomen en volledig zijn.</a:t>
            </a:r>
          </a:p>
          <a:p>
            <a:r>
              <a:rPr lang="nl-NL" dirty="0"/>
              <a:t>Controleer of de melkgift opgang komt.</a:t>
            </a:r>
          </a:p>
          <a:p>
            <a:r>
              <a:rPr lang="nl-NL" dirty="0"/>
              <a:t>Als moederdieren een grote worp hebben gekregen moet je extra goed op ze letten dat de jongen haar niet te veel worden. </a:t>
            </a:r>
          </a:p>
        </p:txBody>
      </p:sp>
    </p:spTree>
    <p:extLst>
      <p:ext uri="{BB962C8B-B14F-4D97-AF65-F5344CB8AC3E}">
        <p14:creationId xmlns:p14="http://schemas.microsoft.com/office/powerpoint/2010/main" val="1960791260"/>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2792</Words>
  <Application>Microsoft Office PowerPoint</Application>
  <PresentationFormat>Breedbeeld</PresentationFormat>
  <Paragraphs>270</Paragraphs>
  <Slides>44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44</vt:i4>
      </vt:variant>
    </vt:vector>
  </HeadingPairs>
  <TitlesOfParts>
    <vt:vector size="48" baseType="lpstr">
      <vt:lpstr>Arial</vt:lpstr>
      <vt:lpstr>Calibri</vt:lpstr>
      <vt:lpstr>Calibri Light</vt:lpstr>
      <vt:lpstr>Kantoorthema</vt:lpstr>
      <vt:lpstr>3,2 voorbereidingen vlak voor de geboorte</vt:lpstr>
      <vt:lpstr>Stress voorkomen</vt:lpstr>
      <vt:lpstr>Hygiëne </vt:lpstr>
      <vt:lpstr>Instrumentarium en benodigdheden </vt:lpstr>
      <vt:lpstr>veiligheid</vt:lpstr>
      <vt:lpstr>Toezicht houden </vt:lpstr>
      <vt:lpstr>Begeleiden geboorte hond en kat </vt:lpstr>
      <vt:lpstr>Begeleiden geboorte konijn, cavia en hamster </vt:lpstr>
      <vt:lpstr>Nazorg moederdier na de geboorte.</vt:lpstr>
      <vt:lpstr>Nazorg jong na de geboorte </vt:lpstr>
      <vt:lpstr>Stoornissen rondom de geboorte </vt:lpstr>
      <vt:lpstr>Oorzaak van het jong</vt:lpstr>
      <vt:lpstr>Te groot jong </vt:lpstr>
      <vt:lpstr>Afwijkende liggingen en verlossingen </vt:lpstr>
      <vt:lpstr>Afwijkende liggingen</vt:lpstr>
      <vt:lpstr>Oorzaak niet vlottende geboorte </vt:lpstr>
      <vt:lpstr>Weeën zwakte </vt:lpstr>
      <vt:lpstr>Baarmoedertorsie </vt:lpstr>
      <vt:lpstr>Problemen na de geboorte </vt:lpstr>
      <vt:lpstr>Achterblijven van na geboorte.</vt:lpstr>
      <vt:lpstr>Melkklierontsteking</vt:lpstr>
      <vt:lpstr>Melkziekte</vt:lpstr>
      <vt:lpstr>Slepende melkziekte</vt:lpstr>
      <vt:lpstr>Baarmoeder prolaps </vt:lpstr>
      <vt:lpstr>Begeleiden uitkomtproces </vt:lpstr>
      <vt:lpstr>Vissen, amfibieën en reptielen</vt:lpstr>
      <vt:lpstr>4.2 opfok van jonge dieren.</vt:lpstr>
      <vt:lpstr>Nestvlieders &amp; nestblijvers</vt:lpstr>
      <vt:lpstr>Ectoparasieten &amp; endoparasieten </vt:lpstr>
      <vt:lpstr>4.3 monitoren van het geboortegewicht en tempratuur bij de hond en kat.</vt:lpstr>
      <vt:lpstr>Voeding van pups en kittens</vt:lpstr>
      <vt:lpstr>Ontwormen en vaccineren van pups en kittens</vt:lpstr>
      <vt:lpstr>Socialisatie, identificatie en registratie en verandering van eigenaar</vt:lpstr>
      <vt:lpstr>Administratie en registratie van gegevens en wetgeving </vt:lpstr>
      <vt:lpstr>Fokken/ kweken</vt:lpstr>
      <vt:lpstr>Huisdierenlijst </vt:lpstr>
      <vt:lpstr>Cites: Convention on the International trade in endangered species of wild fauna en flora</vt:lpstr>
      <vt:lpstr>Wanneer opfokken met het moederdier niet kan</vt:lpstr>
      <vt:lpstr>Opfokken met behulp van een pleegmoeder</vt:lpstr>
      <vt:lpstr>Grootbrengen met de hand of met de melkmachine </vt:lpstr>
      <vt:lpstr>Konijnen </vt:lpstr>
      <vt:lpstr>Cavia en hamster</vt:lpstr>
      <vt:lpstr>Opfok van vogels.</vt:lpstr>
      <vt:lpstr>Opfok van vissen, amfibieën en reptielen.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Stoornissen rondom de geboorte</dc:title>
  <dc:creator>Anouk Westerveld</dc:creator>
  <cp:lastModifiedBy>Helanie Aalders</cp:lastModifiedBy>
  <cp:revision>15</cp:revision>
  <dcterms:created xsi:type="dcterms:W3CDTF">2018-01-26T08:23:00Z</dcterms:created>
  <dcterms:modified xsi:type="dcterms:W3CDTF">2018-02-01T15:13:37Z</dcterms:modified>
</cp:coreProperties>
</file>