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0" r:id="rId2"/>
    <p:sldId id="271" r:id="rId3"/>
    <p:sldId id="272" r:id="rId4"/>
    <p:sldId id="273" r:id="rId5"/>
    <p:sldId id="274" r:id="rId6"/>
    <p:sldId id="275" r:id="rId7"/>
    <p:sldId id="276" r:id="rId8"/>
    <p:sldId id="277" r:id="rId9"/>
    <p:sldId id="256" r:id="rId10"/>
    <p:sldId id="257" r:id="rId11"/>
    <p:sldId id="258" r:id="rId12"/>
    <p:sldId id="259" r:id="rId13"/>
    <p:sldId id="260" r:id="rId14"/>
    <p:sldId id="261" r:id="rId15"/>
    <p:sldId id="263" r:id="rId16"/>
    <p:sldId id="264"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278" r:id="rId41"/>
    <p:sldId id="279" r:id="rId42"/>
    <p:sldId id="280" r:id="rId43"/>
    <p:sldId id="281" r:id="rId44"/>
    <p:sldId id="282"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4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nl-NL"/>
              <a:t>Klik om stijl te bewerken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‹nr.›</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nl-NL"/>
              <a:t>Klik om stijl te bewerken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nl-NL"/>
              <a:t>Klik om stijl te bewerken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nl-NL"/>
              <a:t>Klik om stijl te bewerken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447191" y="2824269"/>
            <a:ext cx="4645152" cy="264445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412362" y="2821491"/>
            <a:ext cx="4645152" cy="263737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nl-NL"/>
              <a:t>Klik om stijl te bewerken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2/1/2018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2/1/2018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‹nr.›</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 3 en H 4</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2891431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AC8F36-2D9B-4AA8-B0CD-73AD2A4C7351}"/>
              </a:ext>
            </a:extLst>
          </p:cNvPr>
          <p:cNvSpPr>
            <a:spLocks noGrp="1"/>
          </p:cNvSpPr>
          <p:nvPr>
            <p:ph type="title"/>
          </p:nvPr>
        </p:nvSpPr>
        <p:spPr/>
        <p:txBody>
          <a:bodyPr/>
          <a:lstStyle/>
          <a:p>
            <a:r>
              <a:rPr lang="nl-NL" dirty="0"/>
              <a:t>Geboorte problemen</a:t>
            </a:r>
          </a:p>
        </p:txBody>
      </p:sp>
      <p:sp>
        <p:nvSpPr>
          <p:cNvPr id="3" name="Tijdelijke aanduiding voor inhoud 2">
            <a:extLst>
              <a:ext uri="{FF2B5EF4-FFF2-40B4-BE49-F238E27FC236}">
                <a16:creationId xmlns:a16="http://schemas.microsoft.com/office/drawing/2014/main" id="{1B30D82A-3A84-45F7-9A12-D55BD5E8F2B9}"/>
              </a:ext>
            </a:extLst>
          </p:cNvPr>
          <p:cNvSpPr>
            <a:spLocks noGrp="1"/>
          </p:cNvSpPr>
          <p:nvPr>
            <p:ph idx="1"/>
          </p:nvPr>
        </p:nvSpPr>
        <p:spPr/>
        <p:txBody>
          <a:bodyPr/>
          <a:lstStyle/>
          <a:p>
            <a:r>
              <a:rPr lang="nl-NL" dirty="0"/>
              <a:t>Geboorte problemen die bij het jong liggen:</a:t>
            </a:r>
          </a:p>
          <a:p>
            <a:r>
              <a:rPr lang="nl-NL" dirty="0"/>
              <a:t>- Te groot jong</a:t>
            </a:r>
          </a:p>
          <a:p>
            <a:r>
              <a:rPr lang="nl-NL" dirty="0"/>
              <a:t>- Dood jong</a:t>
            </a:r>
          </a:p>
          <a:p>
            <a:r>
              <a:rPr lang="nl-NL" dirty="0"/>
              <a:t>- Afwijkende ligging van het jong</a:t>
            </a:r>
          </a:p>
          <a:p>
            <a:r>
              <a:rPr lang="nl-NL" dirty="0"/>
              <a:t>Geboorte problemen die bij de moeder liggen:</a:t>
            </a:r>
          </a:p>
          <a:p>
            <a:endParaRPr lang="nl-NL" dirty="0"/>
          </a:p>
        </p:txBody>
      </p:sp>
    </p:spTree>
    <p:extLst>
      <p:ext uri="{BB962C8B-B14F-4D97-AF65-F5344CB8AC3E}">
        <p14:creationId xmlns:p14="http://schemas.microsoft.com/office/powerpoint/2010/main" val="819669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3A9D1B-D486-4C1A-97D9-9A053E9D45A8}"/>
              </a:ext>
            </a:extLst>
          </p:cNvPr>
          <p:cNvSpPr>
            <a:spLocks noGrp="1"/>
          </p:cNvSpPr>
          <p:nvPr>
            <p:ph type="title"/>
          </p:nvPr>
        </p:nvSpPr>
        <p:spPr/>
        <p:txBody>
          <a:bodyPr/>
          <a:lstStyle/>
          <a:p>
            <a:r>
              <a:rPr lang="nl-NL" dirty="0"/>
              <a:t>Geboorte problemen</a:t>
            </a:r>
          </a:p>
        </p:txBody>
      </p:sp>
      <p:sp>
        <p:nvSpPr>
          <p:cNvPr id="3" name="Tijdelijke aanduiding voor inhoud 2">
            <a:extLst>
              <a:ext uri="{FF2B5EF4-FFF2-40B4-BE49-F238E27FC236}">
                <a16:creationId xmlns:a16="http://schemas.microsoft.com/office/drawing/2014/main" id="{43B5872B-5B36-4857-800E-4BCC267D9F8F}"/>
              </a:ext>
            </a:extLst>
          </p:cNvPr>
          <p:cNvSpPr>
            <a:spLocks noGrp="1"/>
          </p:cNvSpPr>
          <p:nvPr>
            <p:ph idx="1"/>
          </p:nvPr>
        </p:nvSpPr>
        <p:spPr/>
        <p:txBody>
          <a:bodyPr>
            <a:normAutofit fontScale="92500" lnSpcReduction="20000"/>
          </a:bodyPr>
          <a:lstStyle/>
          <a:p>
            <a:r>
              <a:rPr lang="nl-NL" dirty="0"/>
              <a:t>Geboorte problemen die bij de moeder liggen:</a:t>
            </a:r>
          </a:p>
          <a:p>
            <a:r>
              <a:rPr lang="nl-NL" dirty="0"/>
              <a:t>- Weeën zwakte </a:t>
            </a:r>
          </a:p>
          <a:p>
            <a:r>
              <a:rPr lang="nl-NL" dirty="0"/>
              <a:t>- Baarmoedertorosie </a:t>
            </a:r>
          </a:p>
          <a:p>
            <a:r>
              <a:rPr lang="nl-NL" dirty="0"/>
              <a:t>- Overgewicht</a:t>
            </a:r>
          </a:p>
          <a:p>
            <a:r>
              <a:rPr lang="nl-NL" dirty="0"/>
              <a:t>- Ziekte</a:t>
            </a:r>
          </a:p>
          <a:p>
            <a:r>
              <a:rPr lang="nl-NL" dirty="0"/>
              <a:t>- Stress</a:t>
            </a:r>
          </a:p>
          <a:p>
            <a:r>
              <a:rPr lang="nl-NL" dirty="0"/>
              <a:t>- Te hoge leeftijd</a:t>
            </a:r>
          </a:p>
          <a:p>
            <a:r>
              <a:rPr lang="nl-NL" dirty="0"/>
              <a:t>- Afwijking in het geboorte kanaal</a:t>
            </a:r>
          </a:p>
          <a:p>
            <a:endParaRPr lang="nl-NL" dirty="0"/>
          </a:p>
        </p:txBody>
      </p:sp>
    </p:spTree>
    <p:extLst>
      <p:ext uri="{BB962C8B-B14F-4D97-AF65-F5344CB8AC3E}">
        <p14:creationId xmlns:p14="http://schemas.microsoft.com/office/powerpoint/2010/main" val="3945552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85A811-7E9A-445F-8907-B12E5DB1BB4D}"/>
              </a:ext>
            </a:extLst>
          </p:cNvPr>
          <p:cNvSpPr>
            <a:spLocks noGrp="1"/>
          </p:cNvSpPr>
          <p:nvPr>
            <p:ph type="title"/>
          </p:nvPr>
        </p:nvSpPr>
        <p:spPr/>
        <p:txBody>
          <a:bodyPr/>
          <a:lstStyle/>
          <a:p>
            <a:r>
              <a:rPr lang="nl-NL" dirty="0"/>
              <a:t>Problemen die kunnen optreden na de geboorte</a:t>
            </a:r>
          </a:p>
        </p:txBody>
      </p:sp>
      <p:sp>
        <p:nvSpPr>
          <p:cNvPr id="3" name="Tijdelijke aanduiding voor inhoud 2">
            <a:extLst>
              <a:ext uri="{FF2B5EF4-FFF2-40B4-BE49-F238E27FC236}">
                <a16:creationId xmlns:a16="http://schemas.microsoft.com/office/drawing/2014/main" id="{76D9CF8C-55E7-4357-9F71-D38949DD2BFB}"/>
              </a:ext>
            </a:extLst>
          </p:cNvPr>
          <p:cNvSpPr>
            <a:spLocks noGrp="1"/>
          </p:cNvSpPr>
          <p:nvPr>
            <p:ph idx="1"/>
          </p:nvPr>
        </p:nvSpPr>
        <p:spPr/>
        <p:txBody>
          <a:bodyPr/>
          <a:lstStyle/>
          <a:p>
            <a:r>
              <a:rPr lang="nl-NL" dirty="0"/>
              <a:t>Het niet afkomen van de nageboorte</a:t>
            </a:r>
          </a:p>
          <a:p>
            <a:r>
              <a:rPr lang="nl-NL" dirty="0"/>
              <a:t>Baarmoederontsteking</a:t>
            </a:r>
          </a:p>
          <a:p>
            <a:r>
              <a:rPr lang="nl-NL" dirty="0"/>
              <a:t>Mastitis - melkklierontsteking</a:t>
            </a:r>
          </a:p>
          <a:p>
            <a:r>
              <a:rPr lang="nl-NL" dirty="0"/>
              <a:t>Melkziekte – calcium te kort</a:t>
            </a:r>
          </a:p>
          <a:p>
            <a:r>
              <a:rPr lang="nl-NL" dirty="0"/>
              <a:t>Slepende melkziekte – energie te kort bij het moederdier</a:t>
            </a:r>
          </a:p>
          <a:p>
            <a:r>
              <a:rPr lang="nl-NL" dirty="0"/>
              <a:t>Baarmoederprollaps – de baarmoeder word uitgeperst</a:t>
            </a:r>
          </a:p>
        </p:txBody>
      </p:sp>
    </p:spTree>
    <p:extLst>
      <p:ext uri="{BB962C8B-B14F-4D97-AF65-F5344CB8AC3E}">
        <p14:creationId xmlns:p14="http://schemas.microsoft.com/office/powerpoint/2010/main" val="1183283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BB46DC-AC4A-410D-9586-FF18FB29417B}"/>
              </a:ext>
            </a:extLst>
          </p:cNvPr>
          <p:cNvSpPr>
            <a:spLocks noGrp="1"/>
          </p:cNvSpPr>
          <p:nvPr>
            <p:ph type="title"/>
          </p:nvPr>
        </p:nvSpPr>
        <p:spPr/>
        <p:txBody>
          <a:bodyPr/>
          <a:lstStyle/>
          <a:p>
            <a:r>
              <a:rPr lang="nl-NL" dirty="0"/>
              <a:t>Groot jong</a:t>
            </a:r>
          </a:p>
        </p:txBody>
      </p:sp>
      <p:sp>
        <p:nvSpPr>
          <p:cNvPr id="3" name="Tijdelijke aanduiding voor inhoud 2">
            <a:extLst>
              <a:ext uri="{FF2B5EF4-FFF2-40B4-BE49-F238E27FC236}">
                <a16:creationId xmlns:a16="http://schemas.microsoft.com/office/drawing/2014/main" id="{1EA8F8DB-16CC-42C3-A892-72018A5F76EC}"/>
              </a:ext>
            </a:extLst>
          </p:cNvPr>
          <p:cNvSpPr>
            <a:spLocks noGrp="1"/>
          </p:cNvSpPr>
          <p:nvPr>
            <p:ph idx="1"/>
          </p:nvPr>
        </p:nvSpPr>
        <p:spPr/>
        <p:txBody>
          <a:bodyPr>
            <a:normAutofit lnSpcReduction="10000"/>
          </a:bodyPr>
          <a:lstStyle/>
          <a:p>
            <a:r>
              <a:rPr lang="nl-NL" dirty="0"/>
              <a:t>Oorzaak te grote jongen:</a:t>
            </a:r>
          </a:p>
          <a:p>
            <a:r>
              <a:rPr lang="nl-NL" dirty="0"/>
              <a:t>Te grote mannelijke dieren bij de dekking</a:t>
            </a:r>
          </a:p>
          <a:p>
            <a:r>
              <a:rPr lang="nl-NL" dirty="0"/>
              <a:t>Bij pups word een waterhoofd wel eens gezien</a:t>
            </a:r>
          </a:p>
          <a:p>
            <a:r>
              <a:rPr lang="nl-NL" dirty="0"/>
              <a:t>Bij waterhoofd komt er een abnormale hoeveelheid hersenvloeistof in de holtes waardoor het hoofd opzwelt. </a:t>
            </a:r>
          </a:p>
          <a:p>
            <a:r>
              <a:rPr lang="nl-NL" dirty="0"/>
              <a:t>Pups met een waterhoofd zijn niet levensvatbaar. Dood geboren of direct na de geboorte overlijd.</a:t>
            </a:r>
          </a:p>
          <a:p>
            <a:r>
              <a:rPr lang="nl-NL" dirty="0"/>
              <a:t>Bij een te groot jong word meestal een keizersnee toegepast. </a:t>
            </a:r>
          </a:p>
          <a:p>
            <a:endParaRPr lang="nl-NL" dirty="0"/>
          </a:p>
        </p:txBody>
      </p:sp>
    </p:spTree>
    <p:extLst>
      <p:ext uri="{BB962C8B-B14F-4D97-AF65-F5344CB8AC3E}">
        <p14:creationId xmlns:p14="http://schemas.microsoft.com/office/powerpoint/2010/main" val="4218510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5423D2-96CD-4881-A79E-2100E90F2EE4}"/>
              </a:ext>
            </a:extLst>
          </p:cNvPr>
          <p:cNvSpPr>
            <a:spLocks noGrp="1"/>
          </p:cNvSpPr>
          <p:nvPr>
            <p:ph type="title"/>
          </p:nvPr>
        </p:nvSpPr>
        <p:spPr/>
        <p:txBody>
          <a:bodyPr/>
          <a:lstStyle/>
          <a:p>
            <a:r>
              <a:rPr lang="nl-NL" dirty="0"/>
              <a:t>Moeilijke geboorte </a:t>
            </a:r>
          </a:p>
        </p:txBody>
      </p:sp>
      <p:sp>
        <p:nvSpPr>
          <p:cNvPr id="3" name="Tijdelijke aanduiding voor inhoud 2">
            <a:extLst>
              <a:ext uri="{FF2B5EF4-FFF2-40B4-BE49-F238E27FC236}">
                <a16:creationId xmlns:a16="http://schemas.microsoft.com/office/drawing/2014/main" id="{E81B8DA5-9B8E-4795-96DB-C91DBF0378DD}"/>
              </a:ext>
            </a:extLst>
          </p:cNvPr>
          <p:cNvSpPr>
            <a:spLocks noGrp="1"/>
          </p:cNvSpPr>
          <p:nvPr>
            <p:ph idx="1"/>
          </p:nvPr>
        </p:nvSpPr>
        <p:spPr/>
        <p:txBody>
          <a:bodyPr/>
          <a:lstStyle/>
          <a:p>
            <a:r>
              <a:rPr lang="nl-NL" dirty="0" err="1"/>
              <a:t>Weeënzwakte</a:t>
            </a:r>
            <a:r>
              <a:rPr lang="nl-NL" dirty="0"/>
              <a:t> oorzaken: Angst, onrust, overgewicht, lichamelijke uitputting of een hoge leeftijd. </a:t>
            </a:r>
          </a:p>
          <a:p>
            <a:r>
              <a:rPr lang="nl-NL" dirty="0"/>
              <a:t>Oxytocine: </a:t>
            </a:r>
            <a:r>
              <a:rPr lang="nl-NL" dirty="0" err="1"/>
              <a:t>weeënopwekkend</a:t>
            </a:r>
            <a:r>
              <a:rPr lang="nl-NL" dirty="0"/>
              <a:t> middel in een calcium oplossing. Mag pas worden gebruikt als je zeker weet dat het jong niet word belemmerd.</a:t>
            </a:r>
          </a:p>
          <a:p>
            <a:r>
              <a:rPr lang="nl-NL" dirty="0"/>
              <a:t>Nageboorte mag NIET achterblijven in de baarmoeder</a:t>
            </a:r>
          </a:p>
          <a:p>
            <a:endParaRPr lang="nl-NL" dirty="0"/>
          </a:p>
          <a:p>
            <a:endParaRPr lang="nl-NL" dirty="0"/>
          </a:p>
          <a:p>
            <a:endParaRPr lang="nl-NL" dirty="0"/>
          </a:p>
        </p:txBody>
      </p:sp>
    </p:spTree>
    <p:extLst>
      <p:ext uri="{BB962C8B-B14F-4D97-AF65-F5344CB8AC3E}">
        <p14:creationId xmlns:p14="http://schemas.microsoft.com/office/powerpoint/2010/main" val="42503476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CAE082-E490-4D88-AE20-F4B217E08346}"/>
              </a:ext>
            </a:extLst>
          </p:cNvPr>
          <p:cNvSpPr>
            <a:spLocks noGrp="1"/>
          </p:cNvSpPr>
          <p:nvPr>
            <p:ph type="title"/>
          </p:nvPr>
        </p:nvSpPr>
        <p:spPr/>
        <p:txBody>
          <a:bodyPr/>
          <a:lstStyle/>
          <a:p>
            <a:r>
              <a:rPr lang="nl-NL" dirty="0"/>
              <a:t>Vogels</a:t>
            </a:r>
          </a:p>
        </p:txBody>
      </p:sp>
      <p:sp>
        <p:nvSpPr>
          <p:cNvPr id="3" name="Tijdelijke aanduiding voor inhoud 2">
            <a:extLst>
              <a:ext uri="{FF2B5EF4-FFF2-40B4-BE49-F238E27FC236}">
                <a16:creationId xmlns:a16="http://schemas.microsoft.com/office/drawing/2014/main" id="{67D2BC53-A306-45D5-B849-9567BD3E97A5}"/>
              </a:ext>
            </a:extLst>
          </p:cNvPr>
          <p:cNvSpPr>
            <a:spLocks noGrp="1"/>
          </p:cNvSpPr>
          <p:nvPr>
            <p:ph idx="1"/>
          </p:nvPr>
        </p:nvSpPr>
        <p:spPr/>
        <p:txBody>
          <a:bodyPr/>
          <a:lstStyle/>
          <a:p>
            <a:r>
              <a:rPr lang="nl-NL" dirty="0"/>
              <a:t>Wat bij natuurbroed en machinaal moet gebeuren is het verhogen van relatieve luchtvochtigheid, dit zorgt ervoor dat de eivliezen spoeler worden en het kuiken beter uit het ei komt. </a:t>
            </a:r>
          </a:p>
          <a:p>
            <a:r>
              <a:rPr lang="nl-NL" dirty="0"/>
              <a:t>3 dagen van te voren niet meer keren van de eieren</a:t>
            </a:r>
          </a:p>
          <a:p>
            <a:r>
              <a:rPr lang="nl-NL" dirty="0"/>
              <a:t>Tijdens het uitkomen de kuikens nooit helpen, dit gaat vaak mis</a:t>
            </a:r>
          </a:p>
          <a:p>
            <a:r>
              <a:rPr lang="nl-NL" dirty="0"/>
              <a:t>Laat het kuiken op kracht komen opdrogen onder de broedmachine</a:t>
            </a:r>
          </a:p>
          <a:p>
            <a:endParaRPr lang="nl-NL" dirty="0"/>
          </a:p>
          <a:p>
            <a:endParaRPr lang="nl-NL" dirty="0"/>
          </a:p>
        </p:txBody>
      </p:sp>
    </p:spTree>
    <p:extLst>
      <p:ext uri="{BB962C8B-B14F-4D97-AF65-F5344CB8AC3E}">
        <p14:creationId xmlns:p14="http://schemas.microsoft.com/office/powerpoint/2010/main" val="681949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F3FBE6-797A-4E53-B9D8-5FC59CD42885}"/>
              </a:ext>
            </a:extLst>
          </p:cNvPr>
          <p:cNvSpPr>
            <a:spLocks noGrp="1"/>
          </p:cNvSpPr>
          <p:nvPr>
            <p:ph type="title"/>
          </p:nvPr>
        </p:nvSpPr>
        <p:spPr/>
        <p:txBody>
          <a:bodyPr/>
          <a:lstStyle/>
          <a:p>
            <a:r>
              <a:rPr lang="nl-NL" dirty="0"/>
              <a:t>Vissen, reptielen en amfibieën </a:t>
            </a:r>
          </a:p>
        </p:txBody>
      </p:sp>
      <p:sp>
        <p:nvSpPr>
          <p:cNvPr id="3" name="Tijdelijke aanduiding voor inhoud 2">
            <a:extLst>
              <a:ext uri="{FF2B5EF4-FFF2-40B4-BE49-F238E27FC236}">
                <a16:creationId xmlns:a16="http://schemas.microsoft.com/office/drawing/2014/main" id="{C011A1DC-D06F-4182-9F2B-DD7BF4F58CA6}"/>
              </a:ext>
            </a:extLst>
          </p:cNvPr>
          <p:cNvSpPr>
            <a:spLocks noGrp="1"/>
          </p:cNvSpPr>
          <p:nvPr>
            <p:ph idx="1"/>
          </p:nvPr>
        </p:nvSpPr>
        <p:spPr/>
        <p:txBody>
          <a:bodyPr/>
          <a:lstStyle/>
          <a:p>
            <a:r>
              <a:rPr lang="nl-NL" dirty="0"/>
              <a:t>Weinig begeleiding nodig bij het uitkomen van de eieren</a:t>
            </a:r>
          </a:p>
          <a:p>
            <a:r>
              <a:rPr lang="nl-NL" dirty="0"/>
              <a:t>Voorkom sterke schommelingen van het waterkwaliteit, relatieve luchtvochtigheid en tempratuur.</a:t>
            </a:r>
          </a:p>
          <a:p>
            <a:r>
              <a:rPr lang="nl-NL" dirty="0"/>
              <a:t>Bij vissen en amfibieën kun je ingrijpen door de kracht van het filter iets terug te schroeven, hiermee voorkom je dat de larven meteen worden opgezogen.</a:t>
            </a:r>
          </a:p>
          <a:p>
            <a:endParaRPr lang="nl-NL" dirty="0"/>
          </a:p>
        </p:txBody>
      </p:sp>
    </p:spTree>
    <p:extLst>
      <p:ext uri="{BB962C8B-B14F-4D97-AF65-F5344CB8AC3E}">
        <p14:creationId xmlns:p14="http://schemas.microsoft.com/office/powerpoint/2010/main" val="6606954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9344A6-0372-4A54-9B15-7E04CAEFBD49}"/>
              </a:ext>
            </a:extLst>
          </p:cNvPr>
          <p:cNvSpPr>
            <a:spLocks noGrp="1"/>
          </p:cNvSpPr>
          <p:nvPr>
            <p:ph type="ctrTitle"/>
          </p:nvPr>
        </p:nvSpPr>
        <p:spPr/>
        <p:txBody>
          <a:bodyPr/>
          <a:lstStyle/>
          <a:p>
            <a:r>
              <a:rPr lang="nl-NL" dirty="0"/>
              <a:t>4.2 en 4.3</a:t>
            </a:r>
          </a:p>
        </p:txBody>
      </p:sp>
      <p:sp>
        <p:nvSpPr>
          <p:cNvPr id="3" name="Ondertitel 2">
            <a:extLst>
              <a:ext uri="{FF2B5EF4-FFF2-40B4-BE49-F238E27FC236}">
                <a16:creationId xmlns:a16="http://schemas.microsoft.com/office/drawing/2014/main" id="{D3D3EC1A-AD7F-4EA1-BEB6-09BE69989730}"/>
              </a:ext>
            </a:extLst>
          </p:cNvPr>
          <p:cNvSpPr>
            <a:spLocks noGrp="1"/>
          </p:cNvSpPr>
          <p:nvPr>
            <p:ph type="subTitle" idx="1"/>
          </p:nvPr>
        </p:nvSpPr>
        <p:spPr/>
        <p:txBody>
          <a:bodyPr/>
          <a:lstStyle/>
          <a:p>
            <a:endParaRPr lang="nl-NL" dirty="0"/>
          </a:p>
          <a:p>
            <a:endParaRPr lang="nl-NL" dirty="0"/>
          </a:p>
        </p:txBody>
      </p:sp>
    </p:spTree>
    <p:extLst>
      <p:ext uri="{BB962C8B-B14F-4D97-AF65-F5344CB8AC3E}">
        <p14:creationId xmlns:p14="http://schemas.microsoft.com/office/powerpoint/2010/main" val="3578598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1B2A2D-6864-4D08-809D-FC8574BF128C}"/>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89459D5A-7604-4387-A360-2051E1CEC9C5}"/>
              </a:ext>
            </a:extLst>
          </p:cNvPr>
          <p:cNvSpPr>
            <a:spLocks noGrp="1"/>
          </p:cNvSpPr>
          <p:nvPr>
            <p:ph idx="1"/>
          </p:nvPr>
        </p:nvSpPr>
        <p:spPr/>
        <p:txBody>
          <a:bodyPr/>
          <a:lstStyle/>
          <a:p>
            <a:r>
              <a:rPr lang="nl-NL" dirty="0"/>
              <a:t>Nestblijvers: blijven in het nest na de geboorte. Zijn kaal, blind en doof</a:t>
            </a:r>
          </a:p>
          <a:p>
            <a:r>
              <a:rPr lang="nl-NL" dirty="0"/>
              <a:t>Nestvlieders: verlaten na de geboorte gelijk het nest. Worden compleet geboren.</a:t>
            </a:r>
          </a:p>
          <a:p>
            <a:r>
              <a:rPr lang="nl-NL" dirty="0" err="1"/>
              <a:t>Ectoparasieten</a:t>
            </a:r>
            <a:r>
              <a:rPr lang="nl-NL" dirty="0"/>
              <a:t>: leven </a:t>
            </a:r>
            <a:r>
              <a:rPr lang="nl-NL" dirty="0" err="1"/>
              <a:t>OPhun</a:t>
            </a:r>
            <a:r>
              <a:rPr lang="nl-NL" dirty="0"/>
              <a:t> gastheer.</a:t>
            </a:r>
          </a:p>
          <a:p>
            <a:r>
              <a:rPr lang="nl-NL" dirty="0"/>
              <a:t>Endoparasieten: leven IN hun gastheer. </a:t>
            </a:r>
          </a:p>
          <a:p>
            <a:endParaRPr lang="nl-NL" dirty="0"/>
          </a:p>
        </p:txBody>
      </p:sp>
    </p:spTree>
    <p:extLst>
      <p:ext uri="{BB962C8B-B14F-4D97-AF65-F5344CB8AC3E}">
        <p14:creationId xmlns:p14="http://schemas.microsoft.com/office/powerpoint/2010/main" val="3083100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619F51-0090-4F58-83F7-F73833E51FC9}"/>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5DE963EA-8CE0-4710-A6E2-32499BE1A530}"/>
              </a:ext>
            </a:extLst>
          </p:cNvPr>
          <p:cNvSpPr>
            <a:spLocks noGrp="1"/>
          </p:cNvSpPr>
          <p:nvPr>
            <p:ph idx="1"/>
          </p:nvPr>
        </p:nvSpPr>
        <p:spPr/>
        <p:txBody>
          <a:bodyPr/>
          <a:lstStyle/>
          <a:p>
            <a:pPr marL="0" indent="0">
              <a:buNone/>
            </a:pPr>
            <a:r>
              <a:rPr lang="nl-NL" dirty="0"/>
              <a:t>De omgevingstempratuur van een pup/kitten moet in de eerste week 30 tot 32 C. de omgevingstemperatuur kan in vier weken tijd worden afgebouwd tot 24C. </a:t>
            </a:r>
          </a:p>
          <a:p>
            <a:pPr marL="0" indent="0">
              <a:buNone/>
            </a:pPr>
            <a:r>
              <a:rPr lang="nl-NL" dirty="0"/>
              <a:t>De pup/kitten drinkt tot 3 à 4 weken alleen maar melk van het moederdier. Daarna kunnen ze overgaan op volledig voer. Dit moet 4 x per dag in kleine porties gegeven worden. </a:t>
            </a:r>
          </a:p>
          <a:p>
            <a:pPr marL="0" indent="0">
              <a:buNone/>
            </a:pPr>
            <a:endParaRPr lang="nl-NL" dirty="0"/>
          </a:p>
        </p:txBody>
      </p:sp>
    </p:spTree>
    <p:extLst>
      <p:ext uri="{BB962C8B-B14F-4D97-AF65-F5344CB8AC3E}">
        <p14:creationId xmlns:p14="http://schemas.microsoft.com/office/powerpoint/2010/main" val="1203987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295AD2-F08D-453A-8F47-084F2A8F7F16}"/>
              </a:ext>
            </a:extLst>
          </p:cNvPr>
          <p:cNvSpPr>
            <a:spLocks noGrp="1"/>
          </p:cNvSpPr>
          <p:nvPr>
            <p:ph type="title"/>
          </p:nvPr>
        </p:nvSpPr>
        <p:spPr/>
        <p:txBody>
          <a:bodyPr/>
          <a:lstStyle/>
          <a:p>
            <a:r>
              <a:rPr lang="nl-NL" dirty="0"/>
              <a:t>Stress</a:t>
            </a:r>
          </a:p>
        </p:txBody>
      </p:sp>
      <p:sp>
        <p:nvSpPr>
          <p:cNvPr id="3" name="Tijdelijke aanduiding voor inhoud 2">
            <a:extLst>
              <a:ext uri="{FF2B5EF4-FFF2-40B4-BE49-F238E27FC236}">
                <a16:creationId xmlns:a16="http://schemas.microsoft.com/office/drawing/2014/main" id="{C65408A2-C3D2-4812-B97C-67D5669752F8}"/>
              </a:ext>
            </a:extLst>
          </p:cNvPr>
          <p:cNvSpPr>
            <a:spLocks noGrp="1"/>
          </p:cNvSpPr>
          <p:nvPr>
            <p:ph idx="1"/>
          </p:nvPr>
        </p:nvSpPr>
        <p:spPr/>
        <p:txBody>
          <a:bodyPr>
            <a:normAutofit lnSpcReduction="10000"/>
          </a:bodyPr>
          <a:lstStyle/>
          <a:p>
            <a:r>
              <a:rPr lang="nl-NL" dirty="0"/>
              <a:t>Kannibalisme, komt voor bij konijnen</a:t>
            </a:r>
          </a:p>
          <a:p>
            <a:r>
              <a:rPr lang="nl-NL" dirty="0"/>
              <a:t>Poezen kunnen hun jongen enkele dagen uitstellen bij de geboorte</a:t>
            </a:r>
          </a:p>
          <a:p>
            <a:r>
              <a:rPr lang="nl-NL" dirty="0"/>
              <a:t>Kuddedieren zonder zich af van de groep en kunnen geboorte problemen krijgen</a:t>
            </a:r>
          </a:p>
          <a:p>
            <a:pPr marL="0" indent="0">
              <a:buNone/>
            </a:pPr>
            <a:endParaRPr lang="nl-NL" dirty="0"/>
          </a:p>
          <a:p>
            <a:r>
              <a:rPr lang="nl-NL" sz="3200" dirty="0">
                <a:solidFill>
                  <a:srgbClr val="92D050"/>
                </a:solidFill>
              </a:rPr>
              <a:t>Hygiëne</a:t>
            </a:r>
          </a:p>
          <a:p>
            <a:r>
              <a:rPr lang="nl-NL" dirty="0">
                <a:solidFill>
                  <a:schemeClr val="tx1"/>
                </a:solidFill>
              </a:rPr>
              <a:t>Achterhand van het dier schoon, zodat er geen ziektekiemen binnen dringen</a:t>
            </a:r>
          </a:p>
          <a:p>
            <a:r>
              <a:rPr lang="nl-NL" dirty="0">
                <a:solidFill>
                  <a:schemeClr val="tx1"/>
                </a:solidFill>
              </a:rPr>
              <a:t>Handen en armen goed schoon, kort geknipte nagels</a:t>
            </a:r>
          </a:p>
          <a:p>
            <a:endParaRPr lang="nl-NL" dirty="0">
              <a:solidFill>
                <a:srgbClr val="92D050"/>
              </a:solidFill>
            </a:endParaRPr>
          </a:p>
          <a:p>
            <a:endParaRPr lang="nl-NL" dirty="0"/>
          </a:p>
        </p:txBody>
      </p:sp>
    </p:spTree>
    <p:extLst>
      <p:ext uri="{BB962C8B-B14F-4D97-AF65-F5344CB8AC3E}">
        <p14:creationId xmlns:p14="http://schemas.microsoft.com/office/powerpoint/2010/main" val="1863222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E27852-5090-4A76-A3CA-3D5C7681667C}"/>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75CBBCAC-FAA7-45B8-910C-0253CEBD1DF1}"/>
              </a:ext>
            </a:extLst>
          </p:cNvPr>
          <p:cNvSpPr>
            <a:spLocks noGrp="1"/>
          </p:cNvSpPr>
          <p:nvPr>
            <p:ph idx="1"/>
          </p:nvPr>
        </p:nvSpPr>
        <p:spPr/>
        <p:txBody>
          <a:bodyPr/>
          <a:lstStyle/>
          <a:p>
            <a:r>
              <a:rPr lang="nl-NL" dirty="0"/>
              <a:t>Honden/katten moeten 4 x per jaar ontwormd worden.</a:t>
            </a:r>
          </a:p>
          <a:p>
            <a:r>
              <a:rPr lang="nl-NL" dirty="0"/>
              <a:t>Voordat de teef gedekt wordt, is het belangrijk dat zij eerst ontwormd wordt. </a:t>
            </a:r>
          </a:p>
          <a:p>
            <a:r>
              <a:rPr lang="nl-NL" dirty="0"/>
              <a:t>De pups moeten na de geboorte elke 2,4,6 en 8 weken ontwormd worden.</a:t>
            </a:r>
          </a:p>
          <a:p>
            <a:r>
              <a:rPr lang="nl-NL" dirty="0"/>
              <a:t>De </a:t>
            </a:r>
            <a:r>
              <a:rPr lang="nl-NL" dirty="0" err="1"/>
              <a:t>kittens</a:t>
            </a:r>
            <a:r>
              <a:rPr lang="nl-NL" dirty="0"/>
              <a:t> moeten na de geboorte elke 5,7 en 9 weken ontwormd worden. </a:t>
            </a:r>
          </a:p>
          <a:p>
            <a:r>
              <a:rPr lang="nl-NL" dirty="0"/>
              <a:t>Hierna eens per maand en vanaf 6 maanden elke 3 maand.</a:t>
            </a:r>
          </a:p>
        </p:txBody>
      </p:sp>
    </p:spTree>
    <p:extLst>
      <p:ext uri="{BB962C8B-B14F-4D97-AF65-F5344CB8AC3E}">
        <p14:creationId xmlns:p14="http://schemas.microsoft.com/office/powerpoint/2010/main" val="33399877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9E1498-5DBD-4C22-8BEE-9A7A56B74CED}"/>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13766C01-19B8-4C93-BC9A-99D9D376AFC2}"/>
              </a:ext>
            </a:extLst>
          </p:cNvPr>
          <p:cNvSpPr>
            <a:spLocks noGrp="1"/>
          </p:cNvSpPr>
          <p:nvPr>
            <p:ph idx="1"/>
          </p:nvPr>
        </p:nvSpPr>
        <p:spPr/>
        <p:txBody>
          <a:bodyPr/>
          <a:lstStyle/>
          <a:p>
            <a:r>
              <a:rPr lang="nl-NL" dirty="0"/>
              <a:t>Pups worden met 6,9,12 weken gevaccineerd en daarna elk jaar.</a:t>
            </a:r>
          </a:p>
          <a:p>
            <a:r>
              <a:rPr lang="nl-NL" dirty="0" err="1"/>
              <a:t>Kittens</a:t>
            </a:r>
            <a:r>
              <a:rPr lang="nl-NL" dirty="0"/>
              <a:t> worden met 9 en 12 weken gevaccineerd en daarna elk jaar.</a:t>
            </a:r>
          </a:p>
          <a:p>
            <a:r>
              <a:rPr lang="nl-NL" dirty="0"/>
              <a:t>Pups die uit het buitenland gehaald worden of naar het buitenland gaan, moeten een rabiës enting krijgen na 12 weken. </a:t>
            </a:r>
          </a:p>
          <a:p>
            <a:r>
              <a:rPr lang="nl-NL" dirty="0"/>
              <a:t>Pups kunnen ook geënt worden tegen besmettelijke hondenhoest. </a:t>
            </a:r>
          </a:p>
          <a:p>
            <a:endParaRPr lang="nl-NL" dirty="0"/>
          </a:p>
        </p:txBody>
      </p:sp>
    </p:spTree>
    <p:extLst>
      <p:ext uri="{BB962C8B-B14F-4D97-AF65-F5344CB8AC3E}">
        <p14:creationId xmlns:p14="http://schemas.microsoft.com/office/powerpoint/2010/main" val="2841947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D6870-E093-4DAA-B9AC-88582302766C}"/>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6D472A92-D1A2-431A-8DF0-6134479D818A}"/>
              </a:ext>
            </a:extLst>
          </p:cNvPr>
          <p:cNvSpPr>
            <a:spLocks noGrp="1"/>
          </p:cNvSpPr>
          <p:nvPr>
            <p:ph idx="1"/>
          </p:nvPr>
        </p:nvSpPr>
        <p:spPr/>
        <p:txBody>
          <a:bodyPr/>
          <a:lstStyle/>
          <a:p>
            <a:r>
              <a:rPr lang="nl-NL" dirty="0"/>
              <a:t>Pups moeten binnen 7 weken na de geboorte gechipt worden en binnen 8 weken </a:t>
            </a:r>
            <a:r>
              <a:rPr lang="nl-NL" dirty="0" err="1"/>
              <a:t>geregristeerd</a:t>
            </a:r>
            <a:r>
              <a:rPr lang="nl-NL" dirty="0"/>
              <a:t> bij een aangewezen databank. </a:t>
            </a:r>
          </a:p>
          <a:p>
            <a:r>
              <a:rPr lang="nl-NL" dirty="0"/>
              <a:t>Voor katten is er geen identificatie plicht. </a:t>
            </a:r>
          </a:p>
        </p:txBody>
      </p:sp>
    </p:spTree>
    <p:extLst>
      <p:ext uri="{BB962C8B-B14F-4D97-AF65-F5344CB8AC3E}">
        <p14:creationId xmlns:p14="http://schemas.microsoft.com/office/powerpoint/2010/main" val="19168512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901D4-58EC-45CE-AC74-A2FD5133653E}"/>
              </a:ext>
            </a:extLst>
          </p:cNvPr>
          <p:cNvSpPr>
            <a:spLocks noGrp="1"/>
          </p:cNvSpPr>
          <p:nvPr>
            <p:ph type="ctrTitle"/>
          </p:nvPr>
        </p:nvSpPr>
        <p:spPr>
          <a:xfrm>
            <a:off x="1524000" y="2408238"/>
            <a:ext cx="9144000" cy="2387600"/>
          </a:xfrm>
        </p:spPr>
        <p:txBody>
          <a:bodyPr>
            <a:normAutofit fontScale="90000"/>
          </a:bodyPr>
          <a:lstStyle/>
          <a:p>
            <a:r>
              <a:rPr lang="nl-NL" dirty="0"/>
              <a:t>4.4 Opfok van konijnen cavia’s en hamsters</a:t>
            </a:r>
          </a:p>
        </p:txBody>
      </p:sp>
      <p:sp>
        <p:nvSpPr>
          <p:cNvPr id="3" name="Ondertitel 2">
            <a:extLst>
              <a:ext uri="{FF2B5EF4-FFF2-40B4-BE49-F238E27FC236}">
                <a16:creationId xmlns:a16="http://schemas.microsoft.com/office/drawing/2014/main" id="{1D2A009C-ECBC-4CEC-8FC2-756DB31FB7D2}"/>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15930351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471C1B-3E95-409A-BA55-29A92D0A35ED}"/>
              </a:ext>
            </a:extLst>
          </p:cNvPr>
          <p:cNvSpPr>
            <a:spLocks noGrp="1"/>
          </p:cNvSpPr>
          <p:nvPr>
            <p:ph type="title"/>
          </p:nvPr>
        </p:nvSpPr>
        <p:spPr/>
        <p:txBody>
          <a:bodyPr/>
          <a:lstStyle/>
          <a:p>
            <a:r>
              <a:rPr lang="nl-NL" dirty="0"/>
              <a:t>konijn</a:t>
            </a:r>
          </a:p>
        </p:txBody>
      </p:sp>
      <p:sp>
        <p:nvSpPr>
          <p:cNvPr id="3" name="Tijdelijke aanduiding voor inhoud 2">
            <a:extLst>
              <a:ext uri="{FF2B5EF4-FFF2-40B4-BE49-F238E27FC236}">
                <a16:creationId xmlns:a16="http://schemas.microsoft.com/office/drawing/2014/main" id="{FD5B81B0-F7FF-4863-95F2-FFA4E4DD108F}"/>
              </a:ext>
            </a:extLst>
          </p:cNvPr>
          <p:cNvSpPr>
            <a:spLocks noGrp="1"/>
          </p:cNvSpPr>
          <p:nvPr>
            <p:ph idx="1"/>
          </p:nvPr>
        </p:nvSpPr>
        <p:spPr/>
        <p:txBody>
          <a:bodyPr>
            <a:normAutofit fontScale="85000" lnSpcReduction="10000"/>
          </a:bodyPr>
          <a:lstStyle/>
          <a:p>
            <a:r>
              <a:rPr lang="nl-NL" dirty="0"/>
              <a:t>Konijnen zijn nestblijvers.</a:t>
            </a:r>
          </a:p>
          <a:p>
            <a:r>
              <a:rPr lang="nl-NL" dirty="0"/>
              <a:t>De voedster voed de jongen 2 keer per dag , dit moet je wel controleren.</a:t>
            </a:r>
          </a:p>
          <a:p>
            <a:r>
              <a:rPr lang="nl-NL" dirty="0"/>
              <a:t>Goed doorvoede jongen hebben een mooie ronde buik en liggen rustig in het nest.</a:t>
            </a:r>
          </a:p>
          <a:p>
            <a:r>
              <a:rPr lang="nl-NL" dirty="0"/>
              <a:t>Als jonge konijn niet genoeg melk drinken dan zijn ze rimpelig en onrustig.</a:t>
            </a:r>
          </a:p>
          <a:p>
            <a:r>
              <a:rPr lang="nl-NL" dirty="0"/>
              <a:t>Het nest is gemaakt van de haren van de voedster, deze hebben een isolerende werking.</a:t>
            </a:r>
          </a:p>
          <a:p>
            <a:r>
              <a:rPr lang="nl-NL" dirty="0"/>
              <a:t>Rond de 14</a:t>
            </a:r>
            <a:r>
              <a:rPr lang="nl-NL" baseline="30000" dirty="0"/>
              <a:t>de</a:t>
            </a:r>
            <a:r>
              <a:rPr lang="nl-NL" dirty="0"/>
              <a:t> dag gaan de oogjes en oren open, rond de 3</a:t>
            </a:r>
            <a:r>
              <a:rPr lang="nl-NL" baseline="30000" dirty="0"/>
              <a:t>de</a:t>
            </a:r>
            <a:r>
              <a:rPr lang="nl-NL" dirty="0"/>
              <a:t> week komen de jongen uit het nest en vanaf 6 weken mogen ze gescheiden worden maar het is beter om te wachten tot ze 8-10 weken zijn.</a:t>
            </a:r>
          </a:p>
          <a:p>
            <a:r>
              <a:rPr lang="nl-NL" dirty="0"/>
              <a:t>Fokkers zijn verplichtkonijnen </a:t>
            </a:r>
            <a:r>
              <a:rPr lang="nl-NL"/>
              <a:t>te registreren.</a:t>
            </a:r>
            <a:endParaRPr lang="nl-NL" dirty="0"/>
          </a:p>
          <a:p>
            <a:endParaRPr lang="nl-NL" dirty="0"/>
          </a:p>
        </p:txBody>
      </p:sp>
    </p:spTree>
    <p:extLst>
      <p:ext uri="{BB962C8B-B14F-4D97-AF65-F5344CB8AC3E}">
        <p14:creationId xmlns:p14="http://schemas.microsoft.com/office/powerpoint/2010/main" val="2851169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9E01F3-B005-4A66-B3D8-3BA8A0D7AEC7}"/>
              </a:ext>
            </a:extLst>
          </p:cNvPr>
          <p:cNvSpPr>
            <a:spLocks noGrp="1"/>
          </p:cNvSpPr>
          <p:nvPr>
            <p:ph type="title"/>
          </p:nvPr>
        </p:nvSpPr>
        <p:spPr/>
        <p:txBody>
          <a:bodyPr/>
          <a:lstStyle/>
          <a:p>
            <a:r>
              <a:rPr lang="nl-NL" dirty="0"/>
              <a:t>Cavia en hamster</a:t>
            </a:r>
            <a:br>
              <a:rPr lang="nl-NL" dirty="0"/>
            </a:br>
            <a:endParaRPr lang="nl-NL" dirty="0"/>
          </a:p>
        </p:txBody>
      </p:sp>
      <p:sp>
        <p:nvSpPr>
          <p:cNvPr id="3" name="Tijdelijke aanduiding voor inhoud 2">
            <a:extLst>
              <a:ext uri="{FF2B5EF4-FFF2-40B4-BE49-F238E27FC236}">
                <a16:creationId xmlns:a16="http://schemas.microsoft.com/office/drawing/2014/main" id="{40483A43-72E7-4F86-B8F1-CCB40EDFCB18}"/>
              </a:ext>
            </a:extLst>
          </p:cNvPr>
          <p:cNvSpPr>
            <a:spLocks noGrp="1"/>
          </p:cNvSpPr>
          <p:nvPr>
            <p:ph idx="1"/>
          </p:nvPr>
        </p:nvSpPr>
        <p:spPr/>
        <p:txBody>
          <a:bodyPr>
            <a:normAutofit lnSpcReduction="10000"/>
          </a:bodyPr>
          <a:lstStyle/>
          <a:p>
            <a:r>
              <a:rPr lang="nl-NL" dirty="0"/>
              <a:t>Cavia’s zijn nestvlieders</a:t>
            </a:r>
          </a:p>
          <a:p>
            <a:r>
              <a:rPr lang="nl-NL" dirty="0"/>
              <a:t>Jonge cavia’s zijn levendig, actief en zien er doorvoed uit</a:t>
            </a:r>
          </a:p>
          <a:p>
            <a:r>
              <a:rPr lang="nl-NL" dirty="0"/>
              <a:t>Hamsters zijn nestblijvers.</a:t>
            </a:r>
          </a:p>
          <a:p>
            <a:r>
              <a:rPr lang="nl-NL" dirty="0"/>
              <a:t>Een hamster heeft 8 tepels, als ze dan meer dan 8 jongen hebben kan het zijn dat ze niet allemaal in leven blijven omdat ze niet allemaal genoeg melk krijgen.</a:t>
            </a:r>
          </a:p>
          <a:p>
            <a:r>
              <a:rPr lang="nl-NL" dirty="0"/>
              <a:t>Rond de 14 dagen gaan de ogen en oortjes open, vanaf dan beginnen ze door het verblijf te scharrelen.</a:t>
            </a:r>
          </a:p>
          <a:p>
            <a:r>
              <a:rPr lang="nl-NL" dirty="0"/>
              <a:t>Na 4 weken worden ze gescheiden.</a:t>
            </a:r>
          </a:p>
          <a:p>
            <a:endParaRPr lang="nl-NL" dirty="0"/>
          </a:p>
        </p:txBody>
      </p:sp>
    </p:spTree>
    <p:extLst>
      <p:ext uri="{BB962C8B-B14F-4D97-AF65-F5344CB8AC3E}">
        <p14:creationId xmlns:p14="http://schemas.microsoft.com/office/powerpoint/2010/main" val="8757553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534218-9407-462B-AEA9-6C57EC96322D}"/>
              </a:ext>
            </a:extLst>
          </p:cNvPr>
          <p:cNvSpPr>
            <a:spLocks noGrp="1"/>
          </p:cNvSpPr>
          <p:nvPr>
            <p:ph type="title"/>
          </p:nvPr>
        </p:nvSpPr>
        <p:spPr>
          <a:xfrm>
            <a:off x="838200" y="2766218"/>
            <a:ext cx="10515600" cy="1325563"/>
          </a:xfrm>
        </p:spPr>
        <p:txBody>
          <a:bodyPr/>
          <a:lstStyle/>
          <a:p>
            <a:r>
              <a:rPr lang="nl-NL" dirty="0"/>
              <a:t>4,5 wanneer opfokken met het moederdier niet kan</a:t>
            </a:r>
          </a:p>
        </p:txBody>
      </p:sp>
      <p:sp>
        <p:nvSpPr>
          <p:cNvPr id="3" name="Tijdelijke aanduiding voor inhoud 2">
            <a:extLst>
              <a:ext uri="{FF2B5EF4-FFF2-40B4-BE49-F238E27FC236}">
                <a16:creationId xmlns:a16="http://schemas.microsoft.com/office/drawing/2014/main" id="{2610669D-F7E8-4451-9D94-799FF3F0005E}"/>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39385515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A9658B-1F4A-4DE6-ABD4-B80829416C9A}"/>
              </a:ext>
            </a:extLst>
          </p:cNvPr>
          <p:cNvSpPr>
            <a:spLocks noGrp="1"/>
          </p:cNvSpPr>
          <p:nvPr>
            <p:ph type="title"/>
          </p:nvPr>
        </p:nvSpPr>
        <p:spPr/>
        <p:txBody>
          <a:bodyPr/>
          <a:lstStyle/>
          <a:p>
            <a:r>
              <a:rPr lang="nl-NL" dirty="0"/>
              <a:t>Opfokken met behulp van een pleegmoeder</a:t>
            </a:r>
          </a:p>
        </p:txBody>
      </p:sp>
      <p:sp>
        <p:nvSpPr>
          <p:cNvPr id="3" name="Tijdelijke aanduiding voor inhoud 2">
            <a:extLst>
              <a:ext uri="{FF2B5EF4-FFF2-40B4-BE49-F238E27FC236}">
                <a16:creationId xmlns:a16="http://schemas.microsoft.com/office/drawing/2014/main" id="{0E19EAEA-7272-4ECA-9867-4810481C081C}"/>
              </a:ext>
            </a:extLst>
          </p:cNvPr>
          <p:cNvSpPr>
            <a:spLocks noGrp="1"/>
          </p:cNvSpPr>
          <p:nvPr>
            <p:ph idx="1"/>
          </p:nvPr>
        </p:nvSpPr>
        <p:spPr/>
        <p:txBody>
          <a:bodyPr/>
          <a:lstStyle/>
          <a:p>
            <a:r>
              <a:rPr lang="nl-NL" dirty="0"/>
              <a:t>Het komt wel eens voor dat moeder dier na het werpen sterf of dat het moederdier niet in staat is om het jong te zogen door ziekte.</a:t>
            </a:r>
          </a:p>
          <a:p>
            <a:pPr marL="0" indent="0">
              <a:buNone/>
            </a:pPr>
            <a:r>
              <a:rPr lang="nl-NL" dirty="0"/>
              <a:t>In dit geval kan je een jong soms aanleggen bij een pleegmoeder, een pleegmoeder heeft zelf een nest jongen of de jongen zijn overleden.</a:t>
            </a:r>
          </a:p>
          <a:p>
            <a:r>
              <a:rPr lang="nl-NL" dirty="0"/>
              <a:t>De jongen moeten ongeveer dezelfde leeftijd hebben als de jonge </a:t>
            </a:r>
            <a:r>
              <a:rPr lang="nl-NL" dirty="0" err="1"/>
              <a:t>lose</a:t>
            </a:r>
            <a:r>
              <a:rPr lang="nl-NL" dirty="0"/>
              <a:t> moeder</a:t>
            </a:r>
          </a:p>
          <a:p>
            <a:endParaRPr lang="nl-NL" dirty="0"/>
          </a:p>
        </p:txBody>
      </p:sp>
    </p:spTree>
    <p:extLst>
      <p:ext uri="{BB962C8B-B14F-4D97-AF65-F5344CB8AC3E}">
        <p14:creationId xmlns:p14="http://schemas.microsoft.com/office/powerpoint/2010/main" val="38862076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07B4AA-2D14-434F-9AA5-6996B7440A55}"/>
              </a:ext>
            </a:extLst>
          </p:cNvPr>
          <p:cNvSpPr>
            <a:spLocks noGrp="1"/>
          </p:cNvSpPr>
          <p:nvPr>
            <p:ph type="title"/>
          </p:nvPr>
        </p:nvSpPr>
        <p:spPr/>
        <p:txBody>
          <a:bodyPr>
            <a:normAutofit fontScale="90000"/>
          </a:bodyPr>
          <a:lstStyle/>
          <a:p>
            <a:r>
              <a:rPr lang="nl-NL" dirty="0"/>
              <a:t>Grootbrengen met de hand of een melkapparaat</a:t>
            </a:r>
            <a:br>
              <a:rPr lang="nl-NL" dirty="0"/>
            </a:br>
            <a:endParaRPr lang="nl-NL" dirty="0"/>
          </a:p>
        </p:txBody>
      </p:sp>
      <p:sp>
        <p:nvSpPr>
          <p:cNvPr id="3" name="Tijdelijke aanduiding voor inhoud 2">
            <a:extLst>
              <a:ext uri="{FF2B5EF4-FFF2-40B4-BE49-F238E27FC236}">
                <a16:creationId xmlns:a16="http://schemas.microsoft.com/office/drawing/2014/main" id="{BCEF087D-BBEE-47A9-ACEA-7F1B24F6D8B2}"/>
              </a:ext>
            </a:extLst>
          </p:cNvPr>
          <p:cNvSpPr>
            <a:spLocks noGrp="1"/>
          </p:cNvSpPr>
          <p:nvPr>
            <p:ph idx="1"/>
          </p:nvPr>
        </p:nvSpPr>
        <p:spPr/>
        <p:txBody>
          <a:bodyPr/>
          <a:lstStyle/>
          <a:p>
            <a:r>
              <a:rPr lang="nl-NL" dirty="0"/>
              <a:t>Een professionele veehouderij maakt men gebruik van een melkapparaat</a:t>
            </a:r>
          </a:p>
          <a:p>
            <a:r>
              <a:rPr lang="nl-NL" dirty="0"/>
              <a:t>Je maakt gebruik van kunstmelk die verkrijgbaar is bij de dierenarts, dierenwinkel en voerleverancier</a:t>
            </a:r>
          </a:p>
          <a:p>
            <a:r>
              <a:rPr lang="nl-NL" dirty="0"/>
              <a:t>LET OP de samenstelling van de melk is bij ieder diersoort verschillend, je moet daarom kunstmelk kopen speciaal voor het diersoort waarvan jij de jongen hebt</a:t>
            </a:r>
          </a:p>
          <a:p>
            <a:r>
              <a:rPr lang="nl-NL" dirty="0"/>
              <a:t>Wanneer een jong erg verzwakt is en niet aan een speen kan zuigen word gebruik gemaakt van een sonde, een slang waarmee voeding kunstmatig toegediend wordt</a:t>
            </a:r>
          </a:p>
          <a:p>
            <a:endParaRPr lang="nl-NL" dirty="0"/>
          </a:p>
          <a:p>
            <a:endParaRPr lang="nl-NL" dirty="0"/>
          </a:p>
        </p:txBody>
      </p:sp>
    </p:spTree>
    <p:extLst>
      <p:ext uri="{BB962C8B-B14F-4D97-AF65-F5344CB8AC3E}">
        <p14:creationId xmlns:p14="http://schemas.microsoft.com/office/powerpoint/2010/main" val="16581144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ctrTitle"/>
          </p:nvPr>
        </p:nvSpPr>
        <p:spPr/>
        <p:txBody>
          <a:bodyPr/>
          <a:lstStyle/>
          <a:p>
            <a:pPr lvl="0"/>
            <a:r>
              <a:rPr lang="nl-NL"/>
              <a:t>Opfok van Vogels</a:t>
            </a:r>
          </a:p>
        </p:txBody>
      </p:sp>
      <p:sp>
        <p:nvSpPr>
          <p:cNvPr id="3" name="Ondertitel 2"/>
          <p:cNvSpPr txBox="1">
            <a:spLocks noGrp="1"/>
          </p:cNvSpPr>
          <p:nvPr>
            <p:ph type="subTitle" idx="1"/>
          </p:nvPr>
        </p:nvSpPr>
        <p:spPr/>
        <p:txBody>
          <a:bodyPr/>
          <a:lstStyle/>
          <a:p>
            <a:endParaRPr lang="nl-NL"/>
          </a:p>
        </p:txBody>
      </p:sp>
    </p:spTree>
    <p:extLst>
      <p:ext uri="{BB962C8B-B14F-4D97-AF65-F5344CB8AC3E}">
        <p14:creationId xmlns:p14="http://schemas.microsoft.com/office/powerpoint/2010/main" val="588536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C2400A-14C9-42C2-A61A-F7C6CEEABA41}"/>
              </a:ext>
            </a:extLst>
          </p:cNvPr>
          <p:cNvSpPr>
            <a:spLocks noGrp="1"/>
          </p:cNvSpPr>
          <p:nvPr>
            <p:ph type="title"/>
          </p:nvPr>
        </p:nvSpPr>
        <p:spPr/>
        <p:txBody>
          <a:bodyPr/>
          <a:lstStyle/>
          <a:p>
            <a:r>
              <a:rPr lang="nl-NL" dirty="0"/>
              <a:t>Instrumentarium en benodigdheden</a:t>
            </a:r>
          </a:p>
        </p:txBody>
      </p:sp>
      <p:sp>
        <p:nvSpPr>
          <p:cNvPr id="3" name="Tijdelijke aanduiding voor inhoud 2">
            <a:extLst>
              <a:ext uri="{FF2B5EF4-FFF2-40B4-BE49-F238E27FC236}">
                <a16:creationId xmlns:a16="http://schemas.microsoft.com/office/drawing/2014/main" id="{4B532BE3-D663-473D-BF1B-A6B1AF9F15A5}"/>
              </a:ext>
            </a:extLst>
          </p:cNvPr>
          <p:cNvSpPr>
            <a:spLocks noGrp="1"/>
          </p:cNvSpPr>
          <p:nvPr>
            <p:ph idx="1"/>
          </p:nvPr>
        </p:nvSpPr>
        <p:spPr/>
        <p:txBody>
          <a:bodyPr/>
          <a:lstStyle/>
          <a:p>
            <a:r>
              <a:rPr lang="nl-NL" dirty="0"/>
              <a:t>Emmer warm water, moederdier schoonhouden</a:t>
            </a:r>
          </a:p>
          <a:p>
            <a:r>
              <a:rPr lang="nl-NL" dirty="0"/>
              <a:t>Glijmiddel, voor je handen en armen e.v.t. handschoenen en verlostouwtjes</a:t>
            </a:r>
          </a:p>
          <a:p>
            <a:r>
              <a:rPr lang="nl-NL" dirty="0" err="1"/>
              <a:t>Ontsmettingmiddel</a:t>
            </a:r>
            <a:endParaRPr lang="nl-NL" dirty="0"/>
          </a:p>
          <a:p>
            <a:r>
              <a:rPr lang="nl-NL" dirty="0"/>
              <a:t>Ademspray, slijmzuigertje en een emmer koud water om de ademhaling te stimuleren</a:t>
            </a:r>
          </a:p>
          <a:p>
            <a:r>
              <a:rPr lang="nl-NL" dirty="0"/>
              <a:t>Veiligheid voor mens en dier</a:t>
            </a:r>
          </a:p>
          <a:p>
            <a:endParaRPr lang="nl-NL" dirty="0"/>
          </a:p>
          <a:p>
            <a:endParaRPr lang="nl-NL" dirty="0"/>
          </a:p>
          <a:p>
            <a:pPr marL="0" indent="0">
              <a:buNone/>
            </a:pPr>
            <a:endParaRPr lang="nl-NL" sz="3600" dirty="0"/>
          </a:p>
          <a:p>
            <a:pPr marL="0" indent="0">
              <a:buNone/>
            </a:pPr>
            <a:endParaRPr lang="nl-NL" sz="3600" dirty="0"/>
          </a:p>
          <a:p>
            <a:endParaRPr lang="nl-NL" dirty="0"/>
          </a:p>
          <a:p>
            <a:endParaRPr lang="nl-NL" dirty="0"/>
          </a:p>
        </p:txBody>
      </p:sp>
    </p:spTree>
    <p:extLst>
      <p:ext uri="{BB962C8B-B14F-4D97-AF65-F5344CB8AC3E}">
        <p14:creationId xmlns:p14="http://schemas.microsoft.com/office/powerpoint/2010/main" val="8878777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a:t>Hoenders en Watervogels</a:t>
            </a:r>
          </a:p>
        </p:txBody>
      </p:sp>
      <p:sp>
        <p:nvSpPr>
          <p:cNvPr id="3" name="Tijdelijke aanduiding voor inhoud 2"/>
          <p:cNvSpPr txBox="1">
            <a:spLocks noGrp="1"/>
          </p:cNvSpPr>
          <p:nvPr>
            <p:ph idx="1"/>
          </p:nvPr>
        </p:nvSpPr>
        <p:spPr/>
        <p:txBody>
          <a:bodyPr/>
          <a:lstStyle/>
          <a:p>
            <a:pPr lvl="0"/>
            <a:r>
              <a:rPr lang="nl-NL"/>
              <a:t>Kuikens zijn nestvlieders</a:t>
            </a:r>
          </a:p>
          <a:p>
            <a:pPr lvl="0"/>
            <a:r>
              <a:rPr lang="nl-NL"/>
              <a:t>Kuikens 1</a:t>
            </a:r>
            <a:r>
              <a:rPr lang="nl-NL" baseline="30000"/>
              <a:t>e</a:t>
            </a:r>
            <a:r>
              <a:rPr lang="nl-NL"/>
              <a:t> 2 dagen geen eetlust, maar teren op restant van dooier</a:t>
            </a:r>
          </a:p>
          <a:p>
            <a:pPr lvl="0"/>
            <a:r>
              <a:rPr lang="nl-NL"/>
              <a:t>Speciaal opfokvoer voor kuikens</a:t>
            </a:r>
          </a:p>
          <a:p>
            <a:pPr lvl="0"/>
            <a:r>
              <a:rPr lang="nl-NL"/>
              <a:t>Goede lichaamstemperatuur door warm houden van moederdier</a:t>
            </a:r>
          </a:p>
          <a:p>
            <a:pPr lvl="0"/>
            <a:r>
              <a:rPr lang="nl-NL"/>
              <a:t>Kuikens kunnen pas van de moeder weg als hun verenkleed volledig ontwikkeld is (verschilt per soort en ras)</a:t>
            </a:r>
          </a:p>
        </p:txBody>
      </p:sp>
    </p:spTree>
    <p:extLst>
      <p:ext uri="{BB962C8B-B14F-4D97-AF65-F5344CB8AC3E}">
        <p14:creationId xmlns:p14="http://schemas.microsoft.com/office/powerpoint/2010/main" val="1850648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a:t>Kooi- &amp; volièrevogels </a:t>
            </a:r>
          </a:p>
        </p:txBody>
      </p:sp>
      <p:sp>
        <p:nvSpPr>
          <p:cNvPr id="3" name="Tijdelijke aanduiding voor inhoud 2"/>
          <p:cNvSpPr txBox="1">
            <a:spLocks noGrp="1"/>
          </p:cNvSpPr>
          <p:nvPr>
            <p:ph idx="1"/>
          </p:nvPr>
        </p:nvSpPr>
        <p:spPr/>
        <p:txBody>
          <a:bodyPr/>
          <a:lstStyle/>
          <a:p>
            <a:pPr lvl="0"/>
            <a:r>
              <a:rPr lang="nl-NL"/>
              <a:t>De meeste kooi- &amp; volièrevogels zijn nestblijvers </a:t>
            </a:r>
          </a:p>
          <a:p>
            <a:pPr lvl="0"/>
            <a:r>
              <a:rPr lang="nl-NL"/>
              <a:t>Eten en verteren makkelijker dierlijke eiwitten</a:t>
            </a:r>
          </a:p>
          <a:p>
            <a:pPr lvl="0"/>
            <a:r>
              <a:rPr lang="nl-NL"/>
              <a:t>De ‘niet’ uitgekomen eieren zeker 1 tot 2 weken laten liggen, ze worden gebruikt als hoofdkussen voor de andere vogels en voorkomen dat de pop de andere jongen platdrukt</a:t>
            </a:r>
          </a:p>
          <a:p>
            <a:pPr lvl="0"/>
            <a:r>
              <a:rPr lang="nl-NL"/>
              <a:t>Spreidpoten komt voor door platdrukken door pop. Groeiafwijking aan de poten waardoor de vogel niet kan lopen</a:t>
            </a:r>
          </a:p>
          <a:p>
            <a:pPr lvl="0"/>
            <a:endParaRPr lang="nl-NL"/>
          </a:p>
        </p:txBody>
      </p:sp>
    </p:spTree>
    <p:extLst>
      <p:ext uri="{BB962C8B-B14F-4D97-AF65-F5344CB8AC3E}">
        <p14:creationId xmlns:p14="http://schemas.microsoft.com/office/powerpoint/2010/main" val="758340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a:t>Kunstmatige Opfok</a:t>
            </a:r>
          </a:p>
        </p:txBody>
      </p:sp>
      <p:sp>
        <p:nvSpPr>
          <p:cNvPr id="3" name="Tijdelijke aanduiding voor inhoud 2"/>
          <p:cNvSpPr txBox="1">
            <a:spLocks noGrp="1"/>
          </p:cNvSpPr>
          <p:nvPr>
            <p:ph idx="1"/>
          </p:nvPr>
        </p:nvSpPr>
        <p:spPr/>
        <p:txBody>
          <a:bodyPr/>
          <a:lstStyle/>
          <a:p>
            <a:pPr lvl="0"/>
            <a:r>
              <a:rPr lang="nl-NL"/>
              <a:t>Kuikens mogen pas uit de broedmachine als ze helemaal opgedroogd zijn</a:t>
            </a:r>
          </a:p>
          <a:p>
            <a:pPr lvl="0"/>
            <a:r>
              <a:rPr lang="nl-NL"/>
              <a:t>Goede temperatuur helpen door warmtelamp of warmteplaat</a:t>
            </a:r>
          </a:p>
          <a:p>
            <a:pPr lvl="0"/>
            <a:r>
              <a:rPr lang="nl-NL"/>
              <a:t>Als de kuikens helemaal in hun verenkleed zitten, kan de warmtelamp of warmteplaat uit</a:t>
            </a:r>
          </a:p>
          <a:p>
            <a:pPr lvl="0"/>
            <a:r>
              <a:rPr lang="nl-NL"/>
              <a:t>Stuitklier moet ontwikkelt zijn voordat eendenkuikens toegang tot water mogen hebben. Stuitklier produceert vet en zorgt voor een soepel en waterafstotend verenkleed. </a:t>
            </a:r>
          </a:p>
          <a:p>
            <a:pPr lvl="0"/>
            <a:endParaRPr lang="nl-NL"/>
          </a:p>
        </p:txBody>
      </p:sp>
    </p:spTree>
    <p:extLst>
      <p:ext uri="{BB962C8B-B14F-4D97-AF65-F5344CB8AC3E}">
        <p14:creationId xmlns:p14="http://schemas.microsoft.com/office/powerpoint/2010/main" val="4263550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a:t>Identificatie en registratie en regelgeving</a:t>
            </a:r>
          </a:p>
        </p:txBody>
      </p:sp>
      <p:sp>
        <p:nvSpPr>
          <p:cNvPr id="3" name="Tijdelijke aanduiding voor inhoud 2"/>
          <p:cNvSpPr txBox="1">
            <a:spLocks noGrp="1"/>
          </p:cNvSpPr>
          <p:nvPr>
            <p:ph idx="1"/>
          </p:nvPr>
        </p:nvSpPr>
        <p:spPr/>
        <p:txBody>
          <a:bodyPr/>
          <a:lstStyle/>
          <a:p>
            <a:pPr lvl="0"/>
            <a:r>
              <a:rPr lang="nl-NL"/>
              <a:t>Vaste voetring </a:t>
            </a:r>
          </a:p>
          <a:p>
            <a:pPr lvl="0"/>
            <a:r>
              <a:rPr lang="nl-NL"/>
              <a:t>Bij een vaste voetring kan er moeilijk fraude gepleegd worden</a:t>
            </a:r>
          </a:p>
          <a:p>
            <a:pPr lvl="0"/>
            <a:r>
              <a:rPr lang="nl-NL"/>
              <a:t>Knijpring</a:t>
            </a:r>
          </a:p>
          <a:p>
            <a:pPr lvl="0"/>
            <a:r>
              <a:rPr lang="nl-NL"/>
              <a:t>Een knijpring kan alle tijden worden aangebracht en verwijderd</a:t>
            </a:r>
          </a:p>
          <a:p>
            <a:pPr lvl="0"/>
            <a:r>
              <a:rPr lang="nl-NL"/>
              <a:t>Maat is verschillend per vogelsoort</a:t>
            </a:r>
          </a:p>
          <a:p>
            <a:pPr lvl="0"/>
            <a:r>
              <a:rPr lang="nl-NL"/>
              <a:t>Een voetring is niet altijd verplicht</a:t>
            </a:r>
          </a:p>
          <a:p>
            <a:pPr lvl="0"/>
            <a:endParaRPr lang="nl-NL"/>
          </a:p>
        </p:txBody>
      </p:sp>
    </p:spTree>
    <p:extLst>
      <p:ext uri="{BB962C8B-B14F-4D97-AF65-F5344CB8AC3E}">
        <p14:creationId xmlns:p14="http://schemas.microsoft.com/office/powerpoint/2010/main" val="676934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a:t>Verplichte vaccinaties </a:t>
            </a:r>
          </a:p>
        </p:txBody>
      </p:sp>
      <p:sp>
        <p:nvSpPr>
          <p:cNvPr id="3" name="Tijdelijke aanduiding voor inhoud 2"/>
          <p:cNvSpPr txBox="1">
            <a:spLocks noGrp="1"/>
          </p:cNvSpPr>
          <p:nvPr>
            <p:ph idx="1"/>
          </p:nvPr>
        </p:nvSpPr>
        <p:spPr/>
        <p:txBody>
          <a:bodyPr/>
          <a:lstStyle/>
          <a:p>
            <a:pPr lvl="0"/>
            <a:r>
              <a:rPr lang="nl-NL"/>
              <a:t>Bij kippen en kalkoenen is het verplicht te vaccineren tegen:</a:t>
            </a:r>
          </a:p>
          <a:p>
            <a:pPr lvl="0"/>
            <a:r>
              <a:rPr lang="nl-NL"/>
              <a:t>Newcastle disease (NCD) word ook wel de pseudovogelpest genoemd</a:t>
            </a:r>
          </a:p>
          <a:p>
            <a:pPr lvl="0"/>
            <a:r>
              <a:rPr lang="nl-NL"/>
              <a:t>NCD veroorzaakt problemen aan het zenuwstelsel, luchtwegen en maagdarmstelsel</a:t>
            </a:r>
          </a:p>
          <a:p>
            <a:pPr lvl="0"/>
            <a:r>
              <a:rPr lang="nl-NL"/>
              <a:t>Sierduiven moeten worden gevaccineerd tegen paramyxo</a:t>
            </a:r>
          </a:p>
          <a:p>
            <a:pPr lvl="0"/>
            <a:r>
              <a:rPr lang="nl-NL"/>
              <a:t>Paramyxo word veroorzaakt door het paramyxovirus</a:t>
            </a:r>
          </a:p>
          <a:p>
            <a:pPr lvl="0"/>
            <a:r>
              <a:rPr lang="nl-NL"/>
              <a:t>Kanaries en vinken moeten gevaccineerd worden tegen:</a:t>
            </a:r>
          </a:p>
          <a:p>
            <a:pPr lvl="0"/>
            <a:r>
              <a:rPr lang="nl-NL"/>
              <a:t>Kanariepokken, word veroorzaakt door het pokkenvirus </a:t>
            </a:r>
          </a:p>
          <a:p>
            <a:pPr lvl="0"/>
            <a:endParaRPr lang="nl-NL"/>
          </a:p>
        </p:txBody>
      </p:sp>
    </p:spTree>
    <p:extLst>
      <p:ext uri="{BB962C8B-B14F-4D97-AF65-F5344CB8AC3E}">
        <p14:creationId xmlns:p14="http://schemas.microsoft.com/office/powerpoint/2010/main" val="924738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ctrTitle"/>
          </p:nvPr>
        </p:nvSpPr>
        <p:spPr/>
        <p:txBody>
          <a:bodyPr/>
          <a:lstStyle/>
          <a:p>
            <a:pPr lvl="0"/>
            <a:r>
              <a:rPr lang="nl-NL"/>
              <a:t>Vissen, amfibieën en reptielen</a:t>
            </a:r>
          </a:p>
        </p:txBody>
      </p:sp>
      <p:sp>
        <p:nvSpPr>
          <p:cNvPr id="3" name="Ondertitel 2"/>
          <p:cNvSpPr txBox="1">
            <a:spLocks noGrp="1"/>
          </p:cNvSpPr>
          <p:nvPr>
            <p:ph type="subTitle" idx="1"/>
          </p:nvPr>
        </p:nvSpPr>
        <p:spPr/>
        <p:txBody>
          <a:bodyPr/>
          <a:lstStyle/>
          <a:p>
            <a:endParaRPr lang="nl-NL"/>
          </a:p>
        </p:txBody>
      </p:sp>
    </p:spTree>
    <p:extLst>
      <p:ext uri="{BB962C8B-B14F-4D97-AF65-F5344CB8AC3E}">
        <p14:creationId xmlns:p14="http://schemas.microsoft.com/office/powerpoint/2010/main" val="452251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a:t>Algemeen vissen, amfibieën en reptielen</a:t>
            </a:r>
          </a:p>
        </p:txBody>
      </p:sp>
      <p:sp>
        <p:nvSpPr>
          <p:cNvPr id="3" name="Tijdelijke aanduiding voor inhoud 2"/>
          <p:cNvSpPr txBox="1">
            <a:spLocks noGrp="1"/>
          </p:cNvSpPr>
          <p:nvPr>
            <p:ph idx="1"/>
          </p:nvPr>
        </p:nvSpPr>
        <p:spPr/>
        <p:txBody>
          <a:bodyPr/>
          <a:lstStyle/>
          <a:p>
            <a:pPr lvl="0"/>
            <a:r>
              <a:rPr lang="nl-NL"/>
              <a:t>Per soort geldt er een andere specifieke opfokmethode. </a:t>
            </a:r>
          </a:p>
          <a:p>
            <a:pPr lvl="0"/>
            <a:r>
              <a:rPr lang="nl-NL"/>
              <a:t>Bij de opfok van larven, vissen en amfibieën word er liever geen motorfilter gebruikt om de bak te filteren.</a:t>
            </a:r>
          </a:p>
          <a:p>
            <a:pPr lvl="0"/>
            <a:r>
              <a:rPr lang="nl-NL"/>
              <a:t>Zowel bij vissen als amfibieën moeten er voldoende zuurstof in het water zitten.</a:t>
            </a:r>
          </a:p>
          <a:p>
            <a:pPr lvl="0"/>
            <a:r>
              <a:rPr lang="nl-NL"/>
              <a:t>Bij het verversen van het water moet de samenstelling en de tempratuur het zelfde zijn als in de kweekbak</a:t>
            </a:r>
          </a:p>
          <a:p>
            <a:pPr lvl="0"/>
            <a:endParaRPr lang="nl-NL"/>
          </a:p>
        </p:txBody>
      </p:sp>
    </p:spTree>
    <p:extLst>
      <p:ext uri="{BB962C8B-B14F-4D97-AF65-F5344CB8AC3E}">
        <p14:creationId xmlns:p14="http://schemas.microsoft.com/office/powerpoint/2010/main" val="2569091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a:t>Vissen</a:t>
            </a:r>
          </a:p>
        </p:txBody>
      </p:sp>
      <p:sp>
        <p:nvSpPr>
          <p:cNvPr id="3" name="Tijdelijke aanduiding voor inhoud 2"/>
          <p:cNvSpPr txBox="1">
            <a:spLocks noGrp="1"/>
          </p:cNvSpPr>
          <p:nvPr>
            <p:ph idx="1"/>
          </p:nvPr>
        </p:nvSpPr>
        <p:spPr/>
        <p:txBody>
          <a:bodyPr/>
          <a:lstStyle/>
          <a:p>
            <a:pPr lvl="0"/>
            <a:r>
              <a:rPr lang="nl-NL"/>
              <a:t>Als het jongbroed uitkomt bij de ouders, kan je ze overplaatsen naar een opfokbak</a:t>
            </a:r>
          </a:p>
          <a:p>
            <a:pPr lvl="0"/>
            <a:r>
              <a:rPr lang="nl-NL"/>
              <a:t>Dit geldt alleen voor vissen die geen broedzorg kennen</a:t>
            </a:r>
          </a:p>
          <a:p>
            <a:pPr lvl="0"/>
            <a:r>
              <a:rPr lang="nl-NL"/>
              <a:t>De eigenschappen van het water moet het zelfde zijn als waar ze geboren zijn</a:t>
            </a:r>
          </a:p>
          <a:p>
            <a:pPr lvl="0"/>
            <a:r>
              <a:rPr lang="nl-NL"/>
              <a:t>Ze moeten het juiste voer hebben</a:t>
            </a:r>
          </a:p>
          <a:p>
            <a:pPr lvl="0"/>
            <a:r>
              <a:rPr lang="nl-NL"/>
              <a:t>Pas als de dooierzak weg is beginnen met voeren</a:t>
            </a:r>
          </a:p>
          <a:p>
            <a:pPr lvl="0"/>
            <a:r>
              <a:rPr lang="nl-NL"/>
              <a:t>Larven worden vrij zwemmers genoemd als ze geen dooierzak hebben</a:t>
            </a:r>
          </a:p>
          <a:p>
            <a:pPr lvl="0"/>
            <a:r>
              <a:rPr lang="nl-NL"/>
              <a:t>Voeren moet meerdere keren per dag</a:t>
            </a:r>
          </a:p>
          <a:p>
            <a:pPr lvl="0"/>
            <a:endParaRPr lang="nl-NL"/>
          </a:p>
        </p:txBody>
      </p:sp>
    </p:spTree>
    <p:extLst>
      <p:ext uri="{BB962C8B-B14F-4D97-AF65-F5344CB8AC3E}">
        <p14:creationId xmlns:p14="http://schemas.microsoft.com/office/powerpoint/2010/main" val="3294237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a:t>Amfibieën</a:t>
            </a:r>
          </a:p>
        </p:txBody>
      </p:sp>
      <p:sp>
        <p:nvSpPr>
          <p:cNvPr id="3" name="Tijdelijke aanduiding voor inhoud 2"/>
          <p:cNvSpPr txBox="1">
            <a:spLocks noGrp="1"/>
          </p:cNvSpPr>
          <p:nvPr>
            <p:ph idx="1"/>
          </p:nvPr>
        </p:nvSpPr>
        <p:spPr/>
        <p:txBody>
          <a:bodyPr>
            <a:normAutofit fontScale="92500" lnSpcReduction="20000"/>
          </a:bodyPr>
          <a:lstStyle/>
          <a:p>
            <a:pPr lvl="0"/>
            <a:r>
              <a:rPr lang="nl-NL"/>
              <a:t>Larven van kikkers en padden zijn omnivoren</a:t>
            </a:r>
          </a:p>
          <a:p>
            <a:pPr lvl="0"/>
            <a:r>
              <a:rPr lang="nl-NL"/>
              <a:t>Na 3 of 4 dagen beginnen larven te eten</a:t>
            </a:r>
          </a:p>
          <a:p>
            <a:pPr lvl="0"/>
            <a:r>
              <a:rPr lang="nl-NL"/>
              <a:t>Larven van kikkers en padden kunnen vaak samen geplaatst worden</a:t>
            </a:r>
          </a:p>
          <a:p>
            <a:pPr lvl="0"/>
            <a:r>
              <a:rPr lang="nl-NL"/>
              <a:t>Grote en kleine larven splitsen</a:t>
            </a:r>
          </a:p>
          <a:p>
            <a:pPr lvl="0"/>
            <a:r>
              <a:rPr lang="nl-NL"/>
              <a:t>Larven van pijlgifkikkers nooit bij elkaar houden</a:t>
            </a:r>
          </a:p>
          <a:p>
            <a:pPr lvl="0"/>
            <a:r>
              <a:rPr lang="nl-NL"/>
              <a:t>Salamanders en hun larven zijn carnivoren</a:t>
            </a:r>
          </a:p>
          <a:p>
            <a:pPr lvl="0"/>
            <a:r>
              <a:rPr lang="nl-NL"/>
              <a:t>Larven hebben een metamorfose </a:t>
            </a:r>
          </a:p>
          <a:p>
            <a:pPr lvl="0"/>
            <a:r>
              <a:rPr lang="nl-NL"/>
              <a:t>De axolotl blijft in het larvestadium </a:t>
            </a:r>
          </a:p>
        </p:txBody>
      </p:sp>
    </p:spTree>
    <p:extLst>
      <p:ext uri="{BB962C8B-B14F-4D97-AF65-F5344CB8AC3E}">
        <p14:creationId xmlns:p14="http://schemas.microsoft.com/office/powerpoint/2010/main" val="3511501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a:t>Reptielen</a:t>
            </a:r>
          </a:p>
        </p:txBody>
      </p:sp>
      <p:sp>
        <p:nvSpPr>
          <p:cNvPr id="3" name="Tijdelijke aanduiding voor inhoud 2"/>
          <p:cNvSpPr txBox="1">
            <a:spLocks noGrp="1"/>
          </p:cNvSpPr>
          <p:nvPr>
            <p:ph idx="1"/>
          </p:nvPr>
        </p:nvSpPr>
        <p:spPr/>
        <p:txBody>
          <a:bodyPr/>
          <a:lstStyle/>
          <a:p>
            <a:pPr lvl="0"/>
            <a:r>
              <a:rPr lang="nl-NL"/>
              <a:t>Terrarium van jonge reptielen moet het zelfde zijn als van de ouders</a:t>
            </a:r>
          </a:p>
          <a:p>
            <a:pPr lvl="0"/>
            <a:r>
              <a:rPr lang="nl-NL"/>
              <a:t>Jonge reptielen moeten elke dag besproeit worden</a:t>
            </a:r>
          </a:p>
          <a:p>
            <a:pPr lvl="0"/>
            <a:r>
              <a:rPr lang="nl-NL"/>
              <a:t>Het voer moet uitgebalanceerd zijn</a:t>
            </a:r>
          </a:p>
          <a:p>
            <a:pPr lvl="0"/>
            <a:r>
              <a:rPr lang="nl-NL"/>
              <a:t>Voer niet meer dan ze op kunnen</a:t>
            </a:r>
          </a:p>
          <a:p>
            <a:pPr lvl="0"/>
            <a:r>
              <a:rPr lang="nl-NL"/>
              <a:t>Vooral in groepjes gefokt</a:t>
            </a:r>
          </a:p>
          <a:p>
            <a:pPr lvl="0"/>
            <a:r>
              <a:rPr lang="nl-NL"/>
              <a:t>Sommige dieren kunnen niet samen worden gefokt</a:t>
            </a:r>
          </a:p>
          <a:p>
            <a:pPr lvl="0"/>
            <a:r>
              <a:rPr lang="nl-NL"/>
              <a:t>Dan moeten ze alleen of met 2e gefokt worden</a:t>
            </a:r>
          </a:p>
          <a:p>
            <a:pPr lvl="0"/>
            <a:endParaRPr lang="nl-NL"/>
          </a:p>
        </p:txBody>
      </p:sp>
    </p:spTree>
    <p:extLst>
      <p:ext uri="{BB962C8B-B14F-4D97-AF65-F5344CB8AC3E}">
        <p14:creationId xmlns:p14="http://schemas.microsoft.com/office/powerpoint/2010/main" val="465616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E93175-9900-4DF5-BDA3-1D1848788DB5}"/>
              </a:ext>
            </a:extLst>
          </p:cNvPr>
          <p:cNvSpPr>
            <a:spLocks noGrp="1"/>
          </p:cNvSpPr>
          <p:nvPr>
            <p:ph type="title"/>
          </p:nvPr>
        </p:nvSpPr>
        <p:spPr/>
        <p:txBody>
          <a:bodyPr/>
          <a:lstStyle/>
          <a:p>
            <a:r>
              <a:rPr lang="nl-NL" dirty="0"/>
              <a:t>Toezicht houden</a:t>
            </a:r>
          </a:p>
        </p:txBody>
      </p:sp>
      <p:sp>
        <p:nvSpPr>
          <p:cNvPr id="3" name="Tijdelijke aanduiding voor inhoud 2">
            <a:extLst>
              <a:ext uri="{FF2B5EF4-FFF2-40B4-BE49-F238E27FC236}">
                <a16:creationId xmlns:a16="http://schemas.microsoft.com/office/drawing/2014/main" id="{A11459EB-7EC9-4FAC-BC53-70B0BDEE52A9}"/>
              </a:ext>
            </a:extLst>
          </p:cNvPr>
          <p:cNvSpPr>
            <a:spLocks noGrp="1"/>
          </p:cNvSpPr>
          <p:nvPr>
            <p:ph idx="1"/>
          </p:nvPr>
        </p:nvSpPr>
        <p:spPr/>
        <p:txBody>
          <a:bodyPr/>
          <a:lstStyle/>
          <a:p>
            <a:r>
              <a:rPr lang="nl-NL" dirty="0"/>
              <a:t>Naderende geboorte kunnen herkennen, aan gedrag en lichamelijke veranderingen. </a:t>
            </a:r>
          </a:p>
          <a:p>
            <a:r>
              <a:rPr lang="nl-NL" dirty="0"/>
              <a:t>Als de geboorte normaal verloopt met rust laten. Hulp geven als het dier erom vraagt.</a:t>
            </a:r>
          </a:p>
          <a:p>
            <a:r>
              <a:rPr lang="nl-NL" dirty="0"/>
              <a:t>Altijd rustig blijven en de geboorte noteren</a:t>
            </a:r>
          </a:p>
          <a:p>
            <a:endParaRPr lang="nl-NL" dirty="0"/>
          </a:p>
          <a:p>
            <a:endParaRPr lang="nl-NL" dirty="0"/>
          </a:p>
          <a:p>
            <a:endParaRPr lang="nl-NL" dirty="0"/>
          </a:p>
        </p:txBody>
      </p:sp>
    </p:spTree>
    <p:extLst>
      <p:ext uri="{BB962C8B-B14F-4D97-AF65-F5344CB8AC3E}">
        <p14:creationId xmlns:p14="http://schemas.microsoft.com/office/powerpoint/2010/main" val="32523969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9E1B1-5193-4CD3-8482-5198ACAB99CE}"/>
              </a:ext>
            </a:extLst>
          </p:cNvPr>
          <p:cNvSpPr>
            <a:spLocks noGrp="1"/>
          </p:cNvSpPr>
          <p:nvPr>
            <p:ph type="title"/>
          </p:nvPr>
        </p:nvSpPr>
        <p:spPr>
          <a:xfrm>
            <a:off x="838200" y="2766218"/>
            <a:ext cx="10515600" cy="1325563"/>
          </a:xfrm>
        </p:spPr>
        <p:txBody>
          <a:bodyPr/>
          <a:lstStyle/>
          <a:p>
            <a:r>
              <a:rPr lang="nl-NL" dirty="0"/>
              <a:t>4,8 administratie en registratie van gegevens en wetgeving</a:t>
            </a:r>
          </a:p>
        </p:txBody>
      </p:sp>
      <p:sp>
        <p:nvSpPr>
          <p:cNvPr id="3" name="Tijdelijke aanduiding voor inhoud 2">
            <a:extLst>
              <a:ext uri="{FF2B5EF4-FFF2-40B4-BE49-F238E27FC236}">
                <a16:creationId xmlns:a16="http://schemas.microsoft.com/office/drawing/2014/main" id="{38F8125A-B6DF-404F-BC52-1C27D77FBE30}"/>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10847713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2F729E-D463-4B89-B024-764DCACD5E1A}"/>
              </a:ext>
            </a:extLst>
          </p:cNvPr>
          <p:cNvSpPr>
            <a:spLocks noGrp="1"/>
          </p:cNvSpPr>
          <p:nvPr>
            <p:ph type="title"/>
          </p:nvPr>
        </p:nvSpPr>
        <p:spPr/>
        <p:txBody>
          <a:bodyPr/>
          <a:lstStyle/>
          <a:p>
            <a:r>
              <a:rPr lang="nl-NL" dirty="0"/>
              <a:t>Administratie of registratie </a:t>
            </a:r>
          </a:p>
        </p:txBody>
      </p:sp>
      <p:sp>
        <p:nvSpPr>
          <p:cNvPr id="3" name="Tijdelijke aanduiding voor inhoud 2">
            <a:extLst>
              <a:ext uri="{FF2B5EF4-FFF2-40B4-BE49-F238E27FC236}">
                <a16:creationId xmlns:a16="http://schemas.microsoft.com/office/drawing/2014/main" id="{837E1209-AE0A-4B00-A560-FC65D1FB3867}"/>
              </a:ext>
            </a:extLst>
          </p:cNvPr>
          <p:cNvSpPr>
            <a:spLocks noGrp="1"/>
          </p:cNvSpPr>
          <p:nvPr>
            <p:ph idx="1"/>
          </p:nvPr>
        </p:nvSpPr>
        <p:spPr/>
        <p:txBody>
          <a:bodyPr/>
          <a:lstStyle/>
          <a:p>
            <a:r>
              <a:rPr lang="nl-NL" dirty="0"/>
              <a:t>Het is belangrijk om een administratie bij te houden</a:t>
            </a:r>
          </a:p>
          <a:p>
            <a:r>
              <a:rPr lang="nl-NL" dirty="0"/>
              <a:t>Om dieren te kunnen registreren in je administratie moeten deze geïdentificeerd worden</a:t>
            </a:r>
          </a:p>
          <a:p>
            <a:r>
              <a:rPr lang="nl-NL" dirty="0"/>
              <a:t>Het is makkelijk om een stamboek bij te houden, daarin kun je zien wie de voorouders van het dier zijn geweest, je kunt precies zien uit welke bloedlijn een dier komt en zo kun je inteelt voorkomen</a:t>
            </a:r>
          </a:p>
          <a:p>
            <a:r>
              <a:rPr lang="nl-NL" dirty="0"/>
              <a:t>Erfelijke eigenschappen zijn eenvoudig bij te houden, denk </a:t>
            </a:r>
            <a:r>
              <a:rPr lang="nl-NL" dirty="0" err="1"/>
              <a:t>bijvoorbeed</a:t>
            </a:r>
            <a:r>
              <a:rPr lang="nl-NL" dirty="0"/>
              <a:t> een dieren die homo of hetero zygoot zijn voor een bepaalde vachtkleur </a:t>
            </a:r>
          </a:p>
        </p:txBody>
      </p:sp>
    </p:spTree>
    <p:extLst>
      <p:ext uri="{BB962C8B-B14F-4D97-AF65-F5344CB8AC3E}">
        <p14:creationId xmlns:p14="http://schemas.microsoft.com/office/powerpoint/2010/main" val="261431230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6C3EFC-11FA-4983-B563-7F2AF41EC8DA}"/>
              </a:ext>
            </a:extLst>
          </p:cNvPr>
          <p:cNvSpPr>
            <a:spLocks noGrp="1"/>
          </p:cNvSpPr>
          <p:nvPr>
            <p:ph type="title"/>
          </p:nvPr>
        </p:nvSpPr>
        <p:spPr/>
        <p:txBody>
          <a:bodyPr/>
          <a:lstStyle/>
          <a:p>
            <a:r>
              <a:rPr lang="nl-NL" dirty="0"/>
              <a:t>Huisdierenlijst</a:t>
            </a:r>
            <a:br>
              <a:rPr lang="nl-NL" dirty="0"/>
            </a:br>
            <a:endParaRPr lang="nl-NL" dirty="0"/>
          </a:p>
        </p:txBody>
      </p:sp>
      <p:sp>
        <p:nvSpPr>
          <p:cNvPr id="3" name="Tijdelijke aanduiding voor inhoud 2">
            <a:extLst>
              <a:ext uri="{FF2B5EF4-FFF2-40B4-BE49-F238E27FC236}">
                <a16:creationId xmlns:a16="http://schemas.microsoft.com/office/drawing/2014/main" id="{4BE222D6-B153-4058-A70B-AA66F0DFFC31}"/>
              </a:ext>
            </a:extLst>
          </p:cNvPr>
          <p:cNvSpPr>
            <a:spLocks noGrp="1"/>
          </p:cNvSpPr>
          <p:nvPr>
            <p:ph idx="1"/>
          </p:nvPr>
        </p:nvSpPr>
        <p:spPr/>
        <p:txBody>
          <a:bodyPr/>
          <a:lstStyle/>
          <a:p>
            <a:r>
              <a:rPr lang="nl-NL" dirty="0"/>
              <a:t>In Nederland mag je niet alle dieren als huisdier houden of er mee fokken</a:t>
            </a:r>
          </a:p>
          <a:p>
            <a:r>
              <a:rPr lang="nl-NL" dirty="0"/>
              <a:t>Daarom is er een </a:t>
            </a:r>
            <a:r>
              <a:rPr lang="nl-NL" dirty="0" err="1"/>
              <a:t>postieflijst</a:t>
            </a:r>
            <a:r>
              <a:rPr lang="nl-NL" dirty="0"/>
              <a:t> opgesteld, hierin staan dieren die gehouden mogen worden</a:t>
            </a:r>
          </a:p>
          <a:p>
            <a:r>
              <a:rPr lang="nl-NL" dirty="0"/>
              <a:t>De dieren die er niet in staan mogen niet gehouden worden  of alleen met een speciale vergunning</a:t>
            </a:r>
          </a:p>
          <a:p>
            <a:r>
              <a:rPr lang="nl-NL" dirty="0"/>
              <a:t>De lijst is nu opgesteld voor zoogdieren in de toekomst is de lijst er ook voor reptielen en vogels</a:t>
            </a:r>
          </a:p>
          <a:p>
            <a:endParaRPr lang="nl-NL" dirty="0"/>
          </a:p>
        </p:txBody>
      </p:sp>
    </p:spTree>
    <p:extLst>
      <p:ext uri="{BB962C8B-B14F-4D97-AF65-F5344CB8AC3E}">
        <p14:creationId xmlns:p14="http://schemas.microsoft.com/office/powerpoint/2010/main" val="42458540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7798FF-02E6-4E0C-8956-9E2B14FBF29A}"/>
              </a:ext>
            </a:extLst>
          </p:cNvPr>
          <p:cNvSpPr>
            <a:spLocks noGrp="1"/>
          </p:cNvSpPr>
          <p:nvPr>
            <p:ph type="title"/>
          </p:nvPr>
        </p:nvSpPr>
        <p:spPr/>
        <p:txBody>
          <a:bodyPr/>
          <a:lstStyle/>
          <a:p>
            <a:r>
              <a:rPr lang="nl-NL" dirty="0"/>
              <a:t>Drie soorten lijsten</a:t>
            </a:r>
          </a:p>
        </p:txBody>
      </p:sp>
      <p:sp>
        <p:nvSpPr>
          <p:cNvPr id="3" name="Tijdelijke aanduiding voor inhoud 2">
            <a:extLst>
              <a:ext uri="{FF2B5EF4-FFF2-40B4-BE49-F238E27FC236}">
                <a16:creationId xmlns:a16="http://schemas.microsoft.com/office/drawing/2014/main" id="{FDE2E634-6605-4AF4-8DFF-980203657086}"/>
              </a:ext>
            </a:extLst>
          </p:cNvPr>
          <p:cNvSpPr>
            <a:spLocks noGrp="1"/>
          </p:cNvSpPr>
          <p:nvPr>
            <p:ph idx="1"/>
          </p:nvPr>
        </p:nvSpPr>
        <p:spPr/>
        <p:txBody>
          <a:bodyPr>
            <a:normAutofit fontScale="85000" lnSpcReduction="10000"/>
          </a:bodyPr>
          <a:lstStyle/>
          <a:p>
            <a:r>
              <a:rPr lang="nl-NL" dirty="0"/>
              <a:t>Lijst 1: lijst van dieren die zonder aanvullende eisen gehouden mogen worden als huisdier</a:t>
            </a:r>
          </a:p>
          <a:p>
            <a:r>
              <a:rPr lang="nl-NL" dirty="0"/>
              <a:t>Lijst 2 : lijst met dieren die na beoordeling gehouden mogen worden maar wel met aanvullende eisen</a:t>
            </a:r>
          </a:p>
          <a:p>
            <a:r>
              <a:rPr lang="nl-NL" dirty="0"/>
              <a:t>Lijst 3: dieren die ongeschikt zijn om als huisdier gehouden mogen worden</a:t>
            </a:r>
          </a:p>
          <a:p>
            <a:r>
              <a:rPr lang="nl-NL" dirty="0"/>
              <a:t>Voor alle productie dieren, honden, katten en een aantal andere zoogdieren is besloten dat deze wel goed als huisdier gehouden mogen worden</a:t>
            </a:r>
          </a:p>
          <a:p>
            <a:pPr marL="0" indent="0">
              <a:buNone/>
            </a:pPr>
            <a:r>
              <a:rPr lang="nl-NL" dirty="0"/>
              <a:t>Maar er gelden voor deze dieren wel algemene regels</a:t>
            </a:r>
          </a:p>
          <a:p>
            <a:r>
              <a:rPr lang="nl-NL" dirty="0"/>
              <a:t>Productie dieren en honden moeten geïdentificeerd en geregistreerd worden.</a:t>
            </a:r>
          </a:p>
          <a:p>
            <a:r>
              <a:rPr lang="nl-NL" dirty="0"/>
              <a:t>Als de dieren niet meer zijn toegestaan mogen ze gehouden worden tot hun dood maar er mag </a:t>
            </a:r>
            <a:r>
              <a:rPr lang="nl-NL" dirty="0" err="1"/>
              <a:t>nie</a:t>
            </a:r>
            <a:r>
              <a:rPr lang="nl-NL" dirty="0"/>
              <a:t> meer mee gefokt worden. Met het controleren komt een registratie verplichting </a:t>
            </a:r>
          </a:p>
          <a:p>
            <a:endParaRPr lang="nl-NL" dirty="0"/>
          </a:p>
        </p:txBody>
      </p:sp>
    </p:spTree>
    <p:extLst>
      <p:ext uri="{BB962C8B-B14F-4D97-AF65-F5344CB8AC3E}">
        <p14:creationId xmlns:p14="http://schemas.microsoft.com/office/powerpoint/2010/main" val="3156506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86FCF2-CD85-4E20-AF31-902DACAEF4B3}"/>
              </a:ext>
            </a:extLst>
          </p:cNvPr>
          <p:cNvSpPr>
            <a:spLocks noGrp="1"/>
          </p:cNvSpPr>
          <p:nvPr>
            <p:ph type="title"/>
          </p:nvPr>
        </p:nvSpPr>
        <p:spPr/>
        <p:txBody>
          <a:bodyPr/>
          <a:lstStyle/>
          <a:p>
            <a:r>
              <a:rPr lang="nl-NL" dirty="0" err="1"/>
              <a:t>Cites</a:t>
            </a:r>
            <a:r>
              <a:rPr lang="nl-NL" dirty="0"/>
              <a:t/>
            </a:r>
            <a:br>
              <a:rPr lang="nl-NL" dirty="0"/>
            </a:br>
            <a:r>
              <a:rPr lang="nl-NL" dirty="0"/>
              <a:t>	</a:t>
            </a:r>
          </a:p>
        </p:txBody>
      </p:sp>
      <p:sp>
        <p:nvSpPr>
          <p:cNvPr id="3" name="Tijdelijke aanduiding voor inhoud 2">
            <a:extLst>
              <a:ext uri="{FF2B5EF4-FFF2-40B4-BE49-F238E27FC236}">
                <a16:creationId xmlns:a16="http://schemas.microsoft.com/office/drawing/2014/main" id="{A4698CED-285D-4CE0-951D-D2142CC56065}"/>
              </a:ext>
            </a:extLst>
          </p:cNvPr>
          <p:cNvSpPr>
            <a:spLocks noGrp="1"/>
          </p:cNvSpPr>
          <p:nvPr>
            <p:ph idx="1"/>
          </p:nvPr>
        </p:nvSpPr>
        <p:spPr/>
        <p:txBody>
          <a:bodyPr>
            <a:normAutofit fontScale="92500" lnSpcReduction="10000"/>
          </a:bodyPr>
          <a:lstStyle/>
          <a:p>
            <a:r>
              <a:rPr lang="nl-NL" dirty="0" err="1"/>
              <a:t>Convention</a:t>
            </a:r>
            <a:r>
              <a:rPr lang="nl-NL" dirty="0"/>
              <a:t> on </a:t>
            </a:r>
            <a:r>
              <a:rPr lang="nl-NL" dirty="0" err="1"/>
              <a:t>the</a:t>
            </a:r>
            <a:r>
              <a:rPr lang="nl-NL" dirty="0"/>
              <a:t> </a:t>
            </a:r>
            <a:r>
              <a:rPr lang="nl-NL" dirty="0" err="1"/>
              <a:t>international</a:t>
            </a:r>
            <a:r>
              <a:rPr lang="nl-NL" dirty="0"/>
              <a:t> </a:t>
            </a:r>
            <a:r>
              <a:rPr lang="nl-NL" dirty="0" err="1"/>
              <a:t>trade</a:t>
            </a:r>
            <a:r>
              <a:rPr lang="nl-NL" dirty="0"/>
              <a:t> in </a:t>
            </a:r>
            <a:r>
              <a:rPr lang="nl-NL" dirty="0" err="1"/>
              <a:t>endangered</a:t>
            </a:r>
            <a:r>
              <a:rPr lang="nl-NL" dirty="0"/>
              <a:t> species of wild fauna </a:t>
            </a:r>
            <a:r>
              <a:rPr lang="nl-NL" dirty="0" err="1"/>
              <a:t>and</a:t>
            </a:r>
            <a:r>
              <a:rPr lang="nl-NL" dirty="0"/>
              <a:t> flora is </a:t>
            </a:r>
          </a:p>
          <a:p>
            <a:r>
              <a:rPr lang="nl-NL" dirty="0"/>
              <a:t>Dit is een internationale overeenkomst tussen handel in bedreigde dier en planten soorten</a:t>
            </a:r>
          </a:p>
          <a:p>
            <a:pPr marL="0" indent="0">
              <a:buNone/>
            </a:pPr>
            <a:r>
              <a:rPr lang="nl-NL" dirty="0"/>
              <a:t>Deze worden niet allemaal even streng beschermt. </a:t>
            </a:r>
          </a:p>
          <a:p>
            <a:r>
              <a:rPr lang="nl-NL" dirty="0"/>
              <a:t>De diersoorten die onder </a:t>
            </a:r>
            <a:r>
              <a:rPr lang="nl-NL" dirty="0" err="1"/>
              <a:t>cites</a:t>
            </a:r>
            <a:r>
              <a:rPr lang="nl-NL" dirty="0"/>
              <a:t> vallen worden </a:t>
            </a:r>
            <a:r>
              <a:rPr lang="nl-NL" dirty="0" err="1"/>
              <a:t>geregisteerd</a:t>
            </a:r>
            <a:r>
              <a:rPr lang="nl-NL" dirty="0"/>
              <a:t> </a:t>
            </a:r>
          </a:p>
          <a:p>
            <a:r>
              <a:rPr lang="nl-NL" dirty="0"/>
              <a:t>In de flora en fauna wet staan regels beschreven om de in het wild leven dieren en planten te beschermen. Hierbij word onderscheid gemaakt tussen inheemse dieren en uitheemse dieren gemaakt</a:t>
            </a:r>
          </a:p>
          <a:p>
            <a:r>
              <a:rPr lang="nl-NL" dirty="0"/>
              <a:t>Inheemse dieren komen van oorsprong in het land zelf voor en uitheemse dieren niet</a:t>
            </a:r>
          </a:p>
          <a:p>
            <a:endParaRPr lang="nl-NL" dirty="0"/>
          </a:p>
        </p:txBody>
      </p:sp>
    </p:spTree>
    <p:extLst>
      <p:ext uri="{BB962C8B-B14F-4D97-AF65-F5344CB8AC3E}">
        <p14:creationId xmlns:p14="http://schemas.microsoft.com/office/powerpoint/2010/main" val="3663944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C0D84C-0C57-4928-B79B-10FD9767B0A6}"/>
              </a:ext>
            </a:extLst>
          </p:cNvPr>
          <p:cNvSpPr>
            <a:spLocks noGrp="1"/>
          </p:cNvSpPr>
          <p:nvPr>
            <p:ph type="title"/>
          </p:nvPr>
        </p:nvSpPr>
        <p:spPr/>
        <p:txBody>
          <a:bodyPr/>
          <a:lstStyle/>
          <a:p>
            <a:r>
              <a:rPr lang="nl-NL" dirty="0"/>
              <a:t>Begeleiden geboorte hond en kat</a:t>
            </a:r>
          </a:p>
        </p:txBody>
      </p:sp>
      <p:sp>
        <p:nvSpPr>
          <p:cNvPr id="3" name="Tijdelijke aanduiding voor inhoud 2">
            <a:extLst>
              <a:ext uri="{FF2B5EF4-FFF2-40B4-BE49-F238E27FC236}">
                <a16:creationId xmlns:a16="http://schemas.microsoft.com/office/drawing/2014/main" id="{7D93544B-BA88-4047-A965-F91DFFAA36EF}"/>
              </a:ext>
            </a:extLst>
          </p:cNvPr>
          <p:cNvSpPr>
            <a:spLocks noGrp="1"/>
          </p:cNvSpPr>
          <p:nvPr>
            <p:ph idx="1"/>
          </p:nvPr>
        </p:nvSpPr>
        <p:spPr/>
        <p:txBody>
          <a:bodyPr>
            <a:normAutofit fontScale="85000" lnSpcReduction="20000"/>
          </a:bodyPr>
          <a:lstStyle/>
          <a:p>
            <a:r>
              <a:rPr lang="nl-NL" dirty="0"/>
              <a:t>Als de lichaamstemperatuur van de teef daalt – met 1 tot 2 graden betekent dit dat de geboorte binnen 12 tot 24 uur op gang zal komen.</a:t>
            </a:r>
          </a:p>
          <a:p>
            <a:r>
              <a:rPr lang="nl-NL" dirty="0"/>
              <a:t>Vanaf de 56</a:t>
            </a:r>
            <a:r>
              <a:rPr lang="nl-NL" baseline="30000" dirty="0"/>
              <a:t>e</a:t>
            </a:r>
            <a:r>
              <a:rPr lang="nl-NL" dirty="0"/>
              <a:t> dag moet je de lichaamstemperatuur 2 keer per dag opmeten</a:t>
            </a:r>
          </a:p>
          <a:p>
            <a:r>
              <a:rPr lang="nl-NL" dirty="0"/>
              <a:t>De lichaamstemperatuur van de kat opmeten is niet betrouwbaar</a:t>
            </a:r>
          </a:p>
          <a:p>
            <a:endParaRPr lang="nl-NL" dirty="0"/>
          </a:p>
          <a:p>
            <a:r>
              <a:rPr lang="nl-NL" dirty="0"/>
              <a:t>Ontsluitingsfase: Dit is het moment dat de baarmoederhals zich geheel geopend heeft. Dit duurt gemiddeld 12 uur, maar kan ook 36 uur duren</a:t>
            </a:r>
          </a:p>
          <a:p>
            <a:r>
              <a:rPr lang="nl-NL" dirty="0"/>
              <a:t>Buikpers: Het met de weeën mee persen van het dier door het aanspannen van de buikspieren</a:t>
            </a:r>
          </a:p>
          <a:p>
            <a:r>
              <a:rPr lang="nl-NL" dirty="0"/>
              <a:t>Uitdrijvingsfase: de fase waarin het jonge dier uitgedreven wordt.  Het mag niet langer dan een halfuur duren</a:t>
            </a:r>
          </a:p>
        </p:txBody>
      </p:sp>
    </p:spTree>
    <p:extLst>
      <p:ext uri="{BB962C8B-B14F-4D97-AF65-F5344CB8AC3E}">
        <p14:creationId xmlns:p14="http://schemas.microsoft.com/office/powerpoint/2010/main" val="342771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8E43C4-18C9-41C3-B256-547A393F1570}"/>
              </a:ext>
            </a:extLst>
          </p:cNvPr>
          <p:cNvSpPr>
            <a:spLocks noGrp="1"/>
          </p:cNvSpPr>
          <p:nvPr>
            <p:ph type="title"/>
          </p:nvPr>
        </p:nvSpPr>
        <p:spPr/>
        <p:txBody>
          <a:bodyPr/>
          <a:lstStyle/>
          <a:p>
            <a:r>
              <a:rPr lang="nl-NL" dirty="0"/>
              <a:t>Begeleiden geboorte konijn, cavia en hamster</a:t>
            </a:r>
          </a:p>
        </p:txBody>
      </p:sp>
      <p:sp>
        <p:nvSpPr>
          <p:cNvPr id="3" name="Tijdelijke aanduiding voor inhoud 2">
            <a:extLst>
              <a:ext uri="{FF2B5EF4-FFF2-40B4-BE49-F238E27FC236}">
                <a16:creationId xmlns:a16="http://schemas.microsoft.com/office/drawing/2014/main" id="{2A43BCBC-0C2A-4599-BB70-756305DD35CB}"/>
              </a:ext>
            </a:extLst>
          </p:cNvPr>
          <p:cNvSpPr>
            <a:spLocks noGrp="1"/>
          </p:cNvSpPr>
          <p:nvPr>
            <p:ph idx="1"/>
          </p:nvPr>
        </p:nvSpPr>
        <p:spPr/>
        <p:txBody>
          <a:bodyPr/>
          <a:lstStyle/>
          <a:p>
            <a:r>
              <a:rPr lang="nl-NL" dirty="0"/>
              <a:t>De geboorte van konijnen, cavia’s en hamsters word niet vaak gezien.</a:t>
            </a:r>
          </a:p>
          <a:p>
            <a:r>
              <a:rPr lang="nl-NL" dirty="0"/>
              <a:t>Gedrag van een konijn voor de geboorte: plukt veel wol en bouwt aan haar nest.</a:t>
            </a:r>
          </a:p>
          <a:p>
            <a:r>
              <a:rPr lang="nl-NL" dirty="0"/>
              <a:t>Een cavia die gaat werpen komt niet meer van haar plek omdat de bekkenbanden verslapt zijn.</a:t>
            </a:r>
          </a:p>
        </p:txBody>
      </p:sp>
    </p:spTree>
    <p:extLst>
      <p:ext uri="{BB962C8B-B14F-4D97-AF65-F5344CB8AC3E}">
        <p14:creationId xmlns:p14="http://schemas.microsoft.com/office/powerpoint/2010/main" val="250248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FD6F47-2C14-4D62-84E8-FA03FFE8FD81}"/>
              </a:ext>
            </a:extLst>
          </p:cNvPr>
          <p:cNvSpPr>
            <a:spLocks noGrp="1"/>
          </p:cNvSpPr>
          <p:nvPr>
            <p:ph type="title"/>
          </p:nvPr>
        </p:nvSpPr>
        <p:spPr/>
        <p:txBody>
          <a:bodyPr/>
          <a:lstStyle/>
          <a:p>
            <a:r>
              <a:rPr lang="nl-NL" dirty="0"/>
              <a:t>Nazorg moederdier na de geboorte</a:t>
            </a:r>
          </a:p>
        </p:txBody>
      </p:sp>
      <p:sp>
        <p:nvSpPr>
          <p:cNvPr id="3" name="Tijdelijke aanduiding voor inhoud 2">
            <a:extLst>
              <a:ext uri="{FF2B5EF4-FFF2-40B4-BE49-F238E27FC236}">
                <a16:creationId xmlns:a16="http://schemas.microsoft.com/office/drawing/2014/main" id="{55F80F43-812E-4DDA-B895-CE6C3C261A70}"/>
              </a:ext>
            </a:extLst>
          </p:cNvPr>
          <p:cNvSpPr>
            <a:spLocks noGrp="1"/>
          </p:cNvSpPr>
          <p:nvPr>
            <p:ph idx="1"/>
          </p:nvPr>
        </p:nvSpPr>
        <p:spPr/>
        <p:txBody>
          <a:bodyPr>
            <a:normAutofit lnSpcReduction="10000"/>
          </a:bodyPr>
          <a:lstStyle/>
          <a:p>
            <a:r>
              <a:rPr lang="nl-NL" dirty="0"/>
              <a:t>Toestand goed in de gaten houden bij. Eet en drinkt ze goed</a:t>
            </a:r>
          </a:p>
          <a:p>
            <a:r>
              <a:rPr lang="nl-NL" dirty="0"/>
              <a:t>Na de geboorte ervoor zorgen dat het drinkwater niet te koud is, zo voorkom je dat het dier buikpijn heeft.</a:t>
            </a:r>
          </a:p>
          <a:p>
            <a:r>
              <a:rPr lang="nl-NL" dirty="0"/>
              <a:t>Goed in de gaten houden of de nageboorte wel snel genoeg naar buiten komt.</a:t>
            </a:r>
          </a:p>
          <a:p>
            <a:r>
              <a:rPr lang="nl-NL" dirty="0"/>
              <a:t>Let er op dat de melkgift goed op gang komt, als dit niet zo is kan er een melkklierontsteking (mastitis) ontstaan.</a:t>
            </a:r>
          </a:p>
          <a:p>
            <a:r>
              <a:rPr lang="nl-NL" dirty="0"/>
              <a:t>Moederdieren die een grote worp hebben gekregen, extra in de gaten houden. Het kans soms te veel zijn voor de moeder. Je kan dan overwegen om de jongen bij te voeden.</a:t>
            </a:r>
          </a:p>
        </p:txBody>
      </p:sp>
    </p:spTree>
    <p:extLst>
      <p:ext uri="{BB962C8B-B14F-4D97-AF65-F5344CB8AC3E}">
        <p14:creationId xmlns:p14="http://schemas.microsoft.com/office/powerpoint/2010/main" val="1006939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EBA37-15E7-43ED-B785-646A70BC1484}"/>
              </a:ext>
            </a:extLst>
          </p:cNvPr>
          <p:cNvSpPr>
            <a:spLocks noGrp="1"/>
          </p:cNvSpPr>
          <p:nvPr>
            <p:ph type="title"/>
          </p:nvPr>
        </p:nvSpPr>
        <p:spPr/>
        <p:txBody>
          <a:bodyPr/>
          <a:lstStyle/>
          <a:p>
            <a:r>
              <a:rPr lang="nl-NL" dirty="0"/>
              <a:t>Nazorg jong(en) na de geboorte</a:t>
            </a:r>
          </a:p>
        </p:txBody>
      </p:sp>
      <p:sp>
        <p:nvSpPr>
          <p:cNvPr id="3" name="Tijdelijke aanduiding voor inhoud 2">
            <a:extLst>
              <a:ext uri="{FF2B5EF4-FFF2-40B4-BE49-F238E27FC236}">
                <a16:creationId xmlns:a16="http://schemas.microsoft.com/office/drawing/2014/main" id="{0AA36357-BCF5-42B7-A174-0145C5904A2F}"/>
              </a:ext>
            </a:extLst>
          </p:cNvPr>
          <p:cNvSpPr>
            <a:spLocks noGrp="1"/>
          </p:cNvSpPr>
          <p:nvPr>
            <p:ph idx="1"/>
          </p:nvPr>
        </p:nvSpPr>
        <p:spPr>
          <a:xfrm>
            <a:off x="677334" y="2130109"/>
            <a:ext cx="8596668" cy="3880773"/>
          </a:xfrm>
        </p:spPr>
        <p:txBody>
          <a:bodyPr/>
          <a:lstStyle/>
          <a:p>
            <a:r>
              <a:rPr lang="nl-NL" dirty="0"/>
              <a:t>Controleer of het moederdier voldoende aandacht schenkt aan de jongen</a:t>
            </a:r>
          </a:p>
          <a:p>
            <a:r>
              <a:rPr lang="nl-NL" dirty="0"/>
              <a:t>Als de moeder het vruchtvlies niet kapot bijt, moet je dit zelf doen.</a:t>
            </a:r>
          </a:p>
          <a:p>
            <a:r>
              <a:rPr lang="nl-NL" dirty="0"/>
              <a:t>Controleer of het moederdier het jong schoonlikt en de navelstreng doorbijt, Doet ze dit niet dan moet jij het jong droog wrijven en de navelstreng verbreken. Ontsmet de navelstreng met jodium.</a:t>
            </a:r>
          </a:p>
          <a:p>
            <a:r>
              <a:rPr lang="nl-NL" dirty="0"/>
              <a:t>Controleer of het jong zelfstandig moedermelk kan drinken. Zodat ze de eerste biest opnemen.</a:t>
            </a:r>
          </a:p>
          <a:p>
            <a:r>
              <a:rPr lang="nl-NL" dirty="0"/>
              <a:t>Darmpek: de eerste ontlasting van een pasgeboren dier.</a:t>
            </a:r>
          </a:p>
          <a:p>
            <a:endParaRPr lang="nl-NL" dirty="0"/>
          </a:p>
        </p:txBody>
      </p:sp>
    </p:spTree>
    <p:extLst>
      <p:ext uri="{BB962C8B-B14F-4D97-AF65-F5344CB8AC3E}">
        <p14:creationId xmlns:p14="http://schemas.microsoft.com/office/powerpoint/2010/main" val="71745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4AB68E-7BB5-451A-A0A7-B529D3674934}"/>
              </a:ext>
            </a:extLst>
          </p:cNvPr>
          <p:cNvSpPr>
            <a:spLocks noGrp="1"/>
          </p:cNvSpPr>
          <p:nvPr>
            <p:ph type="ctrTitle"/>
          </p:nvPr>
        </p:nvSpPr>
        <p:spPr/>
        <p:txBody>
          <a:bodyPr>
            <a:normAutofit fontScale="90000"/>
          </a:bodyPr>
          <a:lstStyle/>
          <a:p>
            <a:r>
              <a:rPr lang="nl-NL" dirty="0"/>
              <a:t>Stoornissen rondom de geboorte &amp; begeleiden uitkomstproces</a:t>
            </a:r>
          </a:p>
        </p:txBody>
      </p:sp>
      <p:sp>
        <p:nvSpPr>
          <p:cNvPr id="3" name="Ondertitel 2">
            <a:extLst>
              <a:ext uri="{FF2B5EF4-FFF2-40B4-BE49-F238E27FC236}">
                <a16:creationId xmlns:a16="http://schemas.microsoft.com/office/drawing/2014/main" id="{5642E7F3-877C-4D26-ABC7-5D59D5C642C3}"/>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02180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450</TotalTime>
  <Words>2370</Words>
  <Application>Microsoft Office PowerPoint</Application>
  <PresentationFormat>Breedbeeld</PresentationFormat>
  <Paragraphs>225</Paragraphs>
  <Slides>44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44</vt:i4>
      </vt:variant>
    </vt:vector>
  </HeadingPairs>
  <TitlesOfParts>
    <vt:vector size="47" baseType="lpstr">
      <vt:lpstr>Arial</vt:lpstr>
      <vt:lpstr>Gill Sans MT</vt:lpstr>
      <vt:lpstr>Galerie</vt:lpstr>
      <vt:lpstr>H 3 en H 4</vt:lpstr>
      <vt:lpstr>Stress</vt:lpstr>
      <vt:lpstr>Instrumentarium en benodigdheden</vt:lpstr>
      <vt:lpstr>Toezicht houden</vt:lpstr>
      <vt:lpstr>Begeleiden geboorte hond en kat</vt:lpstr>
      <vt:lpstr>Begeleiden geboorte konijn, cavia en hamster</vt:lpstr>
      <vt:lpstr>Nazorg moederdier na de geboorte</vt:lpstr>
      <vt:lpstr>Nazorg jong(en) na de geboorte</vt:lpstr>
      <vt:lpstr>Stoornissen rondom de geboorte &amp; begeleiden uitkomstproces</vt:lpstr>
      <vt:lpstr>Geboorte problemen</vt:lpstr>
      <vt:lpstr>Geboorte problemen</vt:lpstr>
      <vt:lpstr>Problemen die kunnen optreden na de geboorte</vt:lpstr>
      <vt:lpstr>Groot jong</vt:lpstr>
      <vt:lpstr>Moeilijke geboorte </vt:lpstr>
      <vt:lpstr>Vogels</vt:lpstr>
      <vt:lpstr>Vissen, reptielen en amfibieën </vt:lpstr>
      <vt:lpstr>4.2 en 4.3</vt:lpstr>
      <vt:lpstr>PowerPoint-presentatie</vt:lpstr>
      <vt:lpstr>PowerPoint-presentatie</vt:lpstr>
      <vt:lpstr>PowerPoint-presentatie</vt:lpstr>
      <vt:lpstr>PowerPoint-presentatie</vt:lpstr>
      <vt:lpstr>PowerPoint-presentatie</vt:lpstr>
      <vt:lpstr>4.4 Opfok van konijnen cavia’s en hamsters</vt:lpstr>
      <vt:lpstr>konijn</vt:lpstr>
      <vt:lpstr>Cavia en hamster </vt:lpstr>
      <vt:lpstr>4,5 wanneer opfokken met het moederdier niet kan</vt:lpstr>
      <vt:lpstr>Opfokken met behulp van een pleegmoeder</vt:lpstr>
      <vt:lpstr>Grootbrengen met de hand of een melkapparaat </vt:lpstr>
      <vt:lpstr>Opfok van Vogels</vt:lpstr>
      <vt:lpstr>Hoenders en Watervogels</vt:lpstr>
      <vt:lpstr>Kooi- &amp; volièrevogels </vt:lpstr>
      <vt:lpstr>Kunstmatige Opfok</vt:lpstr>
      <vt:lpstr>Identificatie en registratie en regelgeving</vt:lpstr>
      <vt:lpstr>Verplichte vaccinaties </vt:lpstr>
      <vt:lpstr>Vissen, amfibieën en reptielen</vt:lpstr>
      <vt:lpstr>Algemeen vissen, amfibieën en reptielen</vt:lpstr>
      <vt:lpstr>Vissen</vt:lpstr>
      <vt:lpstr>Amfibieën</vt:lpstr>
      <vt:lpstr>Reptielen</vt:lpstr>
      <vt:lpstr>4,8 administratie en registratie van gegevens en wetgeving</vt:lpstr>
      <vt:lpstr>Administratie of registratie </vt:lpstr>
      <vt:lpstr>Huisdierenlijst </vt:lpstr>
      <vt:lpstr>Drie soorten lijsten</vt:lpstr>
      <vt:lpstr>Cites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Stoornissen rondom de geboorte &amp; begeleiden uitkomstproces</dc:title>
  <dc:creator>Silke Sportel</dc:creator>
  <cp:lastModifiedBy>Helanie Aalders</cp:lastModifiedBy>
  <cp:revision>11</cp:revision>
  <dcterms:created xsi:type="dcterms:W3CDTF">2018-01-25T12:29:14Z</dcterms:created>
  <dcterms:modified xsi:type="dcterms:W3CDTF">2018-02-01T13:50:11Z</dcterms:modified>
</cp:coreProperties>
</file>