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0" r:id="rId3"/>
    <p:sldId id="285" r:id="rId4"/>
    <p:sldId id="260" r:id="rId5"/>
    <p:sldId id="284" r:id="rId6"/>
    <p:sldId id="266" r:id="rId7"/>
    <p:sldId id="286" r:id="rId8"/>
    <p:sldId id="287" r:id="rId9"/>
    <p:sldId id="271" r:id="rId10"/>
    <p:sldId id="272" r:id="rId11"/>
    <p:sldId id="282" r:id="rId12"/>
    <p:sldId id="288" r:id="rId13"/>
    <p:sldId id="293" r:id="rId14"/>
    <p:sldId id="292" r:id="rId15"/>
    <p:sldId id="289" r:id="rId16"/>
    <p:sldId id="290" r:id="rId17"/>
    <p:sldId id="294" r:id="rId18"/>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p:cViewPr varScale="1">
        <p:scale>
          <a:sx n="41" d="100"/>
          <a:sy n="41" d="100"/>
        </p:scale>
        <p:origin x="4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1567C49-3322-4CB9-9C06-082ED623AC97}" type="datetimeFigureOut">
              <a:rPr lang="nl-NL" smtClean="0"/>
              <a:t>28-1-2018</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0FA6FC4-4E88-49CA-BB2C-8EBB6ADED21C}" type="slidenum">
              <a:rPr lang="nl-NL" smtClean="0"/>
              <a:t>‹nr.›</a:t>
            </a:fld>
            <a:endParaRPr lang="nl-NL"/>
          </a:p>
        </p:txBody>
      </p:sp>
    </p:spTree>
    <p:extLst>
      <p:ext uri="{BB962C8B-B14F-4D97-AF65-F5344CB8AC3E}">
        <p14:creationId xmlns:p14="http://schemas.microsoft.com/office/powerpoint/2010/main" val="193640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09CD3D0-FB27-4B09-B0D5-6E1E37D049BA}" type="datetimeFigureOut">
              <a:rPr lang="nl-NL" smtClean="0"/>
              <a:t>28-1-2018</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9462E77-77A1-42C3-B018-F38C1EFCE185}" type="slidenum">
              <a:rPr lang="nl-NL" smtClean="0"/>
              <a:t>‹nr.›</a:t>
            </a:fld>
            <a:endParaRPr lang="nl-NL"/>
          </a:p>
        </p:txBody>
      </p:sp>
    </p:spTree>
    <p:extLst>
      <p:ext uri="{BB962C8B-B14F-4D97-AF65-F5344CB8AC3E}">
        <p14:creationId xmlns:p14="http://schemas.microsoft.com/office/powerpoint/2010/main" val="87081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a:t>
            </a:fld>
            <a:endParaRPr lang="nl-NL"/>
          </a:p>
        </p:txBody>
      </p:sp>
    </p:spTree>
    <p:extLst>
      <p:ext uri="{BB962C8B-B14F-4D97-AF65-F5344CB8AC3E}">
        <p14:creationId xmlns:p14="http://schemas.microsoft.com/office/powerpoint/2010/main" val="136432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2</a:t>
            </a:fld>
            <a:endParaRPr lang="nl-NL"/>
          </a:p>
        </p:txBody>
      </p:sp>
    </p:spTree>
    <p:extLst>
      <p:ext uri="{BB962C8B-B14F-4D97-AF65-F5344CB8AC3E}">
        <p14:creationId xmlns:p14="http://schemas.microsoft.com/office/powerpoint/2010/main" val="353669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4</a:t>
            </a:fld>
            <a:endParaRPr lang="nl-NL"/>
          </a:p>
        </p:txBody>
      </p:sp>
    </p:spTree>
    <p:extLst>
      <p:ext uri="{BB962C8B-B14F-4D97-AF65-F5344CB8AC3E}">
        <p14:creationId xmlns:p14="http://schemas.microsoft.com/office/powerpoint/2010/main" val="365934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5</a:t>
            </a:fld>
            <a:endParaRPr lang="nl-NL"/>
          </a:p>
        </p:txBody>
      </p:sp>
    </p:spTree>
    <p:extLst>
      <p:ext uri="{BB962C8B-B14F-4D97-AF65-F5344CB8AC3E}">
        <p14:creationId xmlns:p14="http://schemas.microsoft.com/office/powerpoint/2010/main" val="33767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6</a:t>
            </a:fld>
            <a:endParaRPr lang="nl-NL"/>
          </a:p>
        </p:txBody>
      </p:sp>
    </p:spTree>
    <p:extLst>
      <p:ext uri="{BB962C8B-B14F-4D97-AF65-F5344CB8AC3E}">
        <p14:creationId xmlns:p14="http://schemas.microsoft.com/office/powerpoint/2010/main" val="153930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9</a:t>
            </a:fld>
            <a:endParaRPr lang="nl-NL"/>
          </a:p>
        </p:txBody>
      </p:sp>
    </p:spTree>
    <p:extLst>
      <p:ext uri="{BB962C8B-B14F-4D97-AF65-F5344CB8AC3E}">
        <p14:creationId xmlns:p14="http://schemas.microsoft.com/office/powerpoint/2010/main" val="40337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10</a:t>
            </a:fld>
            <a:endParaRPr lang="nl-NL"/>
          </a:p>
        </p:txBody>
      </p:sp>
    </p:spTree>
    <p:extLst>
      <p:ext uri="{BB962C8B-B14F-4D97-AF65-F5344CB8AC3E}">
        <p14:creationId xmlns:p14="http://schemas.microsoft.com/office/powerpoint/2010/main" val="306916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11</a:t>
            </a:fld>
            <a:endParaRPr lang="nl-NL"/>
          </a:p>
        </p:txBody>
      </p:sp>
    </p:spTree>
    <p:extLst>
      <p:ext uri="{BB962C8B-B14F-4D97-AF65-F5344CB8AC3E}">
        <p14:creationId xmlns:p14="http://schemas.microsoft.com/office/powerpoint/2010/main" val="22872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289944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31916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207605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355697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259236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F9053E5-0CE1-4569-90F6-C608B97C8900}" type="datetimeFigureOut">
              <a:rPr lang="nl-NL" smtClean="0"/>
              <a:t>28-1-2018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46426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F9053E5-0CE1-4569-90F6-C608B97C8900}" type="datetimeFigureOut">
              <a:rPr lang="nl-NL" smtClean="0"/>
              <a:t>28-1-2018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232938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F9053E5-0CE1-4569-90F6-C608B97C8900}" type="datetimeFigureOut">
              <a:rPr lang="nl-NL" smtClean="0"/>
              <a:t>28-1-2018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166942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9053E5-0CE1-4569-90F6-C608B97C8900}" type="datetimeFigureOut">
              <a:rPr lang="nl-NL" smtClean="0"/>
              <a:t>28-1-2018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70142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F9053E5-0CE1-4569-90F6-C608B97C8900}" type="datetimeFigureOut">
              <a:rPr lang="nl-NL" smtClean="0"/>
              <a:t>28-1-2018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323359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F9053E5-0CE1-4569-90F6-C608B97C8900}" type="datetimeFigureOut">
              <a:rPr lang="nl-NL" smtClean="0"/>
              <a:t>28-1-2018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932792-BBFD-49B6-B569-D5C1F5EB0100}" type="slidenum">
              <a:rPr lang="nl-NL" smtClean="0"/>
              <a:t>‹nr.›</a:t>
            </a:fld>
            <a:endParaRPr lang="nl-NL"/>
          </a:p>
        </p:txBody>
      </p:sp>
    </p:spTree>
    <p:extLst>
      <p:ext uri="{BB962C8B-B14F-4D97-AF65-F5344CB8AC3E}">
        <p14:creationId xmlns:p14="http://schemas.microsoft.com/office/powerpoint/2010/main" val="124395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053E5-0CE1-4569-90F6-C608B97C8900}" type="datetimeFigureOut">
              <a:rPr lang="nl-NL" smtClean="0"/>
              <a:t>28-1-2018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32792-BBFD-49B6-B569-D5C1F5EB0100}" type="slidenum">
              <a:rPr lang="nl-NL" smtClean="0"/>
              <a:t>‹nr.›</a:t>
            </a:fld>
            <a:endParaRPr lang="nl-NL"/>
          </a:p>
        </p:txBody>
      </p:sp>
    </p:spTree>
    <p:extLst>
      <p:ext uri="{BB962C8B-B14F-4D97-AF65-F5344CB8AC3E}">
        <p14:creationId xmlns:p14="http://schemas.microsoft.com/office/powerpoint/2010/main" val="178510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9186" y="382797"/>
            <a:ext cx="9144000" cy="1126527"/>
          </a:xfrm>
        </p:spPr>
        <p:txBody>
          <a:bodyPr/>
          <a:lstStyle/>
          <a:p>
            <a:r>
              <a:rPr lang="nl-NL" b="1" dirty="0" smtClean="0">
                <a:solidFill>
                  <a:schemeClr val="tx2"/>
                </a:solidFill>
              </a:rPr>
              <a:t>Koopmotieven</a:t>
            </a:r>
            <a:endParaRPr lang="nl-NL" b="1" dirty="0">
              <a:solidFill>
                <a:schemeClr val="tx2"/>
              </a:solidFill>
            </a:endParaRPr>
          </a:p>
        </p:txBody>
      </p:sp>
      <p:sp>
        <p:nvSpPr>
          <p:cNvPr id="3" name="Ondertitel 2"/>
          <p:cNvSpPr>
            <a:spLocks noGrp="1"/>
          </p:cNvSpPr>
          <p:nvPr>
            <p:ph type="subTitle" idx="1"/>
          </p:nvPr>
        </p:nvSpPr>
        <p:spPr>
          <a:xfrm>
            <a:off x="1419068" y="1653317"/>
            <a:ext cx="9144000" cy="1655762"/>
          </a:xfrm>
        </p:spPr>
        <p:txBody>
          <a:bodyPr/>
          <a:lstStyle/>
          <a:p>
            <a:r>
              <a:rPr lang="nl-NL" dirty="0" smtClean="0"/>
              <a:t>Inkoop en Verkoop</a:t>
            </a:r>
          </a:p>
          <a:p>
            <a:r>
              <a:rPr lang="nl-NL" dirty="0" smtClean="0"/>
              <a:t>Niveau 3</a:t>
            </a:r>
            <a:endParaRPr lang="nl-NL" dirty="0"/>
          </a:p>
        </p:txBody>
      </p:sp>
      <p:pic>
        <p:nvPicPr>
          <p:cNvPr id="4" name="Afbeelding 3"/>
          <p:cNvPicPr>
            <a:picLocks noChangeAspect="1"/>
          </p:cNvPicPr>
          <p:nvPr/>
        </p:nvPicPr>
        <p:blipFill>
          <a:blip r:embed="rId3"/>
          <a:stretch>
            <a:fillRect/>
          </a:stretch>
        </p:blipFill>
        <p:spPr>
          <a:xfrm>
            <a:off x="3290730" y="3067831"/>
            <a:ext cx="5400675" cy="3600450"/>
          </a:xfrm>
          <a:prstGeom prst="rect">
            <a:avLst/>
          </a:prstGeom>
        </p:spPr>
      </p:pic>
    </p:spTree>
    <p:extLst>
      <p:ext uri="{BB962C8B-B14F-4D97-AF65-F5344CB8AC3E}">
        <p14:creationId xmlns:p14="http://schemas.microsoft.com/office/powerpoint/2010/main" val="2294192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CB85494-8CEA-4053-B584-D014821BF389}"/>
              </a:ext>
            </a:extLst>
          </p:cNvPr>
          <p:cNvSpPr>
            <a:spLocks noGrp="1"/>
          </p:cNvSpPr>
          <p:nvPr>
            <p:ph idx="1"/>
          </p:nvPr>
        </p:nvSpPr>
        <p:spPr>
          <a:xfrm>
            <a:off x="1497767" y="1915566"/>
            <a:ext cx="8890416" cy="4351338"/>
          </a:xfrm>
        </p:spPr>
        <p:txBody>
          <a:bodyPr/>
          <a:lstStyle/>
          <a:p>
            <a:endParaRPr lang="nl-NL" dirty="0">
              <a:latin typeface="Lucida Sans" panose="020B0602030504020204" pitchFamily="34" charset="0"/>
            </a:endParaRPr>
          </a:p>
          <a:p>
            <a:pPr marL="0" indent="0" algn="ctr">
              <a:buNone/>
            </a:pPr>
            <a:r>
              <a:rPr lang="nl-NL" sz="4000" i="1" dirty="0">
                <a:solidFill>
                  <a:schemeClr val="tx2"/>
                </a:solidFill>
              </a:rPr>
              <a:t>Wat zou een koopmotief kunnen zijn om een dier te kopen?</a:t>
            </a:r>
          </a:p>
        </p:txBody>
      </p:sp>
    </p:spTree>
    <p:extLst>
      <p:ext uri="{BB962C8B-B14F-4D97-AF65-F5344CB8AC3E}">
        <p14:creationId xmlns:p14="http://schemas.microsoft.com/office/powerpoint/2010/main" val="28343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4549" y="2367552"/>
            <a:ext cx="10515600" cy="1325563"/>
          </a:xfrm>
        </p:spPr>
        <p:txBody>
          <a:bodyPr>
            <a:normAutofit/>
          </a:bodyPr>
          <a:lstStyle/>
          <a:p>
            <a:pPr algn="ctr"/>
            <a:r>
              <a:rPr lang="nl-NL" sz="6000" b="1" dirty="0" smtClean="0">
                <a:solidFill>
                  <a:schemeClr val="tx2"/>
                </a:solidFill>
              </a:rPr>
              <a:t>Verkoopplan</a:t>
            </a:r>
            <a:endParaRPr lang="nl-NL" sz="6000" b="1" dirty="0">
              <a:solidFill>
                <a:schemeClr val="tx2"/>
              </a:solidFill>
            </a:endParaRPr>
          </a:p>
        </p:txBody>
      </p:sp>
    </p:spTree>
    <p:extLst>
      <p:ext uri="{BB962C8B-B14F-4D97-AF65-F5344CB8AC3E}">
        <p14:creationId xmlns:p14="http://schemas.microsoft.com/office/powerpoint/2010/main" val="75119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Opstellen van een verkoopplan</a:t>
            </a:r>
            <a:endParaRPr lang="nl-NL" b="1" dirty="0">
              <a:solidFill>
                <a:schemeClr val="tx2"/>
              </a:solidFill>
            </a:endParaRPr>
          </a:p>
        </p:txBody>
      </p:sp>
      <p:sp>
        <p:nvSpPr>
          <p:cNvPr id="3" name="Tijdelijke aanduiding voor inhoud 2"/>
          <p:cNvSpPr>
            <a:spLocks noGrp="1"/>
          </p:cNvSpPr>
          <p:nvPr>
            <p:ph idx="1"/>
          </p:nvPr>
        </p:nvSpPr>
        <p:spPr>
          <a:xfrm>
            <a:off x="784860" y="1884998"/>
            <a:ext cx="10988040" cy="4767262"/>
          </a:xfrm>
        </p:spPr>
        <p:txBody>
          <a:bodyPr>
            <a:normAutofit/>
          </a:bodyPr>
          <a:lstStyle/>
          <a:p>
            <a:r>
              <a:rPr lang="nl-NL" dirty="0" smtClean="0"/>
              <a:t>Wat zijn de verkoopdoelen voor de komende periode (targets)?</a:t>
            </a:r>
          </a:p>
          <a:p>
            <a:r>
              <a:rPr lang="nl-NL" dirty="0" smtClean="0"/>
              <a:t>Wat is je strategie of hoe ga je die doelen halen?</a:t>
            </a:r>
          </a:p>
          <a:p>
            <a:r>
              <a:rPr lang="nl-NL" dirty="0" smtClean="0"/>
              <a:t>Wat is je actieplan of welke acties plan je, wie gaat wat doen en wat mag het kosten?</a:t>
            </a:r>
          </a:p>
          <a:p>
            <a:endParaRPr lang="nl-NL" dirty="0"/>
          </a:p>
          <a:p>
            <a:endParaRPr lang="nl-NL" dirty="0" smtClean="0"/>
          </a:p>
          <a:p>
            <a:pPr marL="0" indent="0">
              <a:buNone/>
            </a:pPr>
            <a:r>
              <a:rPr lang="nl-NL" dirty="0" smtClean="0">
                <a:solidFill>
                  <a:schemeClr val="tx2"/>
                </a:solidFill>
              </a:rPr>
              <a:t>Doel (SMART) </a:t>
            </a:r>
            <a:r>
              <a:rPr lang="nl-NL" dirty="0" smtClean="0"/>
              <a:t>		</a:t>
            </a:r>
            <a:r>
              <a:rPr lang="nl-NL" dirty="0" smtClean="0">
                <a:solidFill>
                  <a:schemeClr val="tx2"/>
                </a:solidFill>
              </a:rPr>
              <a:t>Strategie</a:t>
            </a:r>
            <a:r>
              <a:rPr lang="nl-NL" dirty="0" smtClean="0"/>
              <a:t>		</a:t>
            </a:r>
            <a:r>
              <a:rPr lang="nl-NL" dirty="0" smtClean="0"/>
              <a:t>   </a:t>
            </a:r>
            <a:r>
              <a:rPr lang="nl-NL" dirty="0" smtClean="0">
                <a:solidFill>
                  <a:schemeClr val="tx2"/>
                </a:solidFill>
              </a:rPr>
              <a:t>Acties</a:t>
            </a:r>
            <a:endParaRPr lang="nl-NL" dirty="0" smtClean="0">
              <a:solidFill>
                <a:schemeClr val="tx2"/>
              </a:solidFill>
            </a:endParaRPr>
          </a:p>
        </p:txBody>
      </p:sp>
      <p:sp>
        <p:nvSpPr>
          <p:cNvPr id="4" name="Pijl-rechts 3"/>
          <p:cNvSpPr/>
          <p:nvPr/>
        </p:nvSpPr>
        <p:spPr>
          <a:xfrm>
            <a:off x="3128554" y="4772841"/>
            <a:ext cx="1143000" cy="662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rechts 4"/>
          <p:cNvSpPr/>
          <p:nvPr/>
        </p:nvSpPr>
        <p:spPr>
          <a:xfrm>
            <a:off x="6043748" y="4772841"/>
            <a:ext cx="1143000" cy="662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3679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Voorbeeld verkoopplan</a:t>
            </a:r>
            <a:endParaRPr lang="nl-NL" b="1" dirty="0">
              <a:solidFill>
                <a:schemeClr val="tx2"/>
              </a:solidFill>
            </a:endParaRPr>
          </a:p>
        </p:txBody>
      </p:sp>
      <p:sp>
        <p:nvSpPr>
          <p:cNvPr id="3" name="Tijdelijke aanduiding voor inhoud 2"/>
          <p:cNvSpPr>
            <a:spLocks noGrp="1"/>
          </p:cNvSpPr>
          <p:nvPr>
            <p:ph idx="1"/>
          </p:nvPr>
        </p:nvSpPr>
        <p:spPr>
          <a:xfrm>
            <a:off x="838199" y="1825625"/>
            <a:ext cx="10978663" cy="4351338"/>
          </a:xfrm>
        </p:spPr>
        <p:txBody>
          <a:bodyPr>
            <a:normAutofit/>
          </a:bodyPr>
          <a:lstStyle/>
          <a:p>
            <a:r>
              <a:rPr lang="nl-NL" b="1" dirty="0" smtClean="0"/>
              <a:t>Doel: </a:t>
            </a:r>
          </a:p>
          <a:p>
            <a:pPr marL="0" indent="0">
              <a:buNone/>
            </a:pPr>
            <a:r>
              <a:rPr lang="nl-NL" dirty="0"/>
              <a:t>	</a:t>
            </a:r>
            <a:r>
              <a:rPr lang="nl-NL" dirty="0" smtClean="0"/>
              <a:t>Op de afdeling diervoeders moet de omzet in 2018 stijgen met 	15%            </a:t>
            </a:r>
            <a:br>
              <a:rPr lang="nl-NL" dirty="0" smtClean="0"/>
            </a:br>
            <a:r>
              <a:rPr lang="nl-NL" dirty="0" smtClean="0"/>
              <a:t>            ten op zichtte van 2017</a:t>
            </a:r>
          </a:p>
          <a:p>
            <a:r>
              <a:rPr lang="nl-NL" b="1" dirty="0" smtClean="0"/>
              <a:t>Strategie: </a:t>
            </a:r>
          </a:p>
          <a:p>
            <a:pPr marL="0" indent="0">
              <a:buNone/>
            </a:pPr>
            <a:r>
              <a:rPr lang="nl-NL" dirty="0" smtClean="0"/>
              <a:t>	We maken meer ruimte vrij voor de diervoeders in de winkel en 	we organiseren informatiedagen in de winkel</a:t>
            </a:r>
          </a:p>
          <a:p>
            <a:r>
              <a:rPr lang="nl-NL" b="1" dirty="0" smtClean="0"/>
              <a:t>Actie:</a:t>
            </a:r>
          </a:p>
          <a:p>
            <a:pPr marL="0" indent="0">
              <a:buNone/>
            </a:pPr>
            <a:r>
              <a:rPr lang="nl-NL" dirty="0"/>
              <a:t>	</a:t>
            </a:r>
            <a:r>
              <a:rPr lang="nl-NL" dirty="0" smtClean="0"/>
              <a:t>We gebruiken een klanten enquête tijdens de informatiedagen </a:t>
            </a:r>
            <a:br>
              <a:rPr lang="nl-NL" dirty="0" smtClean="0"/>
            </a:br>
            <a:r>
              <a:rPr lang="nl-NL" dirty="0" smtClean="0"/>
              <a:t>            en we verhogen de personeelsbezetting op de afdeling diervoeders.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123" y="0"/>
            <a:ext cx="3010877" cy="2199504"/>
          </a:xfrm>
          <a:prstGeom prst="rect">
            <a:avLst/>
          </a:prstGeom>
        </p:spPr>
      </p:pic>
    </p:spTree>
    <p:extLst>
      <p:ext uri="{BB962C8B-B14F-4D97-AF65-F5344CB8AC3E}">
        <p14:creationId xmlns:p14="http://schemas.microsoft.com/office/powerpoint/2010/main" val="23220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 </a:t>
            </a:r>
            <a:endParaRPr lang="nl-NL" dirty="0"/>
          </a:p>
        </p:txBody>
      </p:sp>
      <p:sp>
        <p:nvSpPr>
          <p:cNvPr id="3" name="Tijdelijke aanduiding voor inhoud 2"/>
          <p:cNvSpPr>
            <a:spLocks noGrp="1"/>
          </p:cNvSpPr>
          <p:nvPr>
            <p:ph idx="1"/>
          </p:nvPr>
        </p:nvSpPr>
        <p:spPr/>
        <p:txBody>
          <a:bodyPr/>
          <a:lstStyle/>
          <a:p>
            <a:pPr marL="0" indent="0" algn="ctr">
              <a:buNone/>
            </a:pPr>
            <a:r>
              <a:rPr lang="nl-NL" sz="3600" b="1" dirty="0" smtClean="0"/>
              <a:t>Bedenk eens een verkoopplan </a:t>
            </a:r>
            <a:r>
              <a:rPr lang="nl-NL" sz="3600" b="1" dirty="0"/>
              <a:t>voor een zelfbedacht bedrijf (10 minuten)</a:t>
            </a:r>
          </a:p>
          <a:p>
            <a:endParaRPr lang="nl-NL" dirty="0" smtClean="0"/>
          </a:p>
          <a:p>
            <a:pPr>
              <a:buFont typeface="Wingdings" panose="05000000000000000000" pitchFamily="2" charset="2"/>
              <a:buChar char="à"/>
            </a:pPr>
            <a:r>
              <a:rPr lang="nl-NL" dirty="0" smtClean="0">
                <a:sym typeface="Wingdings" panose="05000000000000000000" pitchFamily="2" charset="2"/>
              </a:rPr>
              <a:t>Bedenk een doel (SMART)</a:t>
            </a:r>
          </a:p>
          <a:p>
            <a:pPr>
              <a:buFont typeface="Wingdings" panose="05000000000000000000" pitchFamily="2" charset="2"/>
              <a:buChar char="à"/>
            </a:pPr>
            <a:r>
              <a:rPr lang="nl-NL" dirty="0" smtClean="0">
                <a:sym typeface="Wingdings" panose="05000000000000000000" pitchFamily="2" charset="2"/>
              </a:rPr>
              <a:t>Bedenk een strategie (Hoe ga je die doelen halen?)</a:t>
            </a:r>
          </a:p>
          <a:p>
            <a:pPr>
              <a:buFont typeface="Wingdings" panose="05000000000000000000" pitchFamily="2" charset="2"/>
              <a:buChar char="à"/>
            </a:pPr>
            <a:r>
              <a:rPr lang="nl-NL" dirty="0" smtClean="0">
                <a:sym typeface="Wingdings" panose="05000000000000000000" pitchFamily="2" charset="2"/>
              </a:rPr>
              <a:t>Bedenk een aantal acties (Welke acties plan je, wie gaat het doen, kosten, ect.)</a:t>
            </a:r>
          </a:p>
          <a:p>
            <a:pPr>
              <a:buFont typeface="Wingdings" panose="05000000000000000000" pitchFamily="2" charset="2"/>
              <a:buChar char="à"/>
            </a:pPr>
            <a:endParaRPr lang="nl-NL" dirty="0"/>
          </a:p>
        </p:txBody>
      </p:sp>
    </p:spTree>
    <p:extLst>
      <p:ext uri="{BB962C8B-B14F-4D97-AF65-F5344CB8AC3E}">
        <p14:creationId xmlns:p14="http://schemas.microsoft.com/office/powerpoint/2010/main" val="1894035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Verkoopprijs bepalen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smtClean="0"/>
              <a:t>Waar is de verkoopprijs op gebaseerd</a:t>
            </a:r>
            <a:r>
              <a:rPr lang="nl-NL" dirty="0" smtClean="0"/>
              <a:t>?</a:t>
            </a:r>
          </a:p>
          <a:p>
            <a:pPr marL="0" indent="0">
              <a:buNone/>
            </a:pPr>
            <a:endParaRPr lang="nl-NL" dirty="0" smtClean="0"/>
          </a:p>
          <a:p>
            <a:pPr lvl="1"/>
            <a:r>
              <a:rPr lang="nl-NL" sz="2800" dirty="0" smtClean="0"/>
              <a:t>Alle kosten die je maakt (</a:t>
            </a:r>
            <a:r>
              <a:rPr lang="nl-NL" sz="2800" dirty="0" err="1" smtClean="0"/>
              <a:t>kostprijsgeoriënteerd</a:t>
            </a:r>
            <a:r>
              <a:rPr lang="nl-NL" sz="2800" dirty="0" smtClean="0"/>
              <a:t>)</a:t>
            </a:r>
          </a:p>
          <a:p>
            <a:pPr lvl="1"/>
            <a:r>
              <a:rPr lang="nl-NL" sz="2800" dirty="0" smtClean="0"/>
              <a:t>De concurrentie (</a:t>
            </a:r>
            <a:r>
              <a:rPr lang="nl-NL" sz="2800" dirty="0" err="1" smtClean="0"/>
              <a:t>concurrentiegeoriënteerd</a:t>
            </a:r>
            <a:r>
              <a:rPr lang="nl-NL" sz="2800" dirty="0" smtClean="0"/>
              <a:t>)</a:t>
            </a:r>
          </a:p>
          <a:p>
            <a:pPr lvl="1"/>
            <a:r>
              <a:rPr lang="nl-NL" sz="2800" dirty="0" smtClean="0"/>
              <a:t>De prijs die je in de markt kunt krijgen (</a:t>
            </a:r>
            <a:r>
              <a:rPr lang="nl-NL" sz="2800" dirty="0" err="1" smtClean="0"/>
              <a:t>vraaggeoriënteerd</a:t>
            </a:r>
            <a:r>
              <a:rPr lang="nl-NL" sz="2800" dirty="0" smtClean="0"/>
              <a:t>)</a:t>
            </a:r>
            <a:endParaRPr lang="nl-NL" sz="2800" dirty="0"/>
          </a:p>
          <a:p>
            <a:pPr marL="0" indent="0">
              <a:buNone/>
            </a:pPr>
            <a:endParaRPr lang="nl-NL" dirty="0"/>
          </a:p>
        </p:txBody>
      </p:sp>
    </p:spTree>
    <p:extLst>
      <p:ext uri="{BB962C8B-B14F-4D97-AF65-F5344CB8AC3E}">
        <p14:creationId xmlns:p14="http://schemas.microsoft.com/office/powerpoint/2010/main" val="15254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Huisstijl bepalen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Wat is de huisstijl</a:t>
            </a:r>
            <a:r>
              <a:rPr lang="nl-NL" dirty="0" smtClean="0"/>
              <a:t>?</a:t>
            </a:r>
          </a:p>
          <a:p>
            <a:pPr marL="0" indent="0">
              <a:buNone/>
            </a:pPr>
            <a:r>
              <a:rPr lang="nl-NL" dirty="0" smtClean="0">
                <a:sym typeface="Wingdings" panose="05000000000000000000" pitchFamily="2" charset="2"/>
              </a:rPr>
              <a:t>	 Naam, logo, uitstraling, aankleding en kleuren van het bedrijf</a:t>
            </a:r>
            <a:endParaRPr lang="nl-NL" dirty="0" smtClean="0"/>
          </a:p>
          <a:p>
            <a:r>
              <a:rPr lang="nl-NL" dirty="0" smtClean="0"/>
              <a:t>Wat trekt jouw aandacht</a:t>
            </a:r>
            <a:r>
              <a:rPr lang="nl-NL" dirty="0" smtClean="0"/>
              <a:t>?</a:t>
            </a:r>
          </a:p>
          <a:p>
            <a:r>
              <a:rPr lang="nl-NL" dirty="0" smtClean="0"/>
              <a:t>Opdracht: </a:t>
            </a:r>
          </a:p>
          <a:p>
            <a:pPr lvl="1"/>
            <a:r>
              <a:rPr lang="nl-NL" dirty="0" smtClean="0"/>
              <a:t>Maak een fotocollage op 1a4 of 1 PowerPoint sheet</a:t>
            </a:r>
          </a:p>
          <a:p>
            <a:pPr lvl="1"/>
            <a:r>
              <a:rPr lang="nl-NL" dirty="0" smtClean="0"/>
              <a:t>Stop daarin alles wat jij interessant vindt </a:t>
            </a:r>
          </a:p>
          <a:p>
            <a:pPr lvl="1"/>
            <a:r>
              <a:rPr lang="nl-NL" dirty="0" smtClean="0"/>
              <a:t>Wat trekt jouw aandacht? Waarom?</a:t>
            </a:r>
          </a:p>
          <a:p>
            <a:pPr lvl="1"/>
            <a:r>
              <a:rPr lang="nl-NL" dirty="0"/>
              <a:t>D</a:t>
            </a:r>
            <a:r>
              <a:rPr lang="nl-NL" dirty="0" smtClean="0"/>
              <a:t>it mag dus alles zijn en hoeft niet bij 1 thema te blijven</a:t>
            </a:r>
          </a:p>
          <a:p>
            <a:endParaRPr lang="nl-NL" dirty="0" smtClean="0"/>
          </a:p>
          <a:p>
            <a:pPr marL="0" indent="0">
              <a:buNone/>
            </a:pPr>
            <a:endParaRPr lang="nl-NL" dirty="0"/>
          </a:p>
        </p:txBody>
      </p:sp>
    </p:spTree>
    <p:extLst>
      <p:ext uri="{BB962C8B-B14F-4D97-AF65-F5344CB8AC3E}">
        <p14:creationId xmlns:p14="http://schemas.microsoft.com/office/powerpoint/2010/main" val="20916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de volgende keer doen?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a:t>Acquisitie plegen</a:t>
            </a:r>
          </a:p>
          <a:p>
            <a:pPr marL="0" indent="0">
              <a:buNone/>
            </a:pPr>
            <a:r>
              <a:rPr lang="nl-NL" dirty="0"/>
              <a:t>Klantenbestand opbouwen</a:t>
            </a:r>
          </a:p>
          <a:p>
            <a:pPr marL="0" indent="0">
              <a:buNone/>
            </a:pPr>
            <a:r>
              <a:rPr lang="nl-NL" dirty="0"/>
              <a:t>Verkoopbezoeken plannen</a:t>
            </a:r>
          </a:p>
          <a:p>
            <a:pPr marL="0" indent="0">
              <a:buNone/>
            </a:pPr>
            <a:r>
              <a:rPr lang="nl-NL" dirty="0">
                <a:solidFill>
                  <a:srgbClr val="FF0000"/>
                </a:solidFill>
              </a:rPr>
              <a:t>Telefonische acquisitie plegen*</a:t>
            </a:r>
          </a:p>
          <a:p>
            <a:pPr marL="0" indent="0">
              <a:buNone/>
            </a:pPr>
            <a:endParaRPr lang="nl-NL" dirty="0"/>
          </a:p>
        </p:txBody>
      </p:sp>
    </p:spTree>
    <p:extLst>
      <p:ext uri="{BB962C8B-B14F-4D97-AF65-F5344CB8AC3E}">
        <p14:creationId xmlns:p14="http://schemas.microsoft.com/office/powerpoint/2010/main" val="379319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deze les doen?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1</a:t>
            </a:r>
            <a:r>
              <a:rPr lang="nl-NL" baseline="30000" dirty="0" smtClean="0"/>
              <a:t>e</a:t>
            </a:r>
            <a:r>
              <a:rPr lang="nl-NL" dirty="0" smtClean="0"/>
              <a:t> lesuur: Presentaties Inkoop en Verkoop – Interview detailhandel</a:t>
            </a:r>
          </a:p>
          <a:p>
            <a:r>
              <a:rPr lang="nl-NL" dirty="0" smtClean="0"/>
              <a:t>2</a:t>
            </a:r>
            <a:r>
              <a:rPr lang="nl-NL" baseline="30000" dirty="0" smtClean="0"/>
              <a:t>e</a:t>
            </a:r>
            <a:r>
              <a:rPr lang="nl-NL" dirty="0" smtClean="0"/>
              <a:t> Lesuur: Starten met het onderdeel </a:t>
            </a:r>
            <a:r>
              <a:rPr lang="nl-NL" dirty="0" smtClean="0"/>
              <a:t>Verkopen</a:t>
            </a:r>
          </a:p>
          <a:p>
            <a:pPr lvl="1"/>
            <a:r>
              <a:rPr lang="nl-NL" dirty="0" smtClean="0"/>
              <a:t>Wetten rondom verkopen</a:t>
            </a:r>
          </a:p>
          <a:p>
            <a:pPr lvl="1"/>
            <a:r>
              <a:rPr lang="nl-NL" dirty="0" smtClean="0"/>
              <a:t>Koopmotieven</a:t>
            </a:r>
          </a:p>
          <a:p>
            <a:pPr lvl="1"/>
            <a:r>
              <a:rPr lang="nl-NL" dirty="0" smtClean="0"/>
              <a:t>Verkoopplan maken</a:t>
            </a:r>
          </a:p>
          <a:p>
            <a:pPr lvl="1"/>
            <a:r>
              <a:rPr lang="nl-NL" dirty="0" smtClean="0"/>
              <a:t>Verkoopprijs berekenen</a:t>
            </a:r>
          </a:p>
          <a:p>
            <a:pPr lvl="1"/>
            <a:r>
              <a:rPr lang="nl-NL" dirty="0" smtClean="0"/>
              <a:t>Huisstijl bepalen</a:t>
            </a:r>
          </a:p>
          <a:p>
            <a:r>
              <a:rPr lang="nl-NL" dirty="0" smtClean="0"/>
              <a:t>Morgen: Verkopen afronden</a:t>
            </a:r>
            <a:endParaRPr lang="nl-NL" dirty="0"/>
          </a:p>
        </p:txBody>
      </p:sp>
    </p:spTree>
    <p:extLst>
      <p:ext uri="{BB962C8B-B14F-4D97-AF65-F5344CB8AC3E}">
        <p14:creationId xmlns:p14="http://schemas.microsoft.com/office/powerpoint/2010/main" val="300649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	</a:t>
            </a:r>
            <a:r>
              <a:rPr lang="nl-NL" dirty="0"/>
              <a:t> </a:t>
            </a:r>
            <a:r>
              <a:rPr lang="nl-NL" dirty="0" smtClean="0"/>
              <a:t>         </a:t>
            </a:r>
            <a:r>
              <a:rPr lang="nl-NL" sz="3900" b="1" dirty="0" smtClean="0">
                <a:solidFill>
                  <a:schemeClr val="tx2"/>
                </a:solidFill>
                <a:latin typeface="Arial" panose="020B0604020202020204" pitchFamily="34" charset="0"/>
                <a:cs typeface="Arial" panose="020B0604020202020204" pitchFamily="34" charset="0"/>
              </a:rPr>
              <a:t>Inkoopplanning en Voorraadbeheer</a:t>
            </a:r>
          </a:p>
          <a:p>
            <a:pPr marL="0" indent="0">
              <a:buNone/>
            </a:pPr>
            <a:endParaRPr lang="nl-NL" b="1" dirty="0">
              <a:solidFill>
                <a:schemeClr val="tx2"/>
              </a:solidFill>
              <a:latin typeface="Arial" panose="020B0604020202020204" pitchFamily="34" charset="0"/>
              <a:cs typeface="Arial" panose="020B0604020202020204" pitchFamily="34" charset="0"/>
            </a:endParaRPr>
          </a:p>
          <a:p>
            <a:pPr marL="0" indent="0">
              <a:buNone/>
            </a:pPr>
            <a:endParaRPr lang="nl-NL" b="1" dirty="0" smtClean="0">
              <a:solidFill>
                <a:schemeClr val="tx2"/>
              </a:solidFill>
              <a:latin typeface="Arial" panose="020B0604020202020204" pitchFamily="34" charset="0"/>
              <a:cs typeface="Arial" panose="020B0604020202020204" pitchFamily="34" charset="0"/>
            </a:endParaRPr>
          </a:p>
          <a:p>
            <a:pPr marL="0" indent="0">
              <a:buNone/>
            </a:pPr>
            <a:endParaRPr lang="nl-NL" b="1" dirty="0">
              <a:solidFill>
                <a:schemeClr val="tx2"/>
              </a:solidFill>
              <a:latin typeface="Arial" panose="020B0604020202020204" pitchFamily="34" charset="0"/>
              <a:cs typeface="Arial" panose="020B0604020202020204" pitchFamily="34" charset="0"/>
            </a:endParaRPr>
          </a:p>
          <a:p>
            <a:pPr marL="0" indent="0">
              <a:buNone/>
            </a:pPr>
            <a:endParaRPr lang="nl-NL" b="1" dirty="0" smtClean="0">
              <a:solidFill>
                <a:schemeClr val="tx2"/>
              </a:solidFill>
              <a:latin typeface="Arial" panose="020B0604020202020204" pitchFamily="34" charset="0"/>
              <a:cs typeface="Arial" panose="020B0604020202020204" pitchFamily="34" charset="0"/>
            </a:endParaRPr>
          </a:p>
          <a:p>
            <a:pPr marL="0" indent="0">
              <a:buNone/>
            </a:pPr>
            <a:endParaRPr lang="nl-NL" b="1" dirty="0">
              <a:solidFill>
                <a:schemeClr val="tx2"/>
              </a:solidFill>
              <a:latin typeface="Arial" panose="020B0604020202020204" pitchFamily="34" charset="0"/>
              <a:cs typeface="Arial" panose="020B0604020202020204" pitchFamily="34" charset="0"/>
            </a:endParaRPr>
          </a:p>
          <a:p>
            <a:pPr marL="0" indent="0">
              <a:buNone/>
            </a:pPr>
            <a:endParaRPr lang="nl-NL" b="1" dirty="0" smtClean="0">
              <a:solidFill>
                <a:schemeClr val="tx2"/>
              </a:solidFill>
              <a:latin typeface="Arial" panose="020B0604020202020204" pitchFamily="34" charset="0"/>
              <a:cs typeface="Arial" panose="020B0604020202020204" pitchFamily="34" charset="0"/>
            </a:endParaRPr>
          </a:p>
          <a:p>
            <a:pPr marL="0" indent="0">
              <a:buNone/>
            </a:pPr>
            <a:r>
              <a:rPr lang="nl-NL" b="1" dirty="0">
                <a:solidFill>
                  <a:schemeClr val="tx2"/>
                </a:solidFill>
                <a:latin typeface="Arial" panose="020B0604020202020204" pitchFamily="34" charset="0"/>
                <a:cs typeface="Arial" panose="020B0604020202020204" pitchFamily="34" charset="0"/>
              </a:rPr>
              <a:t>	</a:t>
            </a:r>
            <a:r>
              <a:rPr lang="nl-NL" b="1" dirty="0" smtClean="0">
                <a:solidFill>
                  <a:schemeClr val="tx2"/>
                </a:solidFill>
                <a:latin typeface="Arial" panose="020B0604020202020204" pitchFamily="34" charset="0"/>
                <a:cs typeface="Arial" panose="020B0604020202020204" pitchFamily="34" charset="0"/>
              </a:rPr>
              <a:t>		</a:t>
            </a:r>
            <a:r>
              <a:rPr lang="nl-NL" sz="3900" b="1" dirty="0" smtClean="0">
                <a:solidFill>
                  <a:schemeClr val="tx2"/>
                </a:solidFill>
                <a:latin typeface="Arial" panose="020B0604020202020204" pitchFamily="34" charset="0"/>
                <a:cs typeface="Arial" panose="020B0604020202020204" pitchFamily="34" charset="0"/>
              </a:rPr>
              <a:t>	 Verkopen</a:t>
            </a:r>
          </a:p>
          <a:p>
            <a:pPr marL="0" indent="0">
              <a:buNone/>
            </a:pPr>
            <a:r>
              <a:rPr lang="nl-NL" dirty="0"/>
              <a:t/>
            </a:r>
            <a:br>
              <a:rPr lang="nl-NL" dirty="0"/>
            </a:br>
            <a:endParaRPr lang="nl-NL" dirty="0"/>
          </a:p>
        </p:txBody>
      </p:sp>
      <p:sp>
        <p:nvSpPr>
          <p:cNvPr id="4" name="Pijl-omlaag 3"/>
          <p:cNvSpPr/>
          <p:nvPr/>
        </p:nvSpPr>
        <p:spPr>
          <a:xfrm>
            <a:off x="4702629" y="2468880"/>
            <a:ext cx="2299063" cy="2037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0890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BDD44-38B0-44E6-BC5E-5525368EF00F}"/>
              </a:ext>
            </a:extLst>
          </p:cNvPr>
          <p:cNvSpPr>
            <a:spLocks noGrp="1"/>
          </p:cNvSpPr>
          <p:nvPr>
            <p:ph type="title"/>
          </p:nvPr>
        </p:nvSpPr>
        <p:spPr>
          <a:xfrm>
            <a:off x="694508" y="497436"/>
            <a:ext cx="10515600" cy="1325563"/>
          </a:xfrm>
        </p:spPr>
        <p:txBody>
          <a:bodyPr/>
          <a:lstStyle/>
          <a:p>
            <a:r>
              <a:rPr lang="nl-NL" b="1" dirty="0" smtClean="0">
                <a:solidFill>
                  <a:schemeClr val="tx2"/>
                </a:solidFill>
              </a:rPr>
              <a:t>Wetgeving rondom verkopen van dieren</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1B31DD66-580A-45BA-B4D0-EF9B45D31360}"/>
              </a:ext>
            </a:extLst>
          </p:cNvPr>
          <p:cNvSpPr>
            <a:spLocks noGrp="1"/>
          </p:cNvSpPr>
          <p:nvPr>
            <p:ph idx="1"/>
          </p:nvPr>
        </p:nvSpPr>
        <p:spPr>
          <a:xfrm>
            <a:off x="694508" y="2420519"/>
            <a:ext cx="10515600" cy="3643056"/>
          </a:xfrm>
        </p:spPr>
        <p:txBody>
          <a:bodyPr>
            <a:normAutofit/>
          </a:bodyPr>
          <a:lstStyle/>
          <a:p>
            <a:r>
              <a:rPr lang="nl-NL" dirty="0"/>
              <a:t>Als medewerker of als bedrijfsleider ga je zowel </a:t>
            </a:r>
            <a:r>
              <a:rPr lang="nl-NL" dirty="0" smtClean="0"/>
              <a:t>dierbenodigdheden </a:t>
            </a:r>
            <a:r>
              <a:rPr lang="nl-NL" dirty="0"/>
              <a:t>als dieren verkopen.</a:t>
            </a:r>
          </a:p>
          <a:p>
            <a:endParaRPr lang="nl-NL" dirty="0"/>
          </a:p>
          <a:p>
            <a:r>
              <a:rPr lang="nl-NL" dirty="0" smtClean="0"/>
              <a:t>Met name </a:t>
            </a:r>
            <a:r>
              <a:rPr lang="nl-NL" dirty="0"/>
              <a:t>omtrent de verkoop van dieren is veel te doen. Daarom is er een speciale </a:t>
            </a:r>
            <a:r>
              <a:rPr lang="nl-NL" dirty="0" smtClean="0"/>
              <a:t>wet; de </a:t>
            </a:r>
            <a:r>
              <a:rPr lang="nl-NL" b="1" dirty="0" smtClean="0"/>
              <a:t>Wet Dieren</a:t>
            </a:r>
            <a:r>
              <a:rPr lang="nl-NL" dirty="0" smtClean="0"/>
              <a:t>.</a:t>
            </a:r>
          </a:p>
          <a:p>
            <a:pPr marL="0" indent="0">
              <a:buNone/>
            </a:pPr>
            <a:endParaRPr lang="nl-NL" dirty="0"/>
          </a:p>
          <a:p>
            <a:r>
              <a:rPr lang="nl-NL" dirty="0" smtClean="0">
                <a:solidFill>
                  <a:schemeClr val="tx2"/>
                </a:solidFill>
              </a:rPr>
              <a:t>Daarin staat het Besluit Houders van dieren</a:t>
            </a:r>
            <a:endParaRPr lang="nl-NL" dirty="0">
              <a:solidFill>
                <a:schemeClr val="tx2"/>
              </a:solidFill>
            </a:endParaRPr>
          </a:p>
        </p:txBody>
      </p:sp>
      <p:pic>
        <p:nvPicPr>
          <p:cNvPr id="3076" name="Picture 4" descr="Afbeeldingsresultaat voor wetgeving">
            <a:extLst>
              <a:ext uri="{FF2B5EF4-FFF2-40B4-BE49-F238E27FC236}">
                <a16:creationId xmlns:a16="http://schemas.microsoft.com/office/drawing/2014/main" id="{465E8946-6FFB-443E-A1D4-B99A2F39B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476" y="197103"/>
            <a:ext cx="2101173" cy="166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3"/>
          <a:srcRect t="2106"/>
          <a:stretch/>
        </p:blipFill>
        <p:spPr>
          <a:xfrm>
            <a:off x="332996" y="1602360"/>
            <a:ext cx="11314362" cy="4797868"/>
          </a:xfrm>
          <a:prstGeom prst="rect">
            <a:avLst/>
          </a:prstGeom>
        </p:spPr>
      </p:pic>
      <p:sp>
        <p:nvSpPr>
          <p:cNvPr id="5" name="Ovaal 4"/>
          <p:cNvSpPr/>
          <p:nvPr/>
        </p:nvSpPr>
        <p:spPr>
          <a:xfrm>
            <a:off x="5801193" y="2383435"/>
            <a:ext cx="2023672" cy="44745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32996" y="929163"/>
            <a:ext cx="11674125" cy="646331"/>
          </a:xfrm>
          <a:prstGeom prst="rect">
            <a:avLst/>
          </a:prstGeom>
          <a:noFill/>
        </p:spPr>
        <p:txBody>
          <a:bodyPr wrap="square" rtlCol="0">
            <a:spAutoFit/>
          </a:bodyPr>
          <a:lstStyle/>
          <a:p>
            <a:r>
              <a:rPr lang="nl-NL" sz="3600" b="1" dirty="0">
                <a:solidFill>
                  <a:schemeClr val="tx2"/>
                </a:solidFill>
                <a:latin typeface="+mj-lt"/>
              </a:rPr>
              <a:t>De Wet dieren bestaat uit de volgende besluiten en </a:t>
            </a:r>
            <a:r>
              <a:rPr lang="nl-NL" sz="3600" b="1" dirty="0" smtClean="0">
                <a:solidFill>
                  <a:schemeClr val="tx2"/>
                </a:solidFill>
                <a:latin typeface="+mj-lt"/>
              </a:rPr>
              <a:t>regelingen</a:t>
            </a:r>
            <a:endParaRPr lang="nl-NL" sz="3600" b="1" dirty="0">
              <a:solidFill>
                <a:schemeClr val="tx2"/>
              </a:solidFill>
              <a:latin typeface="+mj-lt"/>
            </a:endParaRPr>
          </a:p>
        </p:txBody>
      </p:sp>
    </p:spTree>
    <p:extLst>
      <p:ext uri="{BB962C8B-B14F-4D97-AF65-F5344CB8AC3E}">
        <p14:creationId xmlns:p14="http://schemas.microsoft.com/office/powerpoint/2010/main" val="39523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880EA-5B04-4A25-B6BC-BBB718D6CB59}"/>
              </a:ext>
            </a:extLst>
          </p:cNvPr>
          <p:cNvSpPr>
            <a:spLocks noGrp="1"/>
          </p:cNvSpPr>
          <p:nvPr>
            <p:ph type="title"/>
          </p:nvPr>
        </p:nvSpPr>
        <p:spPr/>
        <p:txBody>
          <a:bodyPr/>
          <a:lstStyle/>
          <a:p>
            <a:r>
              <a:rPr lang="nl-NL" b="1" dirty="0" smtClean="0">
                <a:solidFill>
                  <a:schemeClr val="tx2"/>
                </a:solidFill>
              </a:rPr>
              <a:t>Wetgeving </a:t>
            </a:r>
            <a:r>
              <a:rPr lang="nl-NL" b="1" dirty="0">
                <a:solidFill>
                  <a:schemeClr val="tx2"/>
                </a:solidFill>
              </a:rPr>
              <a:t>rondom </a:t>
            </a:r>
            <a:r>
              <a:rPr lang="nl-NL" b="1" dirty="0" smtClean="0">
                <a:solidFill>
                  <a:schemeClr val="tx2"/>
                </a:solidFill>
              </a:rPr>
              <a:t>verkopen - Garantie</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7BF78745-90F4-4127-A4C2-7E371873DF47}"/>
              </a:ext>
            </a:extLst>
          </p:cNvPr>
          <p:cNvSpPr>
            <a:spLocks noGrp="1"/>
          </p:cNvSpPr>
          <p:nvPr>
            <p:ph idx="1"/>
          </p:nvPr>
        </p:nvSpPr>
        <p:spPr/>
        <p:txBody>
          <a:bodyPr>
            <a:normAutofit fontScale="92500" lnSpcReduction="20000"/>
          </a:bodyPr>
          <a:lstStyle/>
          <a:p>
            <a:r>
              <a:rPr lang="nl-NL" sz="3000" dirty="0" smtClean="0"/>
              <a:t>In </a:t>
            </a:r>
            <a:r>
              <a:rPr lang="nl-NL" sz="3000" dirty="0"/>
              <a:t>het recht rond koop en verkoop is een dier nog steeds gewoon een ding. Dus het kopen van een dier is voor de wet hetzelfde als het kopen van een televisie, koelkast of auto.</a:t>
            </a:r>
          </a:p>
          <a:p>
            <a:pPr marL="0" indent="0">
              <a:buNone/>
            </a:pPr>
            <a:endParaRPr lang="nl-NL" sz="3000" dirty="0"/>
          </a:p>
          <a:p>
            <a:r>
              <a:rPr lang="nl-NL" sz="3000" dirty="0"/>
              <a:t>Als de koper in de </a:t>
            </a:r>
            <a:r>
              <a:rPr lang="nl-NL" sz="3000" b="1" dirty="0"/>
              <a:t>eerste zes maanden </a:t>
            </a:r>
            <a:r>
              <a:rPr lang="nl-NL" sz="3000" dirty="0"/>
              <a:t>na de aankoop van het dier het dier terugbrengt moet de verkoper aantonen dat het dier het gebrek niet had toen hij/zij het verkocht</a:t>
            </a:r>
            <a:r>
              <a:rPr lang="nl-NL" sz="3000" dirty="0" smtClean="0"/>
              <a:t>.</a:t>
            </a:r>
          </a:p>
          <a:p>
            <a:pPr marL="0" indent="0">
              <a:buNone/>
            </a:pPr>
            <a:endParaRPr lang="nl-NL" sz="3000" dirty="0"/>
          </a:p>
          <a:p>
            <a:r>
              <a:rPr lang="nl-NL" sz="3000" dirty="0"/>
              <a:t>Als de koper </a:t>
            </a:r>
            <a:r>
              <a:rPr lang="nl-NL" sz="3000" b="1" dirty="0"/>
              <a:t>na zes maanden </a:t>
            </a:r>
            <a:r>
              <a:rPr lang="nl-NL" sz="3000" dirty="0"/>
              <a:t>het dier terugbrengt dan moet de koper aantonen dat het gebrek al aanwezig was toen het dier verkocht werd.</a:t>
            </a:r>
          </a:p>
          <a:p>
            <a:endParaRPr lang="nl-NL" sz="3000" dirty="0">
              <a:latin typeface="Lucida Sans" panose="020B0602030504020204" pitchFamily="34" charset="0"/>
            </a:endParaRPr>
          </a:p>
          <a:p>
            <a:endParaRPr lang="nl-NL" dirty="0"/>
          </a:p>
          <a:p>
            <a:endParaRPr lang="nl-NL" dirty="0"/>
          </a:p>
          <a:p>
            <a:endParaRPr lang="nl-NL" dirty="0"/>
          </a:p>
        </p:txBody>
      </p:sp>
    </p:spTree>
    <p:extLst>
      <p:ext uri="{BB962C8B-B14F-4D97-AF65-F5344CB8AC3E}">
        <p14:creationId xmlns:p14="http://schemas.microsoft.com/office/powerpoint/2010/main" val="198252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0639" y="1188087"/>
            <a:ext cx="6180909" cy="1325563"/>
          </a:xfrm>
        </p:spPr>
        <p:txBody>
          <a:bodyPr/>
          <a:lstStyle/>
          <a:p>
            <a:pPr algn="ctr"/>
            <a:r>
              <a:rPr lang="nl-NL" i="1" dirty="0" smtClean="0">
                <a:solidFill>
                  <a:schemeClr val="tx2"/>
                </a:solidFill>
              </a:rPr>
              <a:t>Welke regels waren er op het gebied van verkopen?</a:t>
            </a:r>
            <a:endParaRPr lang="nl-NL" i="1" dirty="0">
              <a:solidFill>
                <a:schemeClr val="tx2"/>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686" y="2905534"/>
            <a:ext cx="4603942" cy="3064747"/>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96" y="3637054"/>
            <a:ext cx="5098869" cy="286811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04" y="506504"/>
            <a:ext cx="3734344" cy="2688728"/>
          </a:xfrm>
          <a:prstGeom prst="rect">
            <a:avLst/>
          </a:prstGeom>
        </p:spPr>
      </p:pic>
    </p:spTree>
    <p:extLst>
      <p:ext uri="{BB962C8B-B14F-4D97-AF65-F5344CB8AC3E}">
        <p14:creationId xmlns:p14="http://schemas.microsoft.com/office/powerpoint/2010/main" val="3274034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Koopmotieven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Verkopen is het belangrijkste in een </a:t>
            </a:r>
            <a:r>
              <a:rPr lang="nl-NL" dirty="0" smtClean="0"/>
              <a:t>onderneming</a:t>
            </a:r>
            <a:endParaRPr lang="nl-NL" dirty="0" smtClean="0"/>
          </a:p>
          <a:p>
            <a:r>
              <a:rPr lang="nl-NL" dirty="0" smtClean="0"/>
              <a:t>Geen verkoop = geen inkomsten</a:t>
            </a:r>
          </a:p>
          <a:p>
            <a:r>
              <a:rPr lang="nl-NL" dirty="0" smtClean="0"/>
              <a:t>Het is belangrijk om stil te staan bij de vraag waarom klanten kiezen voor een bepaald product. </a:t>
            </a:r>
          </a:p>
          <a:p>
            <a:r>
              <a:rPr lang="nl-NL" dirty="0" smtClean="0"/>
              <a:t>Dit vergroot je </a:t>
            </a:r>
            <a:r>
              <a:rPr lang="nl-NL" dirty="0" smtClean="0"/>
              <a:t>verkoopkansen</a:t>
            </a:r>
          </a:p>
          <a:p>
            <a:r>
              <a:rPr lang="nl-NL" dirty="0" smtClean="0"/>
              <a:t>Dit zijn de </a:t>
            </a:r>
            <a:r>
              <a:rPr lang="nl-NL" b="1" dirty="0" smtClean="0"/>
              <a:t>koopmotieven</a:t>
            </a:r>
            <a:r>
              <a:rPr lang="nl-NL" dirty="0" smtClean="0"/>
              <a:t> van de klant</a:t>
            </a:r>
            <a:endParaRPr lang="nl-NL" dirty="0" smtClean="0"/>
          </a:p>
          <a:p>
            <a:endParaRPr lang="nl-NL" dirty="0"/>
          </a:p>
        </p:txBody>
      </p:sp>
    </p:spTree>
    <p:extLst>
      <p:ext uri="{BB962C8B-B14F-4D97-AF65-F5344CB8AC3E}">
        <p14:creationId xmlns:p14="http://schemas.microsoft.com/office/powerpoint/2010/main" val="422827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473D6-BC3A-4B71-B406-E0E654205450}"/>
              </a:ext>
            </a:extLst>
          </p:cNvPr>
          <p:cNvSpPr>
            <a:spLocks noGrp="1"/>
          </p:cNvSpPr>
          <p:nvPr>
            <p:ph type="title"/>
          </p:nvPr>
        </p:nvSpPr>
        <p:spPr>
          <a:xfrm>
            <a:off x="838200" y="362266"/>
            <a:ext cx="10515600" cy="1325563"/>
          </a:xfrm>
        </p:spPr>
        <p:txBody>
          <a:bodyPr/>
          <a:lstStyle/>
          <a:p>
            <a:r>
              <a:rPr lang="nl-NL" b="1" dirty="0" smtClean="0">
                <a:solidFill>
                  <a:schemeClr val="tx2"/>
                </a:solidFill>
              </a:rPr>
              <a:t>Koopmotieven</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3422DB40-76BE-444C-8E55-319F8D3A4C39}"/>
              </a:ext>
            </a:extLst>
          </p:cNvPr>
          <p:cNvSpPr>
            <a:spLocks noGrp="1"/>
          </p:cNvSpPr>
          <p:nvPr>
            <p:ph idx="1"/>
          </p:nvPr>
        </p:nvSpPr>
        <p:spPr>
          <a:xfrm>
            <a:off x="838200" y="1825624"/>
            <a:ext cx="11353800" cy="4620895"/>
          </a:xfrm>
        </p:spPr>
        <p:txBody>
          <a:bodyPr>
            <a:normAutofit/>
          </a:bodyPr>
          <a:lstStyle/>
          <a:p>
            <a:pPr marL="514350" indent="-514350">
              <a:buFont typeface="+mj-lt"/>
              <a:buAutoNum type="arabicPeriod"/>
            </a:pPr>
            <a:r>
              <a:rPr lang="nl-NL" dirty="0" smtClean="0"/>
              <a:t>Avontuur</a:t>
            </a:r>
          </a:p>
          <a:p>
            <a:pPr marL="514350" indent="-514350">
              <a:buFont typeface="+mj-lt"/>
              <a:buAutoNum type="arabicPeriod"/>
            </a:pPr>
            <a:r>
              <a:rPr lang="nl-NL" dirty="0" smtClean="0"/>
              <a:t>Romantiek</a:t>
            </a:r>
            <a:endParaRPr lang="nl-NL" dirty="0"/>
          </a:p>
          <a:p>
            <a:pPr marL="514350" indent="-514350">
              <a:buFont typeface="+mj-lt"/>
              <a:buAutoNum type="arabicPeriod"/>
            </a:pPr>
            <a:r>
              <a:rPr lang="nl-NL" dirty="0"/>
              <a:t>Vrije tijd en ontspanning</a:t>
            </a:r>
          </a:p>
          <a:p>
            <a:pPr marL="514350" indent="-514350">
              <a:buFont typeface="+mj-lt"/>
              <a:buAutoNum type="arabicPeriod"/>
            </a:pPr>
            <a:r>
              <a:rPr lang="nl-NL" dirty="0"/>
              <a:t>Imitatiedrang</a:t>
            </a:r>
          </a:p>
          <a:p>
            <a:pPr marL="514350" indent="-514350">
              <a:buFont typeface="+mj-lt"/>
              <a:buAutoNum type="arabicPeriod"/>
            </a:pPr>
            <a:r>
              <a:rPr lang="nl-NL" dirty="0"/>
              <a:t>Status en ijdelheid</a:t>
            </a:r>
          </a:p>
          <a:p>
            <a:pPr marL="514350" indent="-514350">
              <a:buFont typeface="+mj-lt"/>
              <a:buAutoNum type="arabicPeriod"/>
            </a:pPr>
            <a:r>
              <a:rPr lang="nl-NL" dirty="0"/>
              <a:t>Voordeel en speciale aanbiedingen</a:t>
            </a:r>
          </a:p>
          <a:p>
            <a:pPr marL="514350" indent="-514350">
              <a:buFont typeface="+mj-lt"/>
              <a:buAutoNum type="arabicPeriod"/>
            </a:pPr>
            <a:r>
              <a:rPr lang="nl-NL" dirty="0"/>
              <a:t>Betrouwbaarheid, </a:t>
            </a:r>
            <a:r>
              <a:rPr lang="nl-NL" dirty="0" smtClean="0"/>
              <a:t>comfort en persoonlijk contact</a:t>
            </a:r>
            <a:endParaRPr lang="nl-NL" dirty="0"/>
          </a:p>
          <a:p>
            <a:pPr marL="0" indent="0">
              <a:buNone/>
            </a:pPr>
            <a:endParaRPr lang="nl-NL" dirty="0" smtClean="0"/>
          </a:p>
          <a:p>
            <a:pPr marL="0" indent="0">
              <a:buNone/>
            </a:pPr>
            <a:r>
              <a:rPr lang="nl-NL" dirty="0" smtClean="0"/>
              <a:t>Probeer deze 7 koopmotieven eens uit te leggen </a:t>
            </a:r>
            <a:r>
              <a:rPr lang="nl-NL" dirty="0" smtClean="0">
                <a:sym typeface="Wingdings" panose="05000000000000000000" pitchFamily="2" charset="2"/>
              </a:rPr>
              <a:t> 10 minuten de tijd!</a:t>
            </a:r>
            <a:endParaRPr lang="nl-NL" dirty="0"/>
          </a:p>
        </p:txBody>
      </p:sp>
    </p:spTree>
    <p:extLst>
      <p:ext uri="{BB962C8B-B14F-4D97-AF65-F5344CB8AC3E}">
        <p14:creationId xmlns:p14="http://schemas.microsoft.com/office/powerpoint/2010/main" val="25251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477</Words>
  <Application>Microsoft Office PowerPoint</Application>
  <PresentationFormat>Breedbeeld</PresentationFormat>
  <Paragraphs>104</Paragraphs>
  <Slides>17</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Lucida Sans</vt:lpstr>
      <vt:lpstr>Wingdings</vt:lpstr>
      <vt:lpstr>Kantoorthema</vt:lpstr>
      <vt:lpstr>Koopmotieven</vt:lpstr>
      <vt:lpstr>Wat gaan we deze les doen?</vt:lpstr>
      <vt:lpstr>PowerPoint-presentatie</vt:lpstr>
      <vt:lpstr>Wetgeving rondom verkopen van dieren</vt:lpstr>
      <vt:lpstr>PowerPoint-presentatie</vt:lpstr>
      <vt:lpstr>Wetgeving rondom verkopen - Garantie</vt:lpstr>
      <vt:lpstr>Welke regels waren er op het gebied van verkopen?</vt:lpstr>
      <vt:lpstr>Koopmotieven</vt:lpstr>
      <vt:lpstr>Koopmotieven</vt:lpstr>
      <vt:lpstr>PowerPoint-presentatie</vt:lpstr>
      <vt:lpstr>Verkoopplan</vt:lpstr>
      <vt:lpstr>Opstellen van een verkoopplan</vt:lpstr>
      <vt:lpstr>Voorbeeld verkoopplan</vt:lpstr>
      <vt:lpstr>Opdracht: </vt:lpstr>
      <vt:lpstr>Verkoopprijs bepalen</vt:lpstr>
      <vt:lpstr>Huisstijl bepalen</vt:lpstr>
      <vt:lpstr>Wat gaan we de volgende keer doen?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Verkopen</dc:title>
  <dc:creator>Weijden, Yorike van der</dc:creator>
  <cp:lastModifiedBy>Weijden, Yorike van der</cp:lastModifiedBy>
  <cp:revision>28</cp:revision>
  <cp:lastPrinted>2017-09-29T06:06:07Z</cp:lastPrinted>
  <dcterms:created xsi:type="dcterms:W3CDTF">2017-09-28T10:42:59Z</dcterms:created>
  <dcterms:modified xsi:type="dcterms:W3CDTF">2018-01-28T20:52:14Z</dcterms:modified>
</cp:coreProperties>
</file>