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Energiebehoefte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53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Voedingsnormen vet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629630" y="2538168"/>
          <a:ext cx="8932740" cy="3356466"/>
        </p:xfrm>
        <a:graphic>
          <a:graphicData uri="http://schemas.openxmlformats.org/drawingml/2006/table">
            <a:tbl>
              <a:tblPr/>
              <a:tblGrid>
                <a:gridCol w="4466370">
                  <a:extLst>
                    <a:ext uri="{9D8B030D-6E8A-4147-A177-3AD203B41FA5}">
                      <a16:colId xmlns:a16="http://schemas.microsoft.com/office/drawing/2014/main" val="1687782936"/>
                    </a:ext>
                  </a:extLst>
                </a:gridCol>
                <a:gridCol w="4466370">
                  <a:extLst>
                    <a:ext uri="{9D8B030D-6E8A-4147-A177-3AD203B41FA5}">
                      <a16:colId xmlns:a16="http://schemas.microsoft.com/office/drawing/2014/main" val="1529834468"/>
                    </a:ext>
                  </a:extLst>
                </a:gridCol>
              </a:tblGrid>
              <a:tr h="340295">
                <a:tc gridSpan="2">
                  <a:txBody>
                    <a:bodyPr/>
                    <a:lstStyle/>
                    <a:p>
                      <a:r>
                        <a:rPr lang="nl-NL" sz="1700">
                          <a:solidFill>
                            <a:srgbClr val="FFFFFF"/>
                          </a:solidFill>
                          <a:effectLst/>
                        </a:rPr>
                        <a:t>Overzicht voedingsnormen vet van de Gezondheidsraad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42204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 b="1"/>
                        <a:t>Soort vet</a:t>
                      </a:r>
                      <a:endParaRPr lang="nl-NL" sz="1700"/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b="1"/>
                        <a:t>Geadviseerde hoeveelheid </a:t>
                      </a:r>
                      <a:endParaRPr lang="nl-NL" sz="1700"/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28422"/>
                  </a:ext>
                </a:extLst>
              </a:tr>
              <a:tr h="595516">
                <a:tc>
                  <a:txBody>
                    <a:bodyPr/>
                    <a:lstStyle/>
                    <a:p>
                      <a:r>
                        <a:rPr lang="nl-NL" sz="1700"/>
                        <a:t>Totaal vet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20-40 energieprocent, bij (neiging tot) overgewicht 20-35 energieprocent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785622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/>
                        <a:t>Verzadigd vet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minder dan 10 energieprocent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87637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/>
                        <a:t>Transvet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minder dan 1 energieprocent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15867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/>
                        <a:t>Linolzuur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 energieprocent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22413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/>
                        <a:t>Alfalinoleenzuur (ALA)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1 energieprocent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937901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/>
                        <a:t>Omega 3-vetzuren uit vis (EPA en/of DHA)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Vanaf 19 jaar: 200 milligram per dag 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85377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nl-NL" sz="1700"/>
                        <a:t>Meervoudig onverzadigd vet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3 tot 12 energieprocent</a:t>
                      </a:r>
                    </a:p>
                  </a:txBody>
                  <a:tcPr marL="85074" marR="85074" marT="42537" marB="42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3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2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086" y="982132"/>
            <a:ext cx="4680628" cy="52880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86" y="694237"/>
            <a:ext cx="49625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BMI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9094" y="2499251"/>
            <a:ext cx="9601196" cy="3318936"/>
          </a:xfrm>
        </p:spPr>
        <p:txBody>
          <a:bodyPr/>
          <a:lstStyle/>
          <a:p>
            <a:r>
              <a:rPr lang="de-DE" dirty="0" smtClean="0"/>
              <a:t>Gewicht </a:t>
            </a:r>
            <a:r>
              <a:rPr lang="de-DE" dirty="0"/>
              <a:t>in </a:t>
            </a:r>
            <a:r>
              <a:rPr lang="de-DE" dirty="0" err="1" smtClean="0"/>
              <a:t>kilogram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smtClean="0"/>
              <a:t>(</a:t>
            </a:r>
            <a:r>
              <a:rPr lang="de-DE" dirty="0" err="1" smtClean="0"/>
              <a:t>lengte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meter</a:t>
            </a:r>
            <a:r>
              <a:rPr lang="de-DE" dirty="0"/>
              <a:t> * </a:t>
            </a:r>
            <a:r>
              <a:rPr lang="de-DE" dirty="0" err="1" smtClean="0"/>
              <a:t>lengte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 smtClean="0"/>
              <a:t>meter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nl-NL" dirty="0"/>
          </a:p>
        </p:txBody>
      </p:sp>
      <p:pic>
        <p:nvPicPr>
          <p:cNvPr id="1026" name="Picture 2" descr="BMI t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15" y="3057492"/>
            <a:ext cx="3641486" cy="27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 Basaalmetabolisme of </a:t>
            </a:r>
            <a:r>
              <a:rPr lang="nl-NL" dirty="0" err="1"/>
              <a:t>basaalstofwisseling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2. Energie voor voedselverwerking </a:t>
            </a:r>
          </a:p>
          <a:p>
            <a:pPr marL="0" indent="0">
              <a:buNone/>
            </a:pPr>
            <a:r>
              <a:rPr lang="nl-NL" dirty="0"/>
              <a:t>3. Lichamelijke activiteit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85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58" y="548124"/>
            <a:ext cx="8054408" cy="566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8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Basaalstofwisseling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Energiegebruik in volkomen rust nodig voor ademhaling, hartslag en bloedsomloop.</a:t>
            </a:r>
          </a:p>
          <a:p>
            <a:r>
              <a:rPr lang="nl-NL" dirty="0"/>
              <a:t>Ongeveer 2/3 van totale energiegebruik.</a:t>
            </a:r>
          </a:p>
          <a:p>
            <a:r>
              <a:rPr lang="nl-NL" dirty="0"/>
              <a:t>Zonder lichamelijke activiteit en 12-14 uur na de laatste maaltijd bij een neutrale temperatuur van circa 25 °C.</a:t>
            </a:r>
          </a:p>
          <a:p>
            <a:r>
              <a:rPr lang="nl-NL" dirty="0"/>
              <a:t>Spijsvertering* staat stil en stofwisseling* staat op laag niveau. </a:t>
            </a:r>
            <a:r>
              <a:rPr lang="nl-NL" i="1" dirty="0"/>
              <a:t>(*Verschil?)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17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Basaalstofwisseling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Basaal stofwisseling = 24 x kg Vetvrijemassa*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*Vetvrijemassa </a:t>
            </a:r>
            <a:r>
              <a:rPr lang="nl-NL" dirty="0"/>
              <a:t>= (lichaamsgewicht - vetmassa)</a:t>
            </a:r>
          </a:p>
          <a:p>
            <a:pPr marL="0" indent="0">
              <a:buNone/>
            </a:pPr>
            <a:r>
              <a:rPr lang="nl-NL" dirty="0"/>
              <a:t>=meest verantwoordelijk voor </a:t>
            </a:r>
            <a:r>
              <a:rPr lang="nl-NL" dirty="0" err="1"/>
              <a:t>basaalstofwisseling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7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Ruststofwisseling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Basale stofwisseling + Energie voor voedselverwerking (=10%)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02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Energiebehoefte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Ruststofwisseling </a:t>
            </a:r>
            <a:r>
              <a:rPr lang="nl-NL" dirty="0"/>
              <a:t>x PAL-waarde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197313"/>
            <a:ext cx="8655591" cy="26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Koolhydraten </a:t>
            </a:r>
            <a:r>
              <a:rPr lang="nl-NL" dirty="0" smtClean="0">
                <a:sym typeface="Wingdings" panose="05000000000000000000" pitchFamily="2" charset="2"/>
              </a:rPr>
              <a:t> 40 – 70%</a:t>
            </a:r>
          </a:p>
        </p:txBody>
      </p:sp>
    </p:spTree>
    <p:extLst>
      <p:ext uri="{BB962C8B-B14F-4D97-AF65-F5344CB8AC3E}">
        <p14:creationId xmlns:p14="http://schemas.microsoft.com/office/powerpoint/2010/main" val="701170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194</Words>
  <Application>Microsoft Office PowerPoint</Application>
  <PresentationFormat>Breedbeeld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Organisch</vt:lpstr>
      <vt:lpstr>Energiebehoefte</vt:lpstr>
      <vt:lpstr>BMI</vt:lpstr>
      <vt:lpstr>PowerPoint-presentatie</vt:lpstr>
      <vt:lpstr>PowerPoint-presentatie</vt:lpstr>
      <vt:lpstr>Basaalstofwisseling</vt:lpstr>
      <vt:lpstr>Basaalstofwisseling</vt:lpstr>
      <vt:lpstr>Ruststofwisseling</vt:lpstr>
      <vt:lpstr>Energiebehoefte</vt:lpstr>
      <vt:lpstr>PowerPoint-presentatie</vt:lpstr>
      <vt:lpstr>Voedingsnormen vet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Energiebehoefte</dc:title>
  <dc:creator>Merel Verhofstadt</dc:creator>
  <cp:lastModifiedBy>Merel Verhofstadt</cp:lastModifiedBy>
  <cp:revision>3</cp:revision>
  <dcterms:created xsi:type="dcterms:W3CDTF">2018-01-24T14:03:54Z</dcterms:created>
  <dcterms:modified xsi:type="dcterms:W3CDTF">2018-01-24T14:43:09Z</dcterms:modified>
</cp:coreProperties>
</file>