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smtClean="0"/>
              <a:t>Klik om de stijl te bewerken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smtClean="0"/>
              <a:t>Klik om de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smtClean="0"/>
              <a:t>Klik om de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1/24/2018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Spijsvertering</a:t>
            </a:r>
            <a:endParaRPr lang="nl-NL" dirty="0"/>
          </a:p>
        </p:txBody>
      </p:sp>
      <p:sp>
        <p:nvSpPr>
          <p:cNvPr id="3" name="Onder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276031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Mondholte</a:t>
            </a:r>
            <a:endParaRPr lang="nl-NL" dirty="0"/>
          </a:p>
        </p:txBody>
      </p:sp>
      <p:sp>
        <p:nvSpPr>
          <p:cNvPr id="3" name="Tijdelijke aanduiding voor inhoud 2"/>
          <p:cNvSpPr>
            <a:spLocks noGrp="1"/>
          </p:cNvSpPr>
          <p:nvPr>
            <p:ph idx="1"/>
          </p:nvPr>
        </p:nvSpPr>
        <p:spPr/>
        <p:txBody>
          <a:bodyPr/>
          <a:lstStyle/>
          <a:p>
            <a:r>
              <a:rPr lang="nl-NL" altLang="nl-NL" dirty="0"/>
              <a:t>Helpen bij het fijnmaken van het voedsel</a:t>
            </a:r>
          </a:p>
          <a:p>
            <a:r>
              <a:rPr lang="nl-NL" altLang="nl-NL" dirty="0"/>
              <a:t>Vermengen met speeksel</a:t>
            </a:r>
          </a:p>
          <a:p>
            <a:r>
              <a:rPr lang="nl-NL" altLang="nl-NL" dirty="0"/>
              <a:t>Toevoegen van het spijsverteringsenzym: amylase</a:t>
            </a:r>
          </a:p>
          <a:p>
            <a:r>
              <a:rPr lang="nl-NL" altLang="nl-NL" dirty="0"/>
              <a:t>Waarnemen van smaak</a:t>
            </a:r>
            <a:endParaRPr lang="nl-NL" dirty="0"/>
          </a:p>
        </p:txBody>
      </p:sp>
    </p:spTree>
    <p:extLst>
      <p:ext uri="{BB962C8B-B14F-4D97-AF65-F5344CB8AC3E}">
        <p14:creationId xmlns:p14="http://schemas.microsoft.com/office/powerpoint/2010/main" val="564914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Amylase</a:t>
            </a:r>
            <a:endParaRPr lang="nl-NL" dirty="0"/>
          </a:p>
        </p:txBody>
      </p:sp>
      <p:sp>
        <p:nvSpPr>
          <p:cNvPr id="3" name="Tijdelijke aanduiding voor inhoud 2"/>
          <p:cNvSpPr>
            <a:spLocks noGrp="1"/>
          </p:cNvSpPr>
          <p:nvPr>
            <p:ph idx="1"/>
          </p:nvPr>
        </p:nvSpPr>
        <p:spPr/>
        <p:txBody>
          <a:bodyPr/>
          <a:lstStyle/>
          <a:p>
            <a:pPr>
              <a:spcBef>
                <a:spcPct val="0"/>
              </a:spcBef>
            </a:pPr>
            <a:r>
              <a:rPr lang="nl-NL" altLang="nl-NL" dirty="0" smtClean="0"/>
              <a:t>Zetmeel </a:t>
            </a:r>
            <a:r>
              <a:rPr lang="nl-NL" altLang="nl-NL" dirty="0"/>
              <a:t>bestaat uit een lange reeks aan elkaar gekoppelde glucosemoleculen. Amylase ‘knipt’ de buitenste twee glucose moleculen los. Zo krijg je kortere glucoseketens en disachariden. </a:t>
            </a:r>
          </a:p>
          <a:p>
            <a:r>
              <a:rPr lang="nl-NL" altLang="nl-NL" dirty="0"/>
              <a:t>Amylase breekt zetmeel af tot kortere glucose ketens en disachariden.</a:t>
            </a:r>
          </a:p>
          <a:p>
            <a:endParaRPr lang="nl-NL" dirty="0"/>
          </a:p>
        </p:txBody>
      </p:sp>
    </p:spTree>
    <p:extLst>
      <p:ext uri="{BB962C8B-B14F-4D97-AF65-F5344CB8AC3E}">
        <p14:creationId xmlns:p14="http://schemas.microsoft.com/office/powerpoint/2010/main" val="306552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5" name="Picture 2" descr="41_11MouthToStomach_3-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348" y="982132"/>
            <a:ext cx="8548687"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575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Pepsine</a:t>
            </a:r>
            <a:endParaRPr lang="nl-NL" dirty="0"/>
          </a:p>
        </p:txBody>
      </p:sp>
      <p:sp>
        <p:nvSpPr>
          <p:cNvPr id="3" name="Tijdelijke aanduiding voor inhoud 2"/>
          <p:cNvSpPr>
            <a:spLocks noGrp="1"/>
          </p:cNvSpPr>
          <p:nvPr>
            <p:ph idx="1"/>
          </p:nvPr>
        </p:nvSpPr>
        <p:spPr/>
        <p:txBody>
          <a:bodyPr/>
          <a:lstStyle/>
          <a:p>
            <a:r>
              <a:rPr lang="en-US" altLang="nl-NL" dirty="0" err="1">
                <a:solidFill>
                  <a:schemeClr val="tx1">
                    <a:lumMod val="75000"/>
                    <a:lumOff val="25000"/>
                  </a:schemeClr>
                </a:solidFill>
              </a:rPr>
              <a:t>Hoofdcellen</a:t>
            </a:r>
            <a:r>
              <a:rPr lang="en-US" altLang="nl-NL" dirty="0">
                <a:solidFill>
                  <a:schemeClr val="tx1">
                    <a:lumMod val="75000"/>
                    <a:lumOff val="25000"/>
                  </a:schemeClr>
                </a:solidFill>
              </a:rPr>
              <a:t> </a:t>
            </a:r>
            <a:r>
              <a:rPr lang="en-US" altLang="nl-NL" dirty="0" err="1">
                <a:solidFill>
                  <a:schemeClr val="tx1">
                    <a:lumMod val="75000"/>
                    <a:lumOff val="25000"/>
                  </a:schemeClr>
                </a:solidFill>
              </a:rPr>
              <a:t>scheiden</a:t>
            </a:r>
            <a:r>
              <a:rPr lang="en-US" altLang="nl-NL" dirty="0">
                <a:solidFill>
                  <a:schemeClr val="tx1">
                    <a:lumMod val="75000"/>
                    <a:lumOff val="25000"/>
                  </a:schemeClr>
                </a:solidFill>
              </a:rPr>
              <a:t> </a:t>
            </a:r>
            <a:r>
              <a:rPr lang="en-US" altLang="nl-NL" dirty="0" err="1">
                <a:solidFill>
                  <a:schemeClr val="tx1">
                    <a:lumMod val="75000"/>
                    <a:lumOff val="25000"/>
                  </a:schemeClr>
                </a:solidFill>
              </a:rPr>
              <a:t>inactieve</a:t>
            </a:r>
            <a:r>
              <a:rPr lang="en-US" altLang="nl-NL" dirty="0">
                <a:solidFill>
                  <a:schemeClr val="tx1">
                    <a:lumMod val="75000"/>
                    <a:lumOff val="25000"/>
                  </a:schemeClr>
                </a:solidFill>
              </a:rPr>
              <a:t> </a:t>
            </a:r>
            <a:r>
              <a:rPr lang="en-US" altLang="nl-NL" b="1" dirty="0" err="1">
                <a:solidFill>
                  <a:schemeClr val="tx1">
                    <a:lumMod val="75000"/>
                    <a:lumOff val="25000"/>
                  </a:schemeClr>
                </a:solidFill>
              </a:rPr>
              <a:t>pepsinogeen</a:t>
            </a:r>
            <a:r>
              <a:rPr lang="en-US" altLang="nl-NL" b="1" dirty="0">
                <a:solidFill>
                  <a:schemeClr val="tx1">
                    <a:lumMod val="75000"/>
                    <a:lumOff val="25000"/>
                  </a:schemeClr>
                </a:solidFill>
              </a:rPr>
              <a:t> </a:t>
            </a:r>
            <a:r>
              <a:rPr lang="en-US" altLang="nl-NL" dirty="0" err="1">
                <a:solidFill>
                  <a:schemeClr val="tx1">
                    <a:lumMod val="75000"/>
                    <a:lumOff val="25000"/>
                  </a:schemeClr>
                </a:solidFill>
              </a:rPr>
              <a:t>af</a:t>
            </a:r>
            <a:r>
              <a:rPr lang="en-US" altLang="nl-NL" dirty="0">
                <a:solidFill>
                  <a:schemeClr val="tx1">
                    <a:lumMod val="75000"/>
                    <a:lumOff val="25000"/>
                  </a:schemeClr>
                </a:solidFill>
              </a:rPr>
              <a:t>,</a:t>
            </a:r>
            <a:r>
              <a:rPr lang="en-US" altLang="nl-NL" b="1" dirty="0">
                <a:solidFill>
                  <a:schemeClr val="tx1">
                    <a:lumMod val="75000"/>
                    <a:lumOff val="25000"/>
                  </a:schemeClr>
                </a:solidFill>
              </a:rPr>
              <a:t> </a:t>
            </a:r>
            <a:r>
              <a:rPr lang="en-US" altLang="nl-NL" dirty="0" err="1">
                <a:solidFill>
                  <a:schemeClr val="tx1">
                    <a:lumMod val="75000"/>
                    <a:lumOff val="25000"/>
                  </a:schemeClr>
                </a:solidFill>
              </a:rPr>
              <a:t>dat</a:t>
            </a:r>
            <a:r>
              <a:rPr lang="en-US" altLang="nl-NL" dirty="0">
                <a:solidFill>
                  <a:schemeClr val="tx1">
                    <a:lumMod val="75000"/>
                    <a:lumOff val="25000"/>
                  </a:schemeClr>
                </a:solidFill>
              </a:rPr>
              <a:t> </a:t>
            </a:r>
            <a:r>
              <a:rPr lang="en-US" altLang="nl-NL" dirty="0" err="1">
                <a:solidFill>
                  <a:schemeClr val="tx1">
                    <a:lumMod val="75000"/>
                    <a:lumOff val="25000"/>
                  </a:schemeClr>
                </a:solidFill>
              </a:rPr>
              <a:t>geactiveerd</a:t>
            </a:r>
            <a:r>
              <a:rPr lang="en-US" altLang="nl-NL" dirty="0">
                <a:solidFill>
                  <a:schemeClr val="tx1">
                    <a:lumMod val="75000"/>
                    <a:lumOff val="25000"/>
                  </a:schemeClr>
                </a:solidFill>
              </a:rPr>
              <a:t> </a:t>
            </a:r>
            <a:r>
              <a:rPr lang="en-US" altLang="nl-NL" dirty="0" err="1">
                <a:solidFill>
                  <a:schemeClr val="tx1">
                    <a:lumMod val="75000"/>
                    <a:lumOff val="25000"/>
                  </a:schemeClr>
                </a:solidFill>
              </a:rPr>
              <a:t>wordt</a:t>
            </a:r>
            <a:r>
              <a:rPr lang="en-US" altLang="nl-NL" dirty="0">
                <a:solidFill>
                  <a:schemeClr val="tx1">
                    <a:lumMod val="75000"/>
                    <a:lumOff val="25000"/>
                  </a:schemeClr>
                </a:solidFill>
              </a:rPr>
              <a:t> tot </a:t>
            </a:r>
            <a:r>
              <a:rPr lang="en-US" altLang="nl-NL" dirty="0" err="1">
                <a:solidFill>
                  <a:schemeClr val="tx1">
                    <a:lumMod val="75000"/>
                    <a:lumOff val="25000"/>
                  </a:schemeClr>
                </a:solidFill>
              </a:rPr>
              <a:t>pepsine</a:t>
            </a:r>
            <a:r>
              <a:rPr lang="en-US" altLang="nl-NL" dirty="0">
                <a:solidFill>
                  <a:schemeClr val="tx1">
                    <a:lumMod val="75000"/>
                    <a:lumOff val="25000"/>
                  </a:schemeClr>
                </a:solidFill>
              </a:rPr>
              <a:t> </a:t>
            </a:r>
            <a:r>
              <a:rPr lang="en-US" altLang="nl-NL" dirty="0" err="1">
                <a:solidFill>
                  <a:schemeClr val="tx1">
                    <a:lumMod val="75000"/>
                    <a:lumOff val="25000"/>
                  </a:schemeClr>
                </a:solidFill>
              </a:rPr>
              <a:t>als</a:t>
            </a:r>
            <a:r>
              <a:rPr lang="en-US" altLang="nl-NL" dirty="0">
                <a:solidFill>
                  <a:schemeClr val="tx1">
                    <a:lumMod val="75000"/>
                    <a:lumOff val="25000"/>
                  </a:schemeClr>
                </a:solidFill>
              </a:rPr>
              <a:t> het </a:t>
            </a:r>
            <a:r>
              <a:rPr lang="en-US" altLang="nl-NL" dirty="0" err="1">
                <a:solidFill>
                  <a:schemeClr val="tx1">
                    <a:lumMod val="75000"/>
                    <a:lumOff val="25000"/>
                  </a:schemeClr>
                </a:solidFill>
              </a:rPr>
              <a:t>gemengd</a:t>
            </a:r>
            <a:r>
              <a:rPr lang="en-US" altLang="nl-NL" dirty="0">
                <a:solidFill>
                  <a:schemeClr val="tx1">
                    <a:lumMod val="75000"/>
                    <a:lumOff val="25000"/>
                  </a:schemeClr>
                </a:solidFill>
              </a:rPr>
              <a:t> </a:t>
            </a:r>
            <a:r>
              <a:rPr lang="en-US" altLang="nl-NL" dirty="0" err="1">
                <a:solidFill>
                  <a:schemeClr val="tx1">
                    <a:lumMod val="75000"/>
                    <a:lumOff val="25000"/>
                  </a:schemeClr>
                </a:solidFill>
              </a:rPr>
              <a:t>wordt</a:t>
            </a:r>
            <a:r>
              <a:rPr lang="en-US" altLang="nl-NL" dirty="0">
                <a:solidFill>
                  <a:schemeClr val="tx1">
                    <a:lumMod val="75000"/>
                    <a:lumOff val="25000"/>
                  </a:schemeClr>
                </a:solidFill>
              </a:rPr>
              <a:t> met </a:t>
            </a:r>
            <a:r>
              <a:rPr lang="en-US" altLang="nl-NL" dirty="0" err="1" smtClean="0">
                <a:solidFill>
                  <a:schemeClr val="tx1">
                    <a:lumMod val="75000"/>
                    <a:lumOff val="25000"/>
                  </a:schemeClr>
                </a:solidFill>
              </a:rPr>
              <a:t>zoutzuur</a:t>
            </a:r>
            <a:endParaRPr lang="en-US" altLang="nl-NL" dirty="0" smtClean="0">
              <a:solidFill>
                <a:schemeClr val="tx1">
                  <a:lumMod val="75000"/>
                  <a:lumOff val="25000"/>
                </a:schemeClr>
              </a:solidFill>
            </a:endParaRPr>
          </a:p>
          <a:p>
            <a:r>
              <a:rPr lang="nl-NL" dirty="0"/>
              <a:t>Pepsine </a:t>
            </a:r>
            <a:r>
              <a:rPr lang="nl-NL" dirty="0" smtClean="0"/>
              <a:t>is </a:t>
            </a:r>
            <a:r>
              <a:rPr lang="nl-NL" dirty="0"/>
              <a:t>een pro-enzym dat tijdens de vroegste stadia van de spijsvertering in de maag eiwitmoleculen splitst zodat eiwitten kunnen worden afgebroken/verteerd tot enkel nog vrij lange aminozuurketens, polypeptiden </a:t>
            </a:r>
            <a:r>
              <a:rPr lang="nl-NL" dirty="0" smtClean="0"/>
              <a:t>genoemd.</a:t>
            </a:r>
            <a:endParaRPr lang="nl-NL" dirty="0"/>
          </a:p>
          <a:p>
            <a:endParaRPr lang="nl-NL" dirty="0"/>
          </a:p>
        </p:txBody>
      </p:sp>
    </p:spTree>
    <p:extLst>
      <p:ext uri="{BB962C8B-B14F-4D97-AF65-F5344CB8AC3E}">
        <p14:creationId xmlns:p14="http://schemas.microsoft.com/office/powerpoint/2010/main" val="1139121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Picture 2" descr="http://www.biologiesite.nl/lev_bestanden/levgaldu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738" y="553172"/>
            <a:ext cx="8634548" cy="577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7316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Enzymen alvleesklier</a:t>
            </a:r>
            <a:endParaRPr lang="nl-NL" dirty="0"/>
          </a:p>
        </p:txBody>
      </p:sp>
      <p:sp>
        <p:nvSpPr>
          <p:cNvPr id="3" name="Tijdelijke aanduiding voor inhoud 2"/>
          <p:cNvSpPr>
            <a:spLocks noGrp="1"/>
          </p:cNvSpPr>
          <p:nvPr>
            <p:ph idx="1"/>
          </p:nvPr>
        </p:nvSpPr>
        <p:spPr/>
        <p:txBody>
          <a:bodyPr/>
          <a:lstStyle/>
          <a:p>
            <a:pPr>
              <a:buNone/>
            </a:pPr>
            <a:r>
              <a:rPr lang="nl-NL" altLang="nl-NL" dirty="0" smtClean="0"/>
              <a:t>- Pancreasamylase</a:t>
            </a:r>
            <a:r>
              <a:rPr lang="nl-NL" altLang="nl-NL" dirty="0"/>
              <a:t>: Amylase uit de pancreas. Deze zorgt voor de laatste afbraak van het zetmeel in </a:t>
            </a:r>
            <a:r>
              <a:rPr lang="nl-NL" altLang="nl-NL" dirty="0" smtClean="0"/>
              <a:t>maltose</a:t>
            </a:r>
          </a:p>
          <a:p>
            <a:pPr>
              <a:buFontTx/>
              <a:buChar char="-"/>
            </a:pPr>
            <a:r>
              <a:rPr lang="nl-NL" altLang="nl-NL" dirty="0" err="1" smtClean="0"/>
              <a:t>Proteïnase</a:t>
            </a:r>
            <a:r>
              <a:rPr lang="nl-NL" altLang="nl-NL" dirty="0"/>
              <a:t>: Afbreken van eiwitten in kortere en losse </a:t>
            </a:r>
            <a:r>
              <a:rPr lang="nl-NL" altLang="nl-NL" dirty="0" smtClean="0"/>
              <a:t>aminozuur(ketens)</a:t>
            </a:r>
          </a:p>
          <a:p>
            <a:pPr>
              <a:buFontTx/>
              <a:buChar char="-"/>
            </a:pPr>
            <a:r>
              <a:rPr lang="nl-NL" altLang="nl-NL" dirty="0" smtClean="0"/>
              <a:t>Pancreaslipase</a:t>
            </a:r>
            <a:r>
              <a:rPr lang="nl-NL" altLang="nl-NL" dirty="0"/>
              <a:t>: Afbreken van vetten </a:t>
            </a:r>
            <a:r>
              <a:rPr lang="nl-NL" altLang="nl-NL" dirty="0">
                <a:sym typeface="Wingdings" panose="05000000000000000000" pitchFamily="2" charset="2"/>
              </a:rPr>
              <a:t> splitst vetten in vetzuren en glycerol</a:t>
            </a:r>
            <a:endParaRPr lang="nl-NL" altLang="nl-NL" dirty="0"/>
          </a:p>
          <a:p>
            <a:endParaRPr lang="nl-NL" dirty="0"/>
          </a:p>
        </p:txBody>
      </p:sp>
    </p:spTree>
    <p:extLst>
      <p:ext uri="{BB962C8B-B14F-4D97-AF65-F5344CB8AC3E}">
        <p14:creationId xmlns:p14="http://schemas.microsoft.com/office/powerpoint/2010/main" val="3209295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Gal</a:t>
            </a:r>
            <a:endParaRPr lang="nl-NL" dirty="0"/>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altLang="nl-NL" u="sng" dirty="0" smtClean="0"/>
              <a:t>Gal </a:t>
            </a:r>
            <a:r>
              <a:rPr lang="nl-NL" altLang="nl-NL" u="sng" dirty="0"/>
              <a:t>bevat:</a:t>
            </a:r>
            <a:r>
              <a:rPr lang="nl-NL" altLang="nl-NL" dirty="0"/>
              <a:t/>
            </a:r>
            <a:br>
              <a:rPr lang="nl-NL" altLang="nl-NL" dirty="0"/>
            </a:br>
            <a:r>
              <a:rPr lang="nl-NL" altLang="nl-NL" dirty="0" smtClean="0"/>
              <a:t>- water </a:t>
            </a:r>
            <a:r>
              <a:rPr lang="nl-NL" altLang="nl-NL" dirty="0"/>
              <a:t>		   	</a:t>
            </a:r>
            <a:br>
              <a:rPr lang="nl-NL" altLang="nl-NL" dirty="0"/>
            </a:br>
            <a:r>
              <a:rPr lang="nl-NL" altLang="nl-NL" dirty="0" smtClean="0"/>
              <a:t>- slijm  </a:t>
            </a:r>
            <a:r>
              <a:rPr lang="nl-NL" altLang="nl-NL" dirty="0"/>
              <a:t>		   	</a:t>
            </a:r>
            <a:br>
              <a:rPr lang="nl-NL" altLang="nl-NL" dirty="0"/>
            </a:br>
            <a:r>
              <a:rPr lang="nl-NL" altLang="nl-NL" dirty="0" smtClean="0"/>
              <a:t>- natriumbicarbonaat </a:t>
            </a:r>
            <a:r>
              <a:rPr lang="nl-NL" altLang="nl-NL" dirty="0" smtClean="0">
                <a:sym typeface="Wingdings" panose="05000000000000000000" pitchFamily="2" charset="2"/>
              </a:rPr>
              <a:t> </a:t>
            </a:r>
            <a:r>
              <a:rPr lang="nl-NL" dirty="0">
                <a:sym typeface="Wingdings" panose="05000000000000000000" pitchFamily="2" charset="2"/>
              </a:rPr>
              <a:t>NaHCO3, neutraliseert de zuurgraad</a:t>
            </a:r>
            <a:r>
              <a:rPr lang="nl-NL" altLang="nl-NL" dirty="0"/>
              <a:t>	</a:t>
            </a:r>
            <a:br>
              <a:rPr lang="nl-NL" altLang="nl-NL" dirty="0"/>
            </a:br>
            <a:r>
              <a:rPr lang="nl-NL" altLang="nl-NL" dirty="0" smtClean="0"/>
              <a:t>- galzure zouten </a:t>
            </a:r>
            <a:r>
              <a:rPr lang="nl-NL" altLang="nl-NL" dirty="0" smtClean="0">
                <a:sym typeface="Wingdings" panose="05000000000000000000" pitchFamily="2" charset="2"/>
              </a:rPr>
              <a:t> </a:t>
            </a:r>
            <a:r>
              <a:rPr lang="nl-NL" dirty="0">
                <a:sym typeface="Wingdings" panose="05000000000000000000" pitchFamily="2" charset="2"/>
              </a:rPr>
              <a:t>emulgeren vetten (zorgen dat dit kleinere bolletjes worden) zodat </a:t>
            </a:r>
            <a:r>
              <a:rPr lang="nl-NL" dirty="0" smtClean="0">
                <a:sym typeface="Wingdings" panose="05000000000000000000" pitchFamily="2" charset="2"/>
              </a:rPr>
              <a:t>vetsplitsende </a:t>
            </a:r>
            <a:r>
              <a:rPr lang="nl-NL" dirty="0">
                <a:sym typeface="Wingdings" panose="05000000000000000000" pitchFamily="2" charset="2"/>
              </a:rPr>
              <a:t>enzymen hier beter op in kunnen </a:t>
            </a:r>
            <a:r>
              <a:rPr lang="nl-NL" dirty="0" smtClean="0">
                <a:sym typeface="Wingdings" panose="05000000000000000000" pitchFamily="2" charset="2"/>
              </a:rPr>
              <a:t>werken</a:t>
            </a:r>
            <a:r>
              <a:rPr lang="nl-NL" altLang="nl-NL" dirty="0"/>
              <a:t/>
            </a:r>
            <a:br>
              <a:rPr lang="nl-NL" altLang="nl-NL" dirty="0"/>
            </a:br>
            <a:r>
              <a:rPr lang="nl-NL" altLang="nl-NL" dirty="0" smtClean="0"/>
              <a:t>- cholesterol </a:t>
            </a:r>
            <a:r>
              <a:rPr lang="nl-NL" altLang="nl-NL" dirty="0"/>
              <a:t/>
            </a:r>
            <a:br>
              <a:rPr lang="nl-NL" altLang="nl-NL" dirty="0"/>
            </a:br>
            <a:r>
              <a:rPr lang="nl-NL" altLang="nl-NL" dirty="0" smtClean="0"/>
              <a:t>- fosfolipiden </a:t>
            </a:r>
            <a:r>
              <a:rPr lang="nl-NL" altLang="nl-NL" dirty="0" smtClean="0">
                <a:sym typeface="Wingdings" panose="05000000000000000000" pitchFamily="2" charset="2"/>
              </a:rPr>
              <a:t> </a:t>
            </a:r>
            <a:r>
              <a:rPr lang="nl-NL" dirty="0">
                <a:sym typeface="Wingdings" panose="05000000000000000000" pitchFamily="2" charset="2"/>
              </a:rPr>
              <a:t>vetten waarbij 1 vetzuur is vervangen door een </a:t>
            </a:r>
            <a:r>
              <a:rPr lang="nl-NL" dirty="0" smtClean="0">
                <a:sym typeface="Wingdings" panose="05000000000000000000" pitchFamily="2" charset="2"/>
              </a:rPr>
              <a:t>fosforgroep</a:t>
            </a:r>
          </a:p>
          <a:p>
            <a:pPr marL="0" indent="0">
              <a:buNone/>
            </a:pPr>
            <a:r>
              <a:rPr lang="nl-NL" altLang="nl-NL" dirty="0" smtClean="0"/>
              <a:t>- galkleurstoffen </a:t>
            </a:r>
            <a:r>
              <a:rPr lang="nl-NL" altLang="nl-NL" dirty="0"/>
              <a:t>(bilirubine) </a:t>
            </a:r>
            <a:r>
              <a:rPr lang="nl-NL" altLang="nl-NL" dirty="0" smtClean="0">
                <a:sym typeface="Wingdings" panose="05000000000000000000" pitchFamily="2" charset="2"/>
              </a:rPr>
              <a:t> </a:t>
            </a:r>
            <a:r>
              <a:rPr lang="nl-NL" dirty="0">
                <a:sym typeface="Wingdings" panose="05000000000000000000" pitchFamily="2" charset="2"/>
              </a:rPr>
              <a:t>afvalstof dat vrij komt bij de afbraak van rode bloedcellen. Deze stof is giftig voor het lichaam en wordt via het gal uit het lichaam </a:t>
            </a:r>
            <a:r>
              <a:rPr lang="nl-NL" dirty="0" smtClean="0">
                <a:sym typeface="Wingdings" panose="05000000000000000000" pitchFamily="2" charset="2"/>
              </a:rPr>
              <a:t>verwijderd</a:t>
            </a:r>
            <a:r>
              <a:rPr lang="nl-NL" altLang="nl-NL" dirty="0"/>
              <a:t>	</a:t>
            </a:r>
            <a:endParaRPr lang="nl-NL" dirty="0"/>
          </a:p>
        </p:txBody>
      </p:sp>
    </p:spTree>
    <p:extLst>
      <p:ext uri="{BB962C8B-B14F-4D97-AF65-F5344CB8AC3E}">
        <p14:creationId xmlns:p14="http://schemas.microsoft.com/office/powerpoint/2010/main" val="631420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Dunne darm</a:t>
            </a:r>
            <a:endParaRPr lang="nl-NL" dirty="0"/>
          </a:p>
        </p:txBody>
      </p:sp>
      <p:sp>
        <p:nvSpPr>
          <p:cNvPr id="3" name="Tijdelijke aanduiding voor inhoud 2"/>
          <p:cNvSpPr>
            <a:spLocks noGrp="1"/>
          </p:cNvSpPr>
          <p:nvPr>
            <p:ph idx="1"/>
          </p:nvPr>
        </p:nvSpPr>
        <p:spPr/>
        <p:txBody>
          <a:bodyPr>
            <a:normAutofit fontScale="92500" lnSpcReduction="10000"/>
          </a:bodyPr>
          <a:lstStyle/>
          <a:p>
            <a:pPr marL="171450" indent="-171450">
              <a:buFontTx/>
              <a:buChar char="-"/>
              <a:defRPr/>
            </a:pPr>
            <a:r>
              <a:rPr lang="nl-NL" dirty="0"/>
              <a:t>Trypsinogeen wordt door de alvleesklier afgegeven, dit is op het moment inactief. Door het enzym enterokinase wordt het actief en is het trypsine. Trypsine breekt eiwitten af in peptiden (kortere aminozuurketens) en losse aminozuren.</a:t>
            </a:r>
          </a:p>
          <a:p>
            <a:pPr marL="171450" indent="-171450">
              <a:buFontTx/>
              <a:buChar char="-"/>
              <a:defRPr/>
            </a:pPr>
            <a:r>
              <a:rPr lang="nl-NL" dirty="0" err="1"/>
              <a:t>Peptidasen</a:t>
            </a:r>
            <a:r>
              <a:rPr lang="nl-NL" dirty="0"/>
              <a:t> breekt peptiden af in losse aminozuren</a:t>
            </a:r>
          </a:p>
          <a:p>
            <a:pPr marL="171450" indent="-171450">
              <a:buFontTx/>
              <a:buChar char="-"/>
              <a:defRPr/>
            </a:pPr>
            <a:r>
              <a:rPr lang="nl-NL" dirty="0" err="1"/>
              <a:t>Disacharidasen</a:t>
            </a:r>
            <a:r>
              <a:rPr lang="nl-NL" dirty="0"/>
              <a:t> breken lange ketens van glucosemoleculen af tot monosachariden</a:t>
            </a:r>
          </a:p>
          <a:p>
            <a:pPr marL="0" indent="0">
              <a:buNone/>
              <a:defRPr/>
            </a:pPr>
            <a:r>
              <a:rPr lang="nl-NL" dirty="0"/>
              <a:t>	- lactase </a:t>
            </a:r>
            <a:r>
              <a:rPr lang="nl-NL" dirty="0">
                <a:sym typeface="Wingdings" panose="05000000000000000000" pitchFamily="2" charset="2"/>
              </a:rPr>
              <a:t> lactose  glucose +galactose</a:t>
            </a:r>
          </a:p>
          <a:p>
            <a:pPr marL="457200" lvl="1" indent="0">
              <a:buNone/>
              <a:defRPr/>
            </a:pPr>
            <a:r>
              <a:rPr lang="nl-NL" sz="2200" dirty="0" smtClean="0">
                <a:sym typeface="Wingdings" panose="05000000000000000000" pitchFamily="2" charset="2"/>
              </a:rPr>
              <a:t>- </a:t>
            </a:r>
            <a:r>
              <a:rPr lang="nl-NL" sz="2200" dirty="0">
                <a:sym typeface="Wingdings" panose="05000000000000000000" pitchFamily="2" charset="2"/>
              </a:rPr>
              <a:t>maltase  </a:t>
            </a:r>
            <a:r>
              <a:rPr lang="nl-NL" sz="2200" dirty="0"/>
              <a:t> </a:t>
            </a:r>
            <a:r>
              <a:rPr lang="nl-NL" sz="2200" dirty="0" err="1"/>
              <a:t>malatose</a:t>
            </a:r>
            <a:r>
              <a:rPr lang="nl-NL" sz="2200" dirty="0"/>
              <a:t> </a:t>
            </a:r>
            <a:r>
              <a:rPr lang="nl-NL" sz="2200" dirty="0">
                <a:sym typeface="Wingdings" panose="05000000000000000000" pitchFamily="2" charset="2"/>
              </a:rPr>
              <a:t> glucose + glucose</a:t>
            </a:r>
          </a:p>
          <a:p>
            <a:pPr marL="0" indent="0">
              <a:buNone/>
              <a:defRPr/>
            </a:pPr>
            <a:r>
              <a:rPr lang="nl-NL" dirty="0" smtClean="0">
                <a:sym typeface="Wingdings" panose="05000000000000000000" pitchFamily="2" charset="2"/>
              </a:rPr>
              <a:t>	- </a:t>
            </a:r>
            <a:r>
              <a:rPr lang="nl-NL" dirty="0">
                <a:sym typeface="Wingdings" panose="05000000000000000000" pitchFamily="2" charset="2"/>
              </a:rPr>
              <a:t>sacharase  sacharose  glucose + fructose</a:t>
            </a:r>
          </a:p>
          <a:p>
            <a:endParaRPr lang="nl-NL" dirty="0"/>
          </a:p>
        </p:txBody>
      </p:sp>
    </p:spTree>
    <p:extLst>
      <p:ext uri="{BB962C8B-B14F-4D97-AF65-F5344CB8AC3E}">
        <p14:creationId xmlns:p14="http://schemas.microsoft.com/office/powerpoint/2010/main" val="23482999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141</TotalTime>
  <Words>219</Words>
  <Application>Microsoft Office PowerPoint</Application>
  <PresentationFormat>Breedbeeld</PresentationFormat>
  <Paragraphs>26</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Garamond</vt:lpstr>
      <vt:lpstr>Wingdings</vt:lpstr>
      <vt:lpstr>Organisch</vt:lpstr>
      <vt:lpstr>Spijsvertering</vt:lpstr>
      <vt:lpstr>Mondholte</vt:lpstr>
      <vt:lpstr>Amylase</vt:lpstr>
      <vt:lpstr>PowerPoint-presentatie</vt:lpstr>
      <vt:lpstr>Pepsine</vt:lpstr>
      <vt:lpstr>PowerPoint-presentatie</vt:lpstr>
      <vt:lpstr>Enzymen alvleesklier</vt:lpstr>
      <vt:lpstr>Gal</vt:lpstr>
      <vt:lpstr>Dunne darm</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Spijsvertering</dc:title>
  <dc:creator>Merel Verhofstadt</dc:creator>
  <cp:lastModifiedBy>Merel Verhofstadt</cp:lastModifiedBy>
  <cp:revision>5</cp:revision>
  <dcterms:created xsi:type="dcterms:W3CDTF">2018-01-24T11:36:33Z</dcterms:created>
  <dcterms:modified xsi:type="dcterms:W3CDTF">2018-01-24T13:57:42Z</dcterms:modified>
</cp:coreProperties>
</file>