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3" r:id="rId4"/>
    <p:sldId id="261" r:id="rId5"/>
    <p:sldId id="266" r:id="rId6"/>
    <p:sldId id="257" r:id="rId7"/>
    <p:sldId id="259" r:id="rId8"/>
    <p:sldId id="258" r:id="rId9"/>
    <p:sldId id="267" r:id="rId10"/>
    <p:sldId id="262" r:id="rId11"/>
    <p:sldId id="264" r:id="rId12"/>
    <p:sldId id="265" r:id="rId13"/>
    <p:sldId id="269" r:id="rId14"/>
    <p:sldId id="270" r:id="rId15"/>
    <p:sldId id="274" r:id="rId16"/>
    <p:sldId id="272" r:id="rId17"/>
    <p:sldId id="271" r:id="rId18"/>
    <p:sldId id="273" r:id="rId1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690FC33A-F1DA-43BD-A7C8-898AD96405B3}" type="datetimeFigureOut">
              <a:rPr lang="nl-NL" smtClean="0"/>
              <a:t>29-12-2017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C2FC625-CEA2-40B2-A580-8931020AE8CC}" type="slidenum">
              <a:rPr lang="nl-NL" smtClean="0"/>
              <a:t>‹nr.›</a:t>
            </a:fld>
            <a:endParaRPr lang="nl-NL"/>
          </a:p>
        </p:txBody>
      </p:sp>
    </p:spTree>
    <p:extLst>
      <p:ext uri="{BB962C8B-B14F-4D97-AF65-F5344CB8AC3E}">
        <p14:creationId xmlns:p14="http://schemas.microsoft.com/office/powerpoint/2010/main" val="2797534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90FC33A-F1DA-43BD-A7C8-898AD96405B3}" type="datetimeFigureOut">
              <a:rPr lang="nl-NL" smtClean="0"/>
              <a:t>29-12-2017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C2FC625-CEA2-40B2-A580-8931020AE8CC}" type="slidenum">
              <a:rPr lang="nl-NL" smtClean="0"/>
              <a:t>‹nr.›</a:t>
            </a:fld>
            <a:endParaRPr lang="nl-NL"/>
          </a:p>
        </p:txBody>
      </p:sp>
    </p:spTree>
    <p:extLst>
      <p:ext uri="{BB962C8B-B14F-4D97-AF65-F5344CB8AC3E}">
        <p14:creationId xmlns:p14="http://schemas.microsoft.com/office/powerpoint/2010/main" val="348764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90FC33A-F1DA-43BD-A7C8-898AD96405B3}" type="datetimeFigureOut">
              <a:rPr lang="nl-NL" smtClean="0"/>
              <a:t>29-12-2017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C2FC625-CEA2-40B2-A580-8931020AE8CC}" type="slidenum">
              <a:rPr lang="nl-NL" smtClean="0"/>
              <a:t>‹nr.›</a:t>
            </a:fld>
            <a:endParaRPr lang="nl-NL"/>
          </a:p>
        </p:txBody>
      </p:sp>
    </p:spTree>
    <p:extLst>
      <p:ext uri="{BB962C8B-B14F-4D97-AF65-F5344CB8AC3E}">
        <p14:creationId xmlns:p14="http://schemas.microsoft.com/office/powerpoint/2010/main" val="2894855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90FC33A-F1DA-43BD-A7C8-898AD96405B3}" type="datetimeFigureOut">
              <a:rPr lang="nl-NL" smtClean="0"/>
              <a:t>29-12-2017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C2FC625-CEA2-40B2-A580-8931020AE8CC}" type="slidenum">
              <a:rPr lang="nl-NL" smtClean="0"/>
              <a:t>‹nr.›</a:t>
            </a:fld>
            <a:endParaRPr lang="nl-NL"/>
          </a:p>
        </p:txBody>
      </p:sp>
    </p:spTree>
    <p:extLst>
      <p:ext uri="{BB962C8B-B14F-4D97-AF65-F5344CB8AC3E}">
        <p14:creationId xmlns:p14="http://schemas.microsoft.com/office/powerpoint/2010/main" val="1710273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Tijdelijke aanduiding voor datum 3"/>
          <p:cNvSpPr>
            <a:spLocks noGrp="1"/>
          </p:cNvSpPr>
          <p:nvPr>
            <p:ph type="dt" sz="half" idx="10"/>
          </p:nvPr>
        </p:nvSpPr>
        <p:spPr/>
        <p:txBody>
          <a:bodyPr/>
          <a:lstStyle/>
          <a:p>
            <a:fld id="{690FC33A-F1DA-43BD-A7C8-898AD96405B3}" type="datetimeFigureOut">
              <a:rPr lang="nl-NL" smtClean="0"/>
              <a:t>29-12-2017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C2FC625-CEA2-40B2-A580-8931020AE8CC}" type="slidenum">
              <a:rPr lang="nl-NL" smtClean="0"/>
              <a:t>‹nr.›</a:t>
            </a:fld>
            <a:endParaRPr lang="nl-NL"/>
          </a:p>
        </p:txBody>
      </p:sp>
    </p:spTree>
    <p:extLst>
      <p:ext uri="{BB962C8B-B14F-4D97-AF65-F5344CB8AC3E}">
        <p14:creationId xmlns:p14="http://schemas.microsoft.com/office/powerpoint/2010/main" val="63702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690FC33A-F1DA-43BD-A7C8-898AD96405B3}" type="datetimeFigureOut">
              <a:rPr lang="nl-NL" smtClean="0"/>
              <a:t>29-12-2017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C2FC625-CEA2-40B2-A580-8931020AE8CC}" type="slidenum">
              <a:rPr lang="nl-NL" smtClean="0"/>
              <a:t>‹nr.›</a:t>
            </a:fld>
            <a:endParaRPr lang="nl-NL"/>
          </a:p>
        </p:txBody>
      </p:sp>
    </p:spTree>
    <p:extLst>
      <p:ext uri="{BB962C8B-B14F-4D97-AF65-F5344CB8AC3E}">
        <p14:creationId xmlns:p14="http://schemas.microsoft.com/office/powerpoint/2010/main" val="3476581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690FC33A-F1DA-43BD-A7C8-898AD96405B3}" type="datetimeFigureOut">
              <a:rPr lang="nl-NL" smtClean="0"/>
              <a:t>29-12-2017</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C2FC625-CEA2-40B2-A580-8931020AE8CC}" type="slidenum">
              <a:rPr lang="nl-NL" smtClean="0"/>
              <a:t>‹nr.›</a:t>
            </a:fld>
            <a:endParaRPr lang="nl-NL"/>
          </a:p>
        </p:txBody>
      </p:sp>
    </p:spTree>
    <p:extLst>
      <p:ext uri="{BB962C8B-B14F-4D97-AF65-F5344CB8AC3E}">
        <p14:creationId xmlns:p14="http://schemas.microsoft.com/office/powerpoint/2010/main" val="1100925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690FC33A-F1DA-43BD-A7C8-898AD96405B3}" type="datetimeFigureOut">
              <a:rPr lang="nl-NL" smtClean="0"/>
              <a:t>29-12-2017</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C2FC625-CEA2-40B2-A580-8931020AE8CC}" type="slidenum">
              <a:rPr lang="nl-NL" smtClean="0"/>
              <a:t>‹nr.›</a:t>
            </a:fld>
            <a:endParaRPr lang="nl-NL"/>
          </a:p>
        </p:txBody>
      </p:sp>
    </p:spTree>
    <p:extLst>
      <p:ext uri="{BB962C8B-B14F-4D97-AF65-F5344CB8AC3E}">
        <p14:creationId xmlns:p14="http://schemas.microsoft.com/office/powerpoint/2010/main" val="3251771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690FC33A-F1DA-43BD-A7C8-898AD96405B3}" type="datetimeFigureOut">
              <a:rPr lang="nl-NL" smtClean="0"/>
              <a:t>29-12-2017</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C2FC625-CEA2-40B2-A580-8931020AE8CC}" type="slidenum">
              <a:rPr lang="nl-NL" smtClean="0"/>
              <a:t>‹nr.›</a:t>
            </a:fld>
            <a:endParaRPr lang="nl-NL"/>
          </a:p>
        </p:txBody>
      </p:sp>
    </p:spTree>
    <p:extLst>
      <p:ext uri="{BB962C8B-B14F-4D97-AF65-F5344CB8AC3E}">
        <p14:creationId xmlns:p14="http://schemas.microsoft.com/office/powerpoint/2010/main" val="3127042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690FC33A-F1DA-43BD-A7C8-898AD96405B3}" type="datetimeFigureOut">
              <a:rPr lang="nl-NL" smtClean="0"/>
              <a:t>29-12-2017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C2FC625-CEA2-40B2-A580-8931020AE8CC}" type="slidenum">
              <a:rPr lang="nl-NL" smtClean="0"/>
              <a:t>‹nr.›</a:t>
            </a:fld>
            <a:endParaRPr lang="nl-NL"/>
          </a:p>
        </p:txBody>
      </p:sp>
    </p:spTree>
    <p:extLst>
      <p:ext uri="{BB962C8B-B14F-4D97-AF65-F5344CB8AC3E}">
        <p14:creationId xmlns:p14="http://schemas.microsoft.com/office/powerpoint/2010/main" val="38912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690FC33A-F1DA-43BD-A7C8-898AD96405B3}" type="datetimeFigureOut">
              <a:rPr lang="nl-NL" smtClean="0"/>
              <a:t>29-12-2017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C2FC625-CEA2-40B2-A580-8931020AE8CC}" type="slidenum">
              <a:rPr lang="nl-NL" smtClean="0"/>
              <a:t>‹nr.›</a:t>
            </a:fld>
            <a:endParaRPr lang="nl-NL"/>
          </a:p>
        </p:txBody>
      </p:sp>
    </p:spTree>
    <p:extLst>
      <p:ext uri="{BB962C8B-B14F-4D97-AF65-F5344CB8AC3E}">
        <p14:creationId xmlns:p14="http://schemas.microsoft.com/office/powerpoint/2010/main" val="3159452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0FC33A-F1DA-43BD-A7C8-898AD96405B3}" type="datetimeFigureOut">
              <a:rPr lang="nl-NL" smtClean="0"/>
              <a:t>29-12-2017</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FC625-CEA2-40B2-A580-8931020AE8CC}" type="slidenum">
              <a:rPr lang="nl-NL" smtClean="0"/>
              <a:t>‹nr.›</a:t>
            </a:fld>
            <a:endParaRPr lang="nl-NL"/>
          </a:p>
        </p:txBody>
      </p:sp>
    </p:spTree>
    <p:extLst>
      <p:ext uri="{BB962C8B-B14F-4D97-AF65-F5344CB8AC3E}">
        <p14:creationId xmlns:p14="http://schemas.microsoft.com/office/powerpoint/2010/main" val="2683516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hyperlink" Target="https://www.gamma.nl/assortiment/l/elektra/installatiemateriaal/elektriciteitsbuizen-leidinggoten" TargetMode="External"/><Relationship Id="rId2" Type="http://schemas.openxmlformats.org/officeDocument/2006/relationships/image" Target="../media/image12.jp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hyperlink" Target="https://www.gamma.nl/assortiment/k/verlichting/buitenverlichting-tuinverlichting" TargetMode="External"/><Relationship Id="rId2" Type="http://schemas.openxmlformats.org/officeDocument/2006/relationships/image" Target="../media/image13.jp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hyperlink" Target="https://www.gamma.nl/assortiment/l/gereedschap/elektrisch-gereedschap/boormachines" TargetMode="External"/><Relationship Id="rId2" Type="http://schemas.openxmlformats.org/officeDocument/2006/relationships/image" Target="../media/image15.jpg"/><Relationship Id="rId1" Type="http://schemas.openxmlformats.org/officeDocument/2006/relationships/slideLayout" Target="../slideLayouts/slideLayout8.xml"/><Relationship Id="rId4" Type="http://schemas.openxmlformats.org/officeDocument/2006/relationships/hyperlink" Target="https://www.gamma.nl/assortiment/l/tuin/bestrating-terras/tegels?fh_location=%2F%2Fcatalog01%2Fnl_NL%2Ffh_item_type%3e%7Bproduct%7D%2Fcategories%3c%7Bcatalog01_cattuin%7D%2Fcategories%3c%7Bcatalog01_cattuin_cattuin_bestrating2den2dterras%7D%2Fcategories%3c%7Bcatalog01_cattuin_cattuin_bestrating2den2dterras_cattuin_bestrating2den2dterras_tegels%7D%2Ffunctional_name%3e%7Bbetontegel%7D"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hyperlink" Target="https://www.gamma.nl/assortiment/l/tuin/tuinhout/tuinbalken" TargetMode="External"/><Relationship Id="rId2" Type="http://schemas.openxmlformats.org/officeDocument/2006/relationships/image" Target="../media/image17.jpg"/><Relationship Id="rId1" Type="http://schemas.openxmlformats.org/officeDocument/2006/relationships/slideLayout" Target="../slideLayouts/slideLayout8.xml"/><Relationship Id="rId4" Type="http://schemas.openxmlformats.org/officeDocument/2006/relationships/hyperlink" Target="https://www.gamma.nl/assortiment/l/tuin/tuinhout/vlonderplanke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Stroom</a:t>
            </a:r>
            <a:endParaRPr lang="nl-NL" dirty="0"/>
          </a:p>
        </p:txBody>
      </p:sp>
      <p:sp>
        <p:nvSpPr>
          <p:cNvPr id="3" name="Ondertitel 2"/>
          <p:cNvSpPr>
            <a:spLocks noGrp="1"/>
          </p:cNvSpPr>
          <p:nvPr>
            <p:ph type="subTitle" idx="1"/>
          </p:nvPr>
        </p:nvSpPr>
        <p:spPr/>
        <p:txBody>
          <a:bodyPr/>
          <a:lstStyle/>
          <a:p>
            <a:r>
              <a:rPr lang="nl-NL" dirty="0" smtClean="0"/>
              <a:t>Bouwkundige voorzieningen</a:t>
            </a:r>
            <a:endParaRPr lang="nl-NL" dirty="0"/>
          </a:p>
        </p:txBody>
      </p:sp>
    </p:spTree>
    <p:extLst>
      <p:ext uri="{BB962C8B-B14F-4D97-AF65-F5344CB8AC3E}">
        <p14:creationId xmlns:p14="http://schemas.microsoft.com/office/powerpoint/2010/main" val="1396807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Kleuren </a:t>
            </a:r>
            <a:endParaRPr lang="nl-NL" dirty="0"/>
          </a:p>
        </p:txBody>
      </p:sp>
      <p:sp>
        <p:nvSpPr>
          <p:cNvPr id="3" name="Tijdelijke aanduiding voor inhoud 2"/>
          <p:cNvSpPr>
            <a:spLocks noGrp="1"/>
          </p:cNvSpPr>
          <p:nvPr>
            <p:ph idx="1"/>
          </p:nvPr>
        </p:nvSpPr>
        <p:spPr/>
        <p:txBody>
          <a:bodyPr>
            <a:normAutofit fontScale="62500" lnSpcReduction="20000"/>
          </a:bodyPr>
          <a:lstStyle/>
          <a:p>
            <a:r>
              <a:rPr lang="nl-NL" b="1" dirty="0" smtClean="0">
                <a:effectLst/>
              </a:rPr>
              <a:t>Zwart installatiedraad </a:t>
            </a:r>
            <a:endParaRPr lang="nl-NL" dirty="0" smtClean="0">
              <a:effectLst/>
            </a:endParaRPr>
          </a:p>
          <a:p>
            <a:r>
              <a:rPr lang="nl-NL" dirty="0" smtClean="0">
                <a:effectLst/>
              </a:rPr>
              <a:t>Zwart is de schakel-draad. Door deze draad wordt stroom geleid bij het aan- en uit signaal van een schakelaar.</a:t>
            </a:r>
          </a:p>
          <a:p>
            <a:r>
              <a:rPr lang="nl-NL" dirty="0" smtClean="0">
                <a:effectLst/>
              </a:rPr>
              <a:t> </a:t>
            </a:r>
          </a:p>
          <a:p>
            <a:r>
              <a:rPr lang="nl-NL" b="1" dirty="0" smtClean="0">
                <a:effectLst/>
              </a:rPr>
              <a:t>Bruin installatiedraad </a:t>
            </a:r>
            <a:endParaRPr lang="nl-NL" dirty="0" smtClean="0">
              <a:effectLst/>
            </a:endParaRPr>
          </a:p>
          <a:p>
            <a:r>
              <a:rPr lang="nl-NL" dirty="0" smtClean="0">
                <a:effectLst/>
              </a:rPr>
              <a:t>Bruin is de fase-draad. Door deze draad wordt stroom aangevoerd vanuit de groepenkast.</a:t>
            </a:r>
          </a:p>
          <a:p>
            <a:r>
              <a:rPr lang="nl-NL" dirty="0" smtClean="0">
                <a:effectLst/>
              </a:rPr>
              <a:t> </a:t>
            </a:r>
          </a:p>
          <a:p>
            <a:r>
              <a:rPr lang="nl-NL" b="1" dirty="0" smtClean="0">
                <a:effectLst/>
              </a:rPr>
              <a:t>Blauw installatiedraad </a:t>
            </a:r>
            <a:endParaRPr lang="nl-NL" dirty="0" smtClean="0">
              <a:effectLst/>
            </a:endParaRPr>
          </a:p>
          <a:p>
            <a:r>
              <a:rPr lang="nl-NL" dirty="0" smtClean="0">
                <a:effectLst/>
              </a:rPr>
              <a:t>Blauw is de </a:t>
            </a:r>
            <a:r>
              <a:rPr lang="nl-NL" dirty="0" err="1" smtClean="0">
                <a:effectLst/>
              </a:rPr>
              <a:t>nul-draad</a:t>
            </a:r>
            <a:r>
              <a:rPr lang="nl-NL" dirty="0" smtClean="0">
                <a:effectLst/>
              </a:rPr>
              <a:t>. Door deze draad wordt stroom afgevoerd naar de groepenkast.</a:t>
            </a:r>
          </a:p>
          <a:p>
            <a:r>
              <a:rPr lang="nl-NL" dirty="0" smtClean="0">
                <a:effectLst/>
              </a:rPr>
              <a:t> </a:t>
            </a:r>
          </a:p>
          <a:p>
            <a:r>
              <a:rPr lang="nl-NL" b="1" dirty="0" smtClean="0">
                <a:effectLst/>
              </a:rPr>
              <a:t>Groen/geel installatiedraad</a:t>
            </a:r>
            <a:br>
              <a:rPr lang="nl-NL" b="1" dirty="0" smtClean="0">
                <a:effectLst/>
              </a:rPr>
            </a:br>
            <a:endParaRPr lang="nl-NL" dirty="0" smtClean="0">
              <a:effectLst/>
            </a:endParaRPr>
          </a:p>
          <a:p>
            <a:r>
              <a:rPr lang="nl-NL" dirty="0" smtClean="0">
                <a:effectLst/>
              </a:rPr>
              <a:t>Groen/geel is de aarde-draad. Deze draad zorgt voor de ontlading en afvoer van spanning.</a:t>
            </a:r>
          </a:p>
          <a:p>
            <a:r>
              <a:rPr lang="nl-NL" dirty="0" smtClean="0">
                <a:effectLst/>
              </a:rPr>
              <a:t> </a:t>
            </a:r>
          </a:p>
          <a:p>
            <a:endParaRPr lang="nl-NL" dirty="0"/>
          </a:p>
        </p:txBody>
      </p:sp>
    </p:spTree>
    <p:extLst>
      <p:ext uri="{BB962C8B-B14F-4D97-AF65-F5344CB8AC3E}">
        <p14:creationId xmlns:p14="http://schemas.microsoft.com/office/powerpoint/2010/main" val="3553126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rmAutofit/>
          </a:bodyPr>
          <a:lstStyle/>
          <a:p>
            <a:r>
              <a:rPr lang="nl-NL" sz="4000" b="1" dirty="0" smtClean="0"/>
              <a:t>vraag</a:t>
            </a:r>
            <a:endParaRPr lang="nl-NL" sz="4000" b="1" dirty="0"/>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43448" y="1696822"/>
            <a:ext cx="4172607" cy="3238250"/>
          </a:xfrm>
        </p:spPr>
      </p:pic>
      <p:sp>
        <p:nvSpPr>
          <p:cNvPr id="6" name="Tijdelijke aanduiding voor tekst 5"/>
          <p:cNvSpPr>
            <a:spLocks noGrp="1"/>
          </p:cNvSpPr>
          <p:nvPr>
            <p:ph type="body" sz="half" idx="2"/>
          </p:nvPr>
        </p:nvSpPr>
        <p:spPr/>
        <p:txBody>
          <a:bodyPr>
            <a:normAutofit/>
          </a:bodyPr>
          <a:lstStyle/>
          <a:p>
            <a:r>
              <a:rPr lang="nl-NL" sz="3200" dirty="0" smtClean="0"/>
              <a:t>Je wilt deze draad aansluiten op een niet geaarde stekker. </a:t>
            </a:r>
          </a:p>
          <a:p>
            <a:r>
              <a:rPr lang="nl-NL" sz="3200" dirty="0" smtClean="0"/>
              <a:t>Je hebt dus maar 2 aansluitpunten. </a:t>
            </a:r>
          </a:p>
          <a:p>
            <a:r>
              <a:rPr lang="nl-NL" sz="3200" dirty="0" smtClean="0"/>
              <a:t>Welke kleur draad sluit je niet aan?</a:t>
            </a:r>
            <a:endParaRPr lang="nl-NL" sz="3200" dirty="0"/>
          </a:p>
        </p:txBody>
      </p:sp>
    </p:spTree>
    <p:extLst>
      <p:ext uri="{BB962C8B-B14F-4D97-AF65-F5344CB8AC3E}">
        <p14:creationId xmlns:p14="http://schemas.microsoft.com/office/powerpoint/2010/main" val="2047377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Antwoord:</a:t>
            </a:r>
            <a:endParaRPr lang="nl-NL" dirty="0"/>
          </a:p>
        </p:txBody>
      </p:sp>
      <p:pic>
        <p:nvPicPr>
          <p:cNvPr id="5" name="Tijdelijke aanduiding voor inhoud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11863" y="1166812"/>
            <a:ext cx="4514850" cy="4514850"/>
          </a:xfrm>
        </p:spPr>
      </p:pic>
      <p:sp>
        <p:nvSpPr>
          <p:cNvPr id="4" name="Tijdelijke aanduiding voor tekst 3"/>
          <p:cNvSpPr>
            <a:spLocks noGrp="1"/>
          </p:cNvSpPr>
          <p:nvPr>
            <p:ph type="body" sz="half" idx="2"/>
          </p:nvPr>
        </p:nvSpPr>
        <p:spPr/>
        <p:txBody>
          <a:bodyPr/>
          <a:lstStyle/>
          <a:p>
            <a:endParaRPr lang="nl-NL"/>
          </a:p>
        </p:txBody>
      </p:sp>
    </p:spTree>
    <p:extLst>
      <p:ext uri="{BB962C8B-B14F-4D97-AF65-F5344CB8AC3E}">
        <p14:creationId xmlns:p14="http://schemas.microsoft.com/office/powerpoint/2010/main" val="1928053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nl-NL" b="1" dirty="0"/>
              <a:t>Kabel leggen en beschermen</a:t>
            </a:r>
            <a:br>
              <a:rPr lang="nl-NL" b="1" dirty="0"/>
            </a:br>
            <a:endParaRPr lang="nl-NL" dirty="0"/>
          </a:p>
        </p:txBody>
      </p:sp>
      <p:pic>
        <p:nvPicPr>
          <p:cNvPr id="7" name="Tijdelijke aanduiding voor inhoud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83400" y="2652711"/>
            <a:ext cx="5146782" cy="2865219"/>
          </a:xfrm>
        </p:spPr>
      </p:pic>
      <p:sp>
        <p:nvSpPr>
          <p:cNvPr id="6" name="Tijdelijke aanduiding voor tekst 5"/>
          <p:cNvSpPr>
            <a:spLocks noGrp="1"/>
          </p:cNvSpPr>
          <p:nvPr>
            <p:ph type="body" sz="half" idx="2"/>
          </p:nvPr>
        </p:nvSpPr>
        <p:spPr/>
        <p:txBody>
          <a:bodyPr/>
          <a:lstStyle/>
          <a:p>
            <a:r>
              <a:rPr lang="nl-NL" sz="2400" dirty="0" smtClean="0"/>
              <a:t>Bevestig </a:t>
            </a:r>
            <a:r>
              <a:rPr lang="nl-NL" sz="2400" dirty="0"/>
              <a:t>de lasdoos net boven de buis. </a:t>
            </a:r>
            <a:endParaRPr lang="nl-NL" sz="2400" dirty="0" smtClean="0"/>
          </a:p>
          <a:p>
            <a:r>
              <a:rPr lang="nl-NL" sz="2400" dirty="0" smtClean="0"/>
              <a:t>Sluit </a:t>
            </a:r>
            <a:r>
              <a:rPr lang="nl-NL" sz="2400" dirty="0"/>
              <a:t>de </a:t>
            </a:r>
            <a:r>
              <a:rPr lang="nl-NL" sz="2400" dirty="0" smtClean="0"/>
              <a:t>grondkabel </a:t>
            </a:r>
            <a:r>
              <a:rPr lang="nl-NL" sz="2400" dirty="0"/>
              <a:t>aan de buitenkant van de doos af met een </a:t>
            </a:r>
            <a:r>
              <a:rPr lang="nl-NL" sz="2400" dirty="0" smtClean="0"/>
              <a:t>rubber ring</a:t>
            </a:r>
            <a:r>
              <a:rPr lang="nl-NL" sz="2400" dirty="0"/>
              <a:t>. </a:t>
            </a:r>
            <a:endParaRPr lang="nl-NL" sz="2400" dirty="0" smtClean="0"/>
          </a:p>
          <a:p>
            <a:r>
              <a:rPr lang="nl-NL" sz="2400" dirty="0" smtClean="0"/>
              <a:t>Bescherm </a:t>
            </a:r>
            <a:r>
              <a:rPr lang="nl-NL" sz="2400" dirty="0"/>
              <a:t>de kabel die de grond ingaat tot 50 cm diepte met een </a:t>
            </a:r>
            <a:r>
              <a:rPr lang="nl-NL" sz="2400" dirty="0">
                <a:hlinkClick r:id="rId3"/>
              </a:rPr>
              <a:t>buis van kunststof</a:t>
            </a:r>
            <a:r>
              <a:rPr lang="nl-NL" sz="2400" dirty="0"/>
              <a:t>.</a:t>
            </a:r>
          </a:p>
          <a:p>
            <a:endParaRPr lang="nl-NL" dirty="0"/>
          </a:p>
        </p:txBody>
      </p:sp>
    </p:spTree>
    <p:extLst>
      <p:ext uri="{BB962C8B-B14F-4D97-AF65-F5344CB8AC3E}">
        <p14:creationId xmlns:p14="http://schemas.microsoft.com/office/powerpoint/2010/main" val="34446466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b="1" dirty="0"/>
              <a:t>Leg een lus</a:t>
            </a:r>
            <a:br>
              <a:rPr lang="nl-NL" b="1" dirty="0"/>
            </a:br>
            <a:r>
              <a:rPr lang="nl-NL" dirty="0"/>
              <a:t/>
            </a:r>
            <a:br>
              <a:rPr lang="nl-NL" dirty="0"/>
            </a:br>
            <a:endParaRPr lang="nl-NL" dirty="0"/>
          </a:p>
        </p:txBody>
      </p:sp>
      <p:pic>
        <p:nvPicPr>
          <p:cNvPr id="5" name="Tijdelijke aanduiding voor inhoud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83400" y="2652711"/>
            <a:ext cx="5052383" cy="2812667"/>
          </a:xfrm>
        </p:spPr>
      </p:pic>
      <p:sp>
        <p:nvSpPr>
          <p:cNvPr id="4" name="Tijdelijke aanduiding voor tekst 3"/>
          <p:cNvSpPr>
            <a:spLocks noGrp="1"/>
          </p:cNvSpPr>
          <p:nvPr>
            <p:ph type="body" sz="half" idx="2"/>
          </p:nvPr>
        </p:nvSpPr>
        <p:spPr/>
        <p:txBody>
          <a:bodyPr>
            <a:normAutofit lnSpcReduction="10000"/>
          </a:bodyPr>
          <a:lstStyle/>
          <a:p>
            <a:r>
              <a:rPr lang="nl-NL" sz="3200" dirty="0"/>
              <a:t>Knip niet in de kabel, maar leg een lus daar waar een </a:t>
            </a:r>
            <a:r>
              <a:rPr lang="nl-NL" sz="3200" dirty="0">
                <a:hlinkClick r:id="rId3"/>
              </a:rPr>
              <a:t>tuinlamp</a:t>
            </a:r>
            <a:r>
              <a:rPr lang="nl-NL" sz="3200" dirty="0"/>
              <a:t> komt. </a:t>
            </a:r>
            <a:endParaRPr lang="nl-NL" sz="3200" dirty="0" smtClean="0"/>
          </a:p>
          <a:p>
            <a:endParaRPr lang="nl-NL" sz="3200" dirty="0" smtClean="0"/>
          </a:p>
          <a:p>
            <a:r>
              <a:rPr lang="nl-NL" sz="3200" dirty="0" smtClean="0"/>
              <a:t>De </a:t>
            </a:r>
            <a:r>
              <a:rPr lang="nl-NL" sz="3200" dirty="0"/>
              <a:t>lus steekt ongeveer 1 meter boven de grond uit.</a:t>
            </a:r>
          </a:p>
        </p:txBody>
      </p:sp>
    </p:spTree>
    <p:extLst>
      <p:ext uri="{BB962C8B-B14F-4D97-AF65-F5344CB8AC3E}">
        <p14:creationId xmlns:p14="http://schemas.microsoft.com/office/powerpoint/2010/main" val="40854863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Indien nodig: Splitsen</a:t>
            </a:r>
            <a:endParaRPr lang="nl-NL" dirty="0"/>
          </a:p>
        </p:txBody>
      </p:sp>
      <p:pic>
        <p:nvPicPr>
          <p:cNvPr id="5" name="Tijdelijke aanduiding voor inhoud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83400" y="2652712"/>
            <a:ext cx="5071264" cy="2823178"/>
          </a:xfrm>
        </p:spPr>
      </p:pic>
      <p:sp>
        <p:nvSpPr>
          <p:cNvPr id="4" name="Tijdelijke aanduiding voor tekst 3"/>
          <p:cNvSpPr>
            <a:spLocks noGrp="1"/>
          </p:cNvSpPr>
          <p:nvPr>
            <p:ph type="body" sz="half" idx="2"/>
          </p:nvPr>
        </p:nvSpPr>
        <p:spPr/>
        <p:txBody>
          <a:bodyPr>
            <a:noAutofit/>
          </a:bodyPr>
          <a:lstStyle/>
          <a:p>
            <a:r>
              <a:rPr lang="nl-NL" sz="2800" dirty="0" smtClean="0"/>
              <a:t>Maak een </a:t>
            </a:r>
            <a:r>
              <a:rPr lang="nl-NL" sz="2800" dirty="0"/>
              <a:t>waterdichte verbinding met een waterdichte-grondkabeldoos. Hierin bevestigt je de installatiedraden en aardedraad aan elkaar. Dan vul je de kabeldoos met vloeibare kunsthars. Na de uitharding geeft dit een waterdichte las.</a:t>
            </a:r>
          </a:p>
        </p:txBody>
      </p:sp>
    </p:spTree>
    <p:extLst>
      <p:ext uri="{BB962C8B-B14F-4D97-AF65-F5344CB8AC3E}">
        <p14:creationId xmlns:p14="http://schemas.microsoft.com/office/powerpoint/2010/main" val="3082780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t>Gaten boren</a:t>
            </a:r>
            <a:br>
              <a:rPr lang="nl-NL" b="1" dirty="0"/>
            </a:br>
            <a:endParaRPr lang="nl-NL" dirty="0"/>
          </a:p>
        </p:txBody>
      </p:sp>
      <p:pic>
        <p:nvPicPr>
          <p:cNvPr id="5" name="Tijdelijke aanduiding voor inhoud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74103" y="2484546"/>
            <a:ext cx="5777385" cy="3216276"/>
          </a:xfrm>
        </p:spPr>
      </p:pic>
      <p:sp>
        <p:nvSpPr>
          <p:cNvPr id="4" name="Tijdelijke aanduiding voor tekst 3"/>
          <p:cNvSpPr>
            <a:spLocks noGrp="1"/>
          </p:cNvSpPr>
          <p:nvPr>
            <p:ph type="body" sz="half" idx="2"/>
          </p:nvPr>
        </p:nvSpPr>
        <p:spPr/>
        <p:txBody>
          <a:bodyPr>
            <a:noAutofit/>
          </a:bodyPr>
          <a:lstStyle/>
          <a:p>
            <a:r>
              <a:rPr lang="nl-NL" sz="2800" dirty="0" smtClean="0">
                <a:hlinkClick r:id="rId3"/>
              </a:rPr>
              <a:t>Boor</a:t>
            </a:r>
            <a:r>
              <a:rPr lang="nl-NL" sz="2800" dirty="0" smtClean="0"/>
              <a:t> </a:t>
            </a:r>
            <a:r>
              <a:rPr lang="nl-NL" sz="2800" dirty="0"/>
              <a:t>met een steenboor in het midden van een </a:t>
            </a:r>
            <a:r>
              <a:rPr lang="nl-NL" sz="2800" dirty="0">
                <a:hlinkClick r:id="rId4"/>
              </a:rPr>
              <a:t>betontegel</a:t>
            </a:r>
            <a:r>
              <a:rPr lang="nl-NL" sz="2800" dirty="0"/>
              <a:t> 2 gaten waar de grondkabel ruim doorheen past. Met een dunnere steenboor maak je de gaten voor de bevestiging van de grondplaat van de lamp.</a:t>
            </a:r>
          </a:p>
          <a:p>
            <a:endParaRPr lang="nl-NL" sz="3200" dirty="0"/>
          </a:p>
        </p:txBody>
      </p:sp>
    </p:spTree>
    <p:extLst>
      <p:ext uri="{BB962C8B-B14F-4D97-AF65-F5344CB8AC3E}">
        <p14:creationId xmlns:p14="http://schemas.microsoft.com/office/powerpoint/2010/main" val="29186886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t>Kabel door de gaten</a:t>
            </a:r>
            <a:br>
              <a:rPr lang="nl-NL" b="1" dirty="0"/>
            </a:br>
            <a:endParaRPr lang="nl-NL" dirty="0"/>
          </a:p>
        </p:txBody>
      </p:sp>
      <p:pic>
        <p:nvPicPr>
          <p:cNvPr id="5" name="Tijdelijke aanduiding voor inhoud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83400" y="2652712"/>
            <a:ext cx="4995744" cy="2781136"/>
          </a:xfrm>
        </p:spPr>
      </p:pic>
      <p:sp>
        <p:nvSpPr>
          <p:cNvPr id="4" name="Tijdelijke aanduiding voor tekst 3"/>
          <p:cNvSpPr>
            <a:spLocks noGrp="1"/>
          </p:cNvSpPr>
          <p:nvPr>
            <p:ph type="body" sz="half" idx="2"/>
          </p:nvPr>
        </p:nvSpPr>
        <p:spPr/>
        <p:txBody>
          <a:bodyPr>
            <a:normAutofit fontScale="92500" lnSpcReduction="20000"/>
          </a:bodyPr>
          <a:lstStyle/>
          <a:p>
            <a:r>
              <a:rPr lang="nl-NL" sz="3200" dirty="0" smtClean="0"/>
              <a:t>Voer </a:t>
            </a:r>
            <a:r>
              <a:rPr lang="nl-NL" sz="3200" dirty="0"/>
              <a:t>de kabel door de gaten in de tegel. Monteer de buitenlamp in het midden van de kabel aan de vrijgemaakte draadeinden. Volg hierbij de instructies van de lamp. Zorg voor aarding als de lamp van metaal is</a:t>
            </a:r>
            <a:r>
              <a:rPr lang="nl-NL" dirty="0"/>
              <a:t>.</a:t>
            </a:r>
          </a:p>
        </p:txBody>
      </p:sp>
    </p:spTree>
    <p:extLst>
      <p:ext uri="{BB962C8B-B14F-4D97-AF65-F5344CB8AC3E}">
        <p14:creationId xmlns:p14="http://schemas.microsoft.com/office/powerpoint/2010/main" val="27118848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Extra stopcontact</a:t>
            </a:r>
            <a:endParaRPr lang="nl-NL" dirty="0"/>
          </a:p>
        </p:txBody>
      </p:sp>
      <p:pic>
        <p:nvPicPr>
          <p:cNvPr id="5" name="Tijdelijke aanduiding voor inhoud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589110" y="2495056"/>
            <a:ext cx="5354459" cy="2980833"/>
          </a:xfrm>
        </p:spPr>
      </p:pic>
      <p:sp>
        <p:nvSpPr>
          <p:cNvPr id="4" name="Tijdelijke aanduiding voor tekst 3"/>
          <p:cNvSpPr>
            <a:spLocks noGrp="1"/>
          </p:cNvSpPr>
          <p:nvPr>
            <p:ph type="body" sz="half" idx="2"/>
          </p:nvPr>
        </p:nvSpPr>
        <p:spPr/>
        <p:txBody>
          <a:bodyPr>
            <a:normAutofit/>
          </a:bodyPr>
          <a:lstStyle/>
          <a:p>
            <a:r>
              <a:rPr lang="nl-NL" sz="2400" smtClean="0"/>
              <a:t>Dit </a:t>
            </a:r>
            <a:r>
              <a:rPr lang="nl-NL" sz="2400" dirty="0"/>
              <a:t>bevestig je aan een geïmpregneerde </a:t>
            </a:r>
            <a:r>
              <a:rPr lang="nl-NL" sz="2400" dirty="0">
                <a:hlinkClick r:id="rId3"/>
              </a:rPr>
              <a:t>balk</a:t>
            </a:r>
            <a:r>
              <a:rPr lang="nl-NL" sz="2400" dirty="0"/>
              <a:t> of hardhouten </a:t>
            </a:r>
            <a:r>
              <a:rPr lang="nl-NL" sz="2400" dirty="0">
                <a:hlinkClick r:id="rId4"/>
              </a:rPr>
              <a:t>vlonderplank</a:t>
            </a:r>
            <a:r>
              <a:rPr lang="nl-NL" sz="2400" dirty="0"/>
              <a:t> die minstens 1 meter diep in de grond steekt. Bescherm de kabel vanaf 50 cm onder de grond tot aan het aansluitpunt met een buis.</a:t>
            </a:r>
          </a:p>
        </p:txBody>
      </p:sp>
    </p:spTree>
    <p:extLst>
      <p:ext uri="{BB962C8B-B14F-4D97-AF65-F5344CB8AC3E}">
        <p14:creationId xmlns:p14="http://schemas.microsoft.com/office/powerpoint/2010/main" val="4050263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Termen</a:t>
            </a:r>
            <a:endParaRPr lang="nl-NL" dirty="0"/>
          </a:p>
        </p:txBody>
      </p:sp>
      <p:sp>
        <p:nvSpPr>
          <p:cNvPr id="3" name="Tijdelijke aanduiding voor inhoud 2"/>
          <p:cNvSpPr>
            <a:spLocks noGrp="1"/>
          </p:cNvSpPr>
          <p:nvPr>
            <p:ph sz="half" idx="1"/>
          </p:nvPr>
        </p:nvSpPr>
        <p:spPr/>
        <p:txBody>
          <a:bodyPr/>
          <a:lstStyle/>
          <a:p>
            <a:r>
              <a:rPr lang="nl-NL" dirty="0" smtClean="0"/>
              <a:t>Spanning =</a:t>
            </a:r>
          </a:p>
          <a:p>
            <a:endParaRPr lang="nl-NL" dirty="0" smtClean="0"/>
          </a:p>
          <a:p>
            <a:r>
              <a:rPr lang="nl-NL" dirty="0" smtClean="0"/>
              <a:t>Stroomsterkte</a:t>
            </a:r>
          </a:p>
          <a:p>
            <a:endParaRPr lang="nl-NL" dirty="0" smtClean="0"/>
          </a:p>
          <a:p>
            <a:r>
              <a:rPr lang="nl-NL" dirty="0" smtClean="0"/>
              <a:t>Keer</a:t>
            </a:r>
          </a:p>
          <a:p>
            <a:endParaRPr lang="nl-NL" dirty="0" smtClean="0"/>
          </a:p>
          <a:p>
            <a:r>
              <a:rPr lang="nl-NL" dirty="0" smtClean="0"/>
              <a:t>Weerstand</a:t>
            </a:r>
            <a:endParaRPr lang="nl-NL" dirty="0"/>
          </a:p>
        </p:txBody>
      </p:sp>
      <p:sp>
        <p:nvSpPr>
          <p:cNvPr id="4" name="Tijdelijke aanduiding voor inhoud 3"/>
          <p:cNvSpPr>
            <a:spLocks noGrp="1"/>
          </p:cNvSpPr>
          <p:nvPr>
            <p:ph sz="half" idx="2"/>
          </p:nvPr>
        </p:nvSpPr>
        <p:spPr/>
        <p:txBody>
          <a:bodyPr/>
          <a:lstStyle/>
          <a:p>
            <a:r>
              <a:rPr lang="nl-NL" dirty="0" smtClean="0"/>
              <a:t>Volt (V)</a:t>
            </a:r>
          </a:p>
          <a:p>
            <a:endParaRPr lang="nl-NL" dirty="0" smtClean="0"/>
          </a:p>
          <a:p>
            <a:r>
              <a:rPr lang="nl-NL" dirty="0" err="1" smtClean="0"/>
              <a:t>Ampere</a:t>
            </a:r>
            <a:r>
              <a:rPr lang="nl-NL" dirty="0" smtClean="0"/>
              <a:t> (I)</a:t>
            </a:r>
          </a:p>
          <a:p>
            <a:endParaRPr lang="nl-NL" dirty="0" smtClean="0"/>
          </a:p>
          <a:p>
            <a:endParaRPr lang="nl-NL" dirty="0"/>
          </a:p>
          <a:p>
            <a:endParaRPr lang="nl-NL" dirty="0" smtClean="0"/>
          </a:p>
          <a:p>
            <a:r>
              <a:rPr lang="nl-NL" dirty="0" smtClean="0"/>
              <a:t>R (ohm)</a:t>
            </a:r>
            <a:endParaRPr lang="nl-NL" dirty="0"/>
          </a:p>
        </p:txBody>
      </p:sp>
    </p:spTree>
    <p:extLst>
      <p:ext uri="{BB962C8B-B14F-4D97-AF65-F5344CB8AC3E}">
        <p14:creationId xmlns:p14="http://schemas.microsoft.com/office/powerpoint/2010/main" val="1368096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Dubbel geaard</a:t>
            </a:r>
            <a:endParaRPr lang="nl-NL" dirty="0"/>
          </a:p>
        </p:txBody>
      </p:sp>
      <p:pic>
        <p:nvPicPr>
          <p:cNvPr id="5" name="Tijdelijke aanduiding voor inhoud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63950" y="2017985"/>
            <a:ext cx="5656100" cy="4056993"/>
          </a:xfrm>
        </p:spPr>
      </p:pic>
      <p:sp>
        <p:nvSpPr>
          <p:cNvPr id="4" name="Tijdelijke aanduiding voor inhoud 3"/>
          <p:cNvSpPr>
            <a:spLocks noGrp="1"/>
          </p:cNvSpPr>
          <p:nvPr>
            <p:ph sz="half" idx="2"/>
          </p:nvPr>
        </p:nvSpPr>
        <p:spPr/>
        <p:txBody>
          <a:bodyPr/>
          <a:lstStyle/>
          <a:p>
            <a:endParaRPr lang="nl-NL"/>
          </a:p>
        </p:txBody>
      </p:sp>
    </p:spTree>
    <p:extLst>
      <p:ext uri="{BB962C8B-B14F-4D97-AF65-F5344CB8AC3E}">
        <p14:creationId xmlns:p14="http://schemas.microsoft.com/office/powerpoint/2010/main" val="1008877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nl-NL" dirty="0" smtClean="0"/>
              <a:t>Dubbel geaard of niet?</a:t>
            </a:r>
            <a:endParaRPr lang="nl-NL" dirty="0"/>
          </a:p>
        </p:txBody>
      </p:sp>
      <p:pic>
        <p:nvPicPr>
          <p:cNvPr id="7" name="Tijdelijke aanduiding voor inhoud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44662" y="1825625"/>
            <a:ext cx="8702676" cy="4351338"/>
          </a:xfrm>
        </p:spPr>
      </p:pic>
    </p:spTree>
    <p:extLst>
      <p:ext uri="{BB962C8B-B14F-4D97-AF65-F5344CB8AC3E}">
        <p14:creationId xmlns:p14="http://schemas.microsoft.com/office/powerpoint/2010/main" val="1482458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beveiliging</a:t>
            </a:r>
            <a:endParaRPr lang="nl-NL" dirty="0"/>
          </a:p>
        </p:txBody>
      </p:sp>
      <p:sp>
        <p:nvSpPr>
          <p:cNvPr id="5" name="Tijdelijke aanduiding voor tekst 4"/>
          <p:cNvSpPr>
            <a:spLocks noGrp="1"/>
          </p:cNvSpPr>
          <p:nvPr>
            <p:ph type="body" idx="1"/>
          </p:nvPr>
        </p:nvSpPr>
        <p:spPr/>
        <p:txBody>
          <a:bodyPr/>
          <a:lstStyle/>
          <a:p>
            <a:r>
              <a:rPr lang="nl-NL" dirty="0" smtClean="0"/>
              <a:t>Stoppenkast (oud)</a:t>
            </a:r>
            <a:endParaRPr lang="nl-NL" dirty="0"/>
          </a:p>
        </p:txBody>
      </p:sp>
      <p:pic>
        <p:nvPicPr>
          <p:cNvPr id="9" name="Tijdelijke aanduiding voor inhoud 8"/>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156494" y="2666206"/>
            <a:ext cx="4524375" cy="3362325"/>
          </a:xfrm>
        </p:spPr>
      </p:pic>
      <p:sp>
        <p:nvSpPr>
          <p:cNvPr id="7" name="Tijdelijke aanduiding voor tekst 6"/>
          <p:cNvSpPr>
            <a:spLocks noGrp="1"/>
          </p:cNvSpPr>
          <p:nvPr>
            <p:ph type="body" sz="quarter" idx="3"/>
          </p:nvPr>
        </p:nvSpPr>
        <p:spPr/>
        <p:txBody>
          <a:bodyPr/>
          <a:lstStyle/>
          <a:p>
            <a:r>
              <a:rPr lang="nl-NL" dirty="0" smtClean="0"/>
              <a:t>aardlekschakelaar</a:t>
            </a:r>
            <a:endParaRPr lang="nl-NL" dirty="0"/>
          </a:p>
        </p:txBody>
      </p:sp>
      <p:pic>
        <p:nvPicPr>
          <p:cNvPr id="10" name="Tijdelijke aanduiding voor inhoud 9"/>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6506369" y="3080544"/>
            <a:ext cx="4514850" cy="2533650"/>
          </a:xfrm>
        </p:spPr>
      </p:pic>
    </p:spTree>
    <p:extLst>
      <p:ext uri="{BB962C8B-B14F-4D97-AF65-F5344CB8AC3E}">
        <p14:creationId xmlns:p14="http://schemas.microsoft.com/office/powerpoint/2010/main" val="2043484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Gelijk en Wissel</a:t>
            </a:r>
            <a:endParaRPr lang="nl-NL" dirty="0"/>
          </a:p>
        </p:txBody>
      </p:sp>
      <p:sp>
        <p:nvSpPr>
          <p:cNvPr id="3" name="Tijdelijke aanduiding voor inhoud 2"/>
          <p:cNvSpPr>
            <a:spLocks noGrp="1"/>
          </p:cNvSpPr>
          <p:nvPr>
            <p:ph type="body" idx="1"/>
          </p:nvPr>
        </p:nvSpPr>
        <p:spPr/>
        <p:txBody>
          <a:bodyPr>
            <a:normAutofit/>
          </a:bodyPr>
          <a:lstStyle/>
          <a:p>
            <a:r>
              <a:rPr lang="nl-NL" dirty="0" smtClean="0"/>
              <a:t>Gelijkstroom. (Batterij)</a:t>
            </a:r>
          </a:p>
        </p:txBody>
      </p:sp>
      <p:pic>
        <p:nvPicPr>
          <p:cNvPr id="7" name="Tijdelijke aanduiding voor inhoud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90673" y="3216166"/>
            <a:ext cx="5018688" cy="2007475"/>
          </a:xfrm>
        </p:spPr>
      </p:pic>
      <p:sp>
        <p:nvSpPr>
          <p:cNvPr id="5" name="Tijdelijke aanduiding voor tekst 4"/>
          <p:cNvSpPr>
            <a:spLocks noGrp="1"/>
          </p:cNvSpPr>
          <p:nvPr>
            <p:ph type="body" sz="quarter" idx="3"/>
          </p:nvPr>
        </p:nvSpPr>
        <p:spPr/>
        <p:txBody>
          <a:bodyPr/>
          <a:lstStyle/>
          <a:p>
            <a:r>
              <a:rPr lang="nl-NL" dirty="0" smtClean="0"/>
              <a:t>wisselstroom</a:t>
            </a:r>
            <a:endParaRPr lang="nl-NL" dirty="0"/>
          </a:p>
        </p:txBody>
      </p:sp>
      <p:pic>
        <p:nvPicPr>
          <p:cNvPr id="8" name="Tijdelijke aanduiding voor inhoud 7"/>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6172200" y="2619640"/>
            <a:ext cx="5183188" cy="3455458"/>
          </a:xfrm>
        </p:spPr>
      </p:pic>
    </p:spTree>
    <p:extLst>
      <p:ext uri="{BB962C8B-B14F-4D97-AF65-F5344CB8AC3E}">
        <p14:creationId xmlns:p14="http://schemas.microsoft.com/office/powerpoint/2010/main" val="2462091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dirty="0" smtClean="0"/>
              <a:t>krachtstroom</a:t>
            </a:r>
            <a:endParaRPr lang="nl-NL" dirty="0"/>
          </a:p>
        </p:txBody>
      </p:sp>
      <p:sp>
        <p:nvSpPr>
          <p:cNvPr id="9" name="Tijdelijke aanduiding voor inhoud 8"/>
          <p:cNvSpPr>
            <a:spLocks noGrp="1"/>
          </p:cNvSpPr>
          <p:nvPr>
            <p:ph idx="1"/>
          </p:nvPr>
        </p:nvSpPr>
        <p:spPr/>
        <p:txBody>
          <a:bodyPr/>
          <a:lstStyle/>
          <a:p>
            <a:endParaRPr lang="nl-NL"/>
          </a:p>
        </p:txBody>
      </p:sp>
      <p:sp>
        <p:nvSpPr>
          <p:cNvPr id="10" name="Tijdelijke aanduiding voor tekst 9"/>
          <p:cNvSpPr>
            <a:spLocks noGrp="1"/>
          </p:cNvSpPr>
          <p:nvPr>
            <p:ph type="body" sz="half" idx="2"/>
          </p:nvPr>
        </p:nvSpPr>
        <p:spPr/>
        <p:txBody>
          <a:bodyPr>
            <a:normAutofit fontScale="92500" lnSpcReduction="10000"/>
          </a:bodyPr>
          <a:lstStyle/>
          <a:p>
            <a:endParaRPr lang="nl-NL" dirty="0" smtClean="0"/>
          </a:p>
          <a:p>
            <a:r>
              <a:rPr lang="nl-NL" sz="4000" dirty="0" smtClean="0"/>
              <a:t>380 Volt</a:t>
            </a:r>
          </a:p>
          <a:p>
            <a:endParaRPr lang="nl-NL" sz="4000" dirty="0"/>
          </a:p>
          <a:p>
            <a:r>
              <a:rPr lang="nl-NL" sz="4000" dirty="0" smtClean="0"/>
              <a:t>Fase</a:t>
            </a:r>
          </a:p>
          <a:p>
            <a:endParaRPr lang="nl-NL" sz="4000" dirty="0"/>
          </a:p>
          <a:p>
            <a:r>
              <a:rPr lang="nl-NL" sz="4000" dirty="0" smtClean="0"/>
              <a:t>Zwaardere machines</a:t>
            </a:r>
            <a:endParaRPr lang="nl-NL" sz="4000" dirty="0"/>
          </a:p>
        </p:txBody>
      </p:sp>
      <p:pic>
        <p:nvPicPr>
          <p:cNvPr id="7" name="Tijdelijke aanduiding voor inhoud 6"/>
          <p:cNvPicPr>
            <a:picLocks noGrp="1" noChangeAspect="1"/>
          </p:cNvPicPr>
          <p:nvPr>
            <p:ph sz="half" idx="4294967295"/>
          </p:nvPr>
        </p:nvPicPr>
        <p:blipFill>
          <a:blip r:embed="rId2">
            <a:extLst>
              <a:ext uri="{28A0092B-C50C-407E-A947-70E740481C1C}">
                <a14:useLocalDpi xmlns:a14="http://schemas.microsoft.com/office/drawing/2010/main" val="0"/>
              </a:ext>
            </a:extLst>
          </a:blip>
          <a:stretch>
            <a:fillRect/>
          </a:stretch>
        </p:blipFill>
        <p:spPr>
          <a:xfrm>
            <a:off x="6232634" y="1581943"/>
            <a:ext cx="3700463" cy="3684588"/>
          </a:xfrm>
        </p:spPr>
      </p:pic>
    </p:spTree>
    <p:extLst>
      <p:ext uri="{BB962C8B-B14F-4D97-AF65-F5344CB8AC3E}">
        <p14:creationId xmlns:p14="http://schemas.microsoft.com/office/powerpoint/2010/main" val="1746415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tekst 2"/>
          <p:cNvSpPr>
            <a:spLocks noGrp="1"/>
          </p:cNvSpPr>
          <p:nvPr>
            <p:ph type="body" idx="1"/>
          </p:nvPr>
        </p:nvSpPr>
        <p:spPr/>
        <p:txBody>
          <a:bodyPr/>
          <a:lstStyle/>
          <a:p>
            <a:r>
              <a:rPr lang="nl-NL" dirty="0" smtClean="0"/>
              <a:t>Zwakstroom (vaak 12 volt)</a:t>
            </a:r>
            <a:endParaRPr lang="nl-NL" dirty="0"/>
          </a:p>
        </p:txBody>
      </p:sp>
      <p:pic>
        <p:nvPicPr>
          <p:cNvPr id="7" name="Tijdelijke aanduiding voor inhoud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989931" y="3056731"/>
            <a:ext cx="2857500" cy="2581275"/>
          </a:xfrm>
        </p:spPr>
      </p:pic>
      <p:sp>
        <p:nvSpPr>
          <p:cNvPr id="5" name="Tijdelijke aanduiding voor tekst 4"/>
          <p:cNvSpPr>
            <a:spLocks noGrp="1"/>
          </p:cNvSpPr>
          <p:nvPr>
            <p:ph type="body" sz="quarter" idx="3"/>
          </p:nvPr>
        </p:nvSpPr>
        <p:spPr/>
        <p:txBody>
          <a:bodyPr/>
          <a:lstStyle/>
          <a:p>
            <a:r>
              <a:rPr lang="nl-NL" dirty="0" smtClean="0"/>
              <a:t>Netstroom 220 Volt</a:t>
            </a:r>
            <a:endParaRPr lang="nl-NL" dirty="0"/>
          </a:p>
        </p:txBody>
      </p:sp>
      <p:pic>
        <p:nvPicPr>
          <p:cNvPr id="8" name="Tijdelijke aanduiding voor inhoud 7"/>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6921500" y="2505075"/>
            <a:ext cx="3684588" cy="3684588"/>
          </a:xfrm>
        </p:spPr>
      </p:pic>
    </p:spTree>
    <p:extLst>
      <p:ext uri="{BB962C8B-B14F-4D97-AF65-F5344CB8AC3E}">
        <p14:creationId xmlns:p14="http://schemas.microsoft.com/office/powerpoint/2010/main" val="3472750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Verschil zwak en netstroom</a:t>
            </a:r>
            <a:endParaRPr lang="nl-NL" dirty="0"/>
          </a:p>
        </p:txBody>
      </p:sp>
      <p:sp>
        <p:nvSpPr>
          <p:cNvPr id="3" name="Tijdelijke aanduiding voor tekst 2"/>
          <p:cNvSpPr>
            <a:spLocks noGrp="1"/>
          </p:cNvSpPr>
          <p:nvPr>
            <p:ph type="body" idx="1"/>
          </p:nvPr>
        </p:nvSpPr>
        <p:spPr/>
        <p:txBody>
          <a:bodyPr/>
          <a:lstStyle/>
          <a:p>
            <a:r>
              <a:rPr lang="nl-NL" dirty="0" smtClean="0"/>
              <a:t>zwakstroom</a:t>
            </a:r>
            <a:endParaRPr lang="nl-NL" dirty="0"/>
          </a:p>
        </p:txBody>
      </p:sp>
      <p:sp>
        <p:nvSpPr>
          <p:cNvPr id="4" name="Tijdelijke aanduiding voor inhoud 3"/>
          <p:cNvSpPr>
            <a:spLocks noGrp="1"/>
          </p:cNvSpPr>
          <p:nvPr>
            <p:ph sz="half" idx="2"/>
          </p:nvPr>
        </p:nvSpPr>
        <p:spPr/>
        <p:txBody>
          <a:bodyPr/>
          <a:lstStyle/>
          <a:p>
            <a:r>
              <a:rPr lang="nl-NL" dirty="0" smtClean="0"/>
              <a:t>+ zelf aan te leggen</a:t>
            </a:r>
          </a:p>
          <a:p>
            <a:r>
              <a:rPr lang="nl-NL" dirty="0" smtClean="0"/>
              <a:t>+ bij raken kabel geen probleem met uitvallen van een stroomgroep</a:t>
            </a:r>
          </a:p>
          <a:p>
            <a:endParaRPr lang="nl-NL" dirty="0" smtClean="0"/>
          </a:p>
          <a:p>
            <a:r>
              <a:rPr lang="nl-NL" dirty="0" smtClean="0"/>
              <a:t>- kabel beschadigd snel en makkelijk</a:t>
            </a:r>
            <a:endParaRPr lang="nl-NL" dirty="0"/>
          </a:p>
        </p:txBody>
      </p:sp>
      <p:sp>
        <p:nvSpPr>
          <p:cNvPr id="5" name="Tijdelijke aanduiding voor tekst 4"/>
          <p:cNvSpPr>
            <a:spLocks noGrp="1"/>
          </p:cNvSpPr>
          <p:nvPr>
            <p:ph type="body" sz="quarter" idx="3"/>
          </p:nvPr>
        </p:nvSpPr>
        <p:spPr/>
        <p:txBody>
          <a:bodyPr/>
          <a:lstStyle/>
          <a:p>
            <a:r>
              <a:rPr lang="nl-NL" dirty="0" smtClean="0"/>
              <a:t>Netstroom</a:t>
            </a:r>
            <a:endParaRPr lang="nl-NL" dirty="0"/>
          </a:p>
        </p:txBody>
      </p:sp>
      <p:sp>
        <p:nvSpPr>
          <p:cNvPr id="6" name="Tijdelijke aanduiding voor inhoud 5"/>
          <p:cNvSpPr>
            <a:spLocks noGrp="1"/>
          </p:cNvSpPr>
          <p:nvPr>
            <p:ph sz="quarter" idx="4"/>
          </p:nvPr>
        </p:nvSpPr>
        <p:spPr/>
        <p:txBody>
          <a:bodyPr/>
          <a:lstStyle/>
          <a:p>
            <a:r>
              <a:rPr lang="nl-NL" dirty="0" smtClean="0"/>
              <a:t>- </a:t>
            </a:r>
            <a:r>
              <a:rPr lang="nl-NL" dirty="0" err="1" smtClean="0"/>
              <a:t>Electricien</a:t>
            </a:r>
            <a:endParaRPr lang="nl-NL" dirty="0" smtClean="0"/>
          </a:p>
          <a:p>
            <a:r>
              <a:rPr lang="nl-NL" dirty="0" smtClean="0"/>
              <a:t>- Kabel geraakt is uitval groep</a:t>
            </a:r>
          </a:p>
          <a:p>
            <a:endParaRPr lang="nl-NL" dirty="0"/>
          </a:p>
          <a:p>
            <a:r>
              <a:rPr lang="nl-NL" dirty="0" smtClean="0"/>
              <a:t>+ Kabel is sterk en weinig kans op beschadiging.</a:t>
            </a:r>
            <a:endParaRPr lang="nl-NL" dirty="0"/>
          </a:p>
        </p:txBody>
      </p:sp>
    </p:spTree>
    <p:extLst>
      <p:ext uri="{BB962C8B-B14F-4D97-AF65-F5344CB8AC3E}">
        <p14:creationId xmlns:p14="http://schemas.microsoft.com/office/powerpoint/2010/main" val="2702954291"/>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382</Words>
  <Application>Microsoft Office PowerPoint</Application>
  <PresentationFormat>Breedbeeld</PresentationFormat>
  <Paragraphs>79</Paragraphs>
  <Slides>18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18</vt:i4>
      </vt:variant>
    </vt:vector>
  </HeadingPairs>
  <TitlesOfParts>
    <vt:vector size="22" baseType="lpstr">
      <vt:lpstr>Arial</vt:lpstr>
      <vt:lpstr>Calibri</vt:lpstr>
      <vt:lpstr>Calibri Light</vt:lpstr>
      <vt:lpstr>Kantoorthema</vt:lpstr>
      <vt:lpstr>Stroom</vt:lpstr>
      <vt:lpstr>Termen</vt:lpstr>
      <vt:lpstr>Dubbel geaard</vt:lpstr>
      <vt:lpstr>Dubbel geaard of niet?</vt:lpstr>
      <vt:lpstr>beveiliging</vt:lpstr>
      <vt:lpstr>Gelijk en Wissel</vt:lpstr>
      <vt:lpstr>krachtstroom</vt:lpstr>
      <vt:lpstr>PowerPoint-presentatie</vt:lpstr>
      <vt:lpstr>Verschil zwak en netstroom</vt:lpstr>
      <vt:lpstr>Kleuren </vt:lpstr>
      <vt:lpstr>vraag</vt:lpstr>
      <vt:lpstr>Antwoord:</vt:lpstr>
      <vt:lpstr>Kabel leggen en beschermen </vt:lpstr>
      <vt:lpstr>Leg een lus  </vt:lpstr>
      <vt:lpstr>Indien nodig: Splitsen</vt:lpstr>
      <vt:lpstr>Gaten boren </vt:lpstr>
      <vt:lpstr>Kabel door de gaten </vt:lpstr>
      <vt:lpstr>Extra stopcontact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Stroom</dc:title>
  <dc:creator>laptop</dc:creator>
  <cp:lastModifiedBy>laptop</cp:lastModifiedBy>
  <cp:revision>11</cp:revision>
  <dcterms:created xsi:type="dcterms:W3CDTF">2017-12-29T11:07:52Z</dcterms:created>
  <dcterms:modified xsi:type="dcterms:W3CDTF">2017-12-29T12:22:02Z</dcterms:modified>
</cp:coreProperties>
</file>