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8" r:id="rId8"/>
    <p:sldId id="269" r:id="rId9"/>
    <p:sldId id="260" r:id="rId10"/>
    <p:sldId id="278" r:id="rId11"/>
    <p:sldId id="279" r:id="rId12"/>
    <p:sldId id="280" r:id="rId13"/>
    <p:sldId id="261" r:id="rId14"/>
    <p:sldId id="270" r:id="rId15"/>
    <p:sldId id="271" r:id="rId16"/>
    <p:sldId id="262" r:id="rId17"/>
    <p:sldId id="277" r:id="rId18"/>
    <p:sldId id="263" r:id="rId19"/>
    <p:sldId id="272" r:id="rId20"/>
    <p:sldId id="273" r:id="rId21"/>
    <p:sldId id="264" r:id="rId22"/>
    <p:sldId id="274" r:id="rId23"/>
    <p:sldId id="275" r:id="rId24"/>
    <p:sldId id="265" r:id="rId25"/>
    <p:sldId id="276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39DFA-F47F-4BCE-99CB-16838A129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FB3A644-AACF-417D-93D3-6BA23EB48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17C814-20B4-45CC-B704-CA2F222B4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01C-A47C-4688-9631-FBF228CD83B2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AD6211-4A3B-4A25-897E-D90F156F0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55675F-4682-4F7B-B957-148B020D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B711-D877-4FFF-AF7B-3FE38096C6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89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B89F5B-F8F0-4643-924D-B52CD90A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D7B0849-3014-4374-8D06-5F9EFDD03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760950-7880-418B-B5E8-2D79005E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01C-A47C-4688-9631-FBF228CD83B2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84A88D-AE6E-4822-909F-83E6E774A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20ACCD-3E5B-40D5-805A-3F3BD645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B711-D877-4FFF-AF7B-3FE38096C6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96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51DA284-E0F8-4CA6-BE4B-7D09FB33D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2807325-F344-41DF-BCEF-956F00EF4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29DB88-4014-4A7B-AB2D-A645869C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01C-A47C-4688-9631-FBF228CD83B2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C6A225-AC48-450E-948B-2900A479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BF39D2-EEBF-4F43-9CE4-D4695663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B711-D877-4FFF-AF7B-3FE38096C6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8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373D6-E369-4A2B-A9DD-121327421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3510BB-627F-4450-A0B6-B04430134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C98727-CB78-4101-AE87-2A22EABB3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01C-A47C-4688-9631-FBF228CD83B2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D10A0A-21E4-436E-B0CC-7D53ACEF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10AB0A-82A3-4C80-803C-5AA3BB27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B711-D877-4FFF-AF7B-3FE38096C6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79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A6180-29C2-41E2-99E0-3357F5BAA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C6154F-EB00-4612-89FD-90F17EEFF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C03705-FFE0-4087-93DC-90E79A37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01C-A47C-4688-9631-FBF228CD83B2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8A08CD-2CC4-49EC-A2D9-85F76DA4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EEE00D-5DE1-4160-A44B-E7EF7AC2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B711-D877-4FFF-AF7B-3FE38096C6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983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C85B8-219F-49DF-9017-9141251B8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FD9D1A-B640-450A-93DC-DEB47FE0D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2D1F439-3F52-4375-9900-A9DD2B78E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E9DDC9-7C4A-465B-928E-90E96C29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01C-A47C-4688-9631-FBF228CD83B2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0F8305-03C4-45A7-A9E4-7DCDB793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03DEC6-464D-45AE-A472-01E77869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B711-D877-4FFF-AF7B-3FE38096C6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46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28755-D6F5-488D-96D1-23C6D691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19FF6D-3393-4FB7-8E26-F6AC8A99C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0E96BCB-2C44-402B-A116-08F22431F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2FA01A5-3A28-4B58-99CD-0AA491041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7150ADA-3070-4361-A0D2-35094E5AA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22F4019-40E9-4719-912F-154502AC8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01C-A47C-4688-9631-FBF228CD83B2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9ED7A30-4DE8-4142-B4DB-EB9C2416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F52B0F7-1568-488B-92C6-76008752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B711-D877-4FFF-AF7B-3FE38096C6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73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8EFFE-64F5-4711-967B-722C819A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C022769-B3FD-43AD-92D4-A4380E8A0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01C-A47C-4688-9631-FBF228CD83B2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18415C4-84AF-474A-B742-FC811CED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B8D5CE0-4CDE-4C74-8BC9-08DEA067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B711-D877-4FFF-AF7B-3FE38096C6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229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9F8F2AC-8902-43F3-948F-719E0513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01C-A47C-4688-9631-FBF228CD83B2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081FC4D-320A-4E4C-BACA-5D186906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A5BC26E-EDA1-4817-9693-30521A7A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B711-D877-4FFF-AF7B-3FE38096C6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38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94F8A-41F5-4FA1-91E5-A0586A1A0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7D1609-04BB-43A5-985B-8A270E3A1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EA008ED-9700-4EE2-96B2-1CB273D1E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DEAE56-B8C9-446D-83A3-4DD16C54D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01C-A47C-4688-9631-FBF228CD83B2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756B38-2BB2-451D-9F2D-426C718B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BB7423-7DB1-41E7-92D6-832E44B6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B711-D877-4FFF-AF7B-3FE38096C6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5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987DE-A858-4408-AA25-167DD79A5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1DB83FF-0A2A-4966-9D94-C4FC886CD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689C94-4285-4366-BF0A-4E4DE114A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C3839FC-47D6-40E8-B0B8-3F3D1420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01C-A47C-4688-9631-FBF228CD83B2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49EFBBB-992C-4022-90FE-F07D95F9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EA8FA1-BF97-404C-9265-B4CE84E2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B711-D877-4FFF-AF7B-3FE38096C6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06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930C238-FE79-4061-A328-F4FED493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5AA47E-7E51-4F39-A5AE-45F74C83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B545B3-4096-4FDF-8435-2C3F8AD40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5A01C-A47C-4688-9631-FBF228CD83B2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7689DF-5E37-48A5-8198-54575A375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A7463B-E1D8-4133-AA38-A1F170FF6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B711-D877-4FFF-AF7B-3FE38096C6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29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74FAB-5C1C-49DA-AFA9-D8E7C54F9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Gezondheid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1268B3-DD74-407E-834C-A2B619053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Rund</a:t>
            </a:r>
          </a:p>
        </p:txBody>
      </p:sp>
    </p:spTree>
    <p:extLst>
      <p:ext uri="{BB962C8B-B14F-4D97-AF65-F5344CB8AC3E}">
        <p14:creationId xmlns:p14="http://schemas.microsoft.com/office/powerpoint/2010/main" val="936547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49E9BA-17F0-4E63-AF36-65DAAB350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Diagnose/ Behandeling/Prognose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C1C1DE-61EE-4F99-9551-7BDF1F8E9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Diagnose: </a:t>
            </a:r>
            <a:br>
              <a:rPr lang="nl-NL" dirty="0"/>
            </a:br>
            <a:r>
              <a:rPr lang="nl-NL" dirty="0"/>
              <a:t>- ELISA-Test toont antistoffen van blauwtong aan.</a:t>
            </a:r>
            <a:br>
              <a:rPr lang="nl-NL" dirty="0"/>
            </a:br>
            <a:r>
              <a:rPr lang="nl-NL" dirty="0"/>
              <a:t>- Een PCR-Test kan het blauwtongvirus aantonen.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Behandeling:</a:t>
            </a:r>
            <a:br>
              <a:rPr lang="nl-NL" dirty="0"/>
            </a:br>
            <a:r>
              <a:rPr lang="nl-NL" dirty="0"/>
              <a:t>Pijnstilling en ontstekingsremmers toedienen en het voorkomen van bacteriële infecties.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011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3BD2D-92C6-45EA-82D4-223C8BF7C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Prognose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3BABAE-F1C1-4595-8C63-BB51ABCFC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Prognose:</a:t>
            </a:r>
            <a:br>
              <a:rPr lang="nl-NL" dirty="0"/>
            </a:br>
            <a:r>
              <a:rPr lang="nl-NL" dirty="0"/>
              <a:t>- Incubatietijd varieert van 5-20 dagen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Er zijn 2 soorten blauwtong:</a:t>
            </a:r>
            <a:br>
              <a:rPr lang="nl-NL" dirty="0"/>
            </a:br>
            <a:r>
              <a:rPr lang="nl-NL" dirty="0"/>
              <a:t>- Acute vorm &amp; subklinische vorm</a:t>
            </a:r>
            <a:br>
              <a:rPr lang="nl-NL" dirty="0"/>
            </a:br>
            <a:r>
              <a:rPr lang="nl-NL" dirty="0"/>
              <a:t>- Dieren met de subklinische vorm vertonen geen ziekteverschijnselen.</a:t>
            </a:r>
            <a:br>
              <a:rPr lang="nl-NL" dirty="0"/>
            </a:br>
            <a:r>
              <a:rPr lang="nl-NL" dirty="0"/>
              <a:t>- De typische blauwtong, komt overigens maar zelden voor.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822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54444-6453-44D1-8E2F-B35183B7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Maatregelen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E75C5C-7727-448D-B241-5E116924E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Primitieve maatregelen:</a:t>
            </a:r>
            <a:br>
              <a:rPr lang="nl-NL" dirty="0"/>
            </a:br>
            <a:r>
              <a:rPr lang="nl-NL" dirty="0"/>
              <a:t>- Bij een toenemende dreiging mogen veehouders zelf besluiten om de vaccinatie toe te dienen.</a:t>
            </a:r>
          </a:p>
          <a:p>
            <a:pPr>
              <a:buFontTx/>
              <a:buChar char="-"/>
            </a:pPr>
            <a:r>
              <a:rPr lang="nl-NL" dirty="0"/>
              <a:t>Veehouders moeten het registreren bij Gezondheidsdienst voor dieren (GD) als ze op export gaan naar landen buiten de EU. 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/>
              <a:t>Overige maatregelen: - </a:t>
            </a:r>
          </a:p>
        </p:txBody>
      </p:sp>
    </p:spTree>
    <p:extLst>
      <p:ext uri="{BB962C8B-B14F-4D97-AF65-F5344CB8AC3E}">
        <p14:creationId xmlns:p14="http://schemas.microsoft.com/office/powerpoint/2010/main" val="384559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6536B-253C-4C7E-8E6E-4223F395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Erfelijke aandoeningen</a:t>
            </a:r>
            <a:br>
              <a:rPr lang="nl-NL" dirty="0"/>
            </a:br>
            <a:r>
              <a:rPr lang="nl-NL" dirty="0"/>
              <a:t>CHD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CAE82E-80E7-42E7-8D92-7C6B2CC0E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Symptomen:</a:t>
            </a:r>
          </a:p>
          <a:p>
            <a:pPr>
              <a:buFontTx/>
              <a:buChar char="-"/>
            </a:pPr>
            <a:r>
              <a:rPr lang="nl-NL" dirty="0"/>
              <a:t>Lagere cholesterolwaarde, </a:t>
            </a:r>
            <a:br>
              <a:rPr lang="nl-NL" dirty="0"/>
            </a:br>
            <a:r>
              <a:rPr lang="nl-NL" dirty="0"/>
              <a:t>- Vermagering </a:t>
            </a:r>
            <a:br>
              <a:rPr lang="nl-NL" dirty="0"/>
            </a:br>
            <a:r>
              <a:rPr lang="nl-NL" dirty="0"/>
              <a:t>- Diarree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Diagnose: </a:t>
            </a:r>
            <a:br>
              <a:rPr lang="nl-NL" dirty="0"/>
            </a:br>
            <a:r>
              <a:rPr lang="nl-NL" dirty="0"/>
              <a:t>- Een kalf met CDH is te herkennen aan diarree en vermagering. </a:t>
            </a:r>
            <a:br>
              <a:rPr lang="nl-NL" dirty="0"/>
            </a:br>
            <a:r>
              <a:rPr lang="nl-NL" dirty="0"/>
              <a:t>- Een kalf kan ook getest worden, dit kan vanaf 20 dagen.</a:t>
            </a:r>
          </a:p>
        </p:txBody>
      </p:sp>
      <p:pic>
        <p:nvPicPr>
          <p:cNvPr id="2050" name="Picture 2" descr="Afbeeldingsresultaat voor kalf met CHD">
            <a:extLst>
              <a:ext uri="{FF2B5EF4-FFF2-40B4-BE49-F238E27FC236}">
                <a16:creationId xmlns:a16="http://schemas.microsoft.com/office/drawing/2014/main" id="{B7D6F858-143B-4B15-9F8E-74FB5D189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4" y="5250656"/>
            <a:ext cx="2995613" cy="149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930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4D54E-3B22-4D1A-89BF-5E95D1E1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Behandeling/Prognose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470D8B-2E50-436D-8760-904D0E72F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Behandeling: -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Prognose: </a:t>
            </a:r>
            <a:br>
              <a:rPr lang="nl-NL" dirty="0"/>
            </a:br>
            <a:r>
              <a:rPr lang="nl-NL" dirty="0"/>
              <a:t>- Kalveren die lijden aan CDH sterven binnen het eerste halfjaar.</a:t>
            </a:r>
          </a:p>
        </p:txBody>
      </p:sp>
    </p:spTree>
    <p:extLst>
      <p:ext uri="{BB962C8B-B14F-4D97-AF65-F5344CB8AC3E}">
        <p14:creationId xmlns:p14="http://schemas.microsoft.com/office/powerpoint/2010/main" val="4209345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7DE52-E77B-4298-A67F-B2976A72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Maatregelen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13DF1E-A4B7-44B9-A420-11D46893B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Preventie maatregelen: </a:t>
            </a:r>
            <a:br>
              <a:rPr lang="nl-NL" dirty="0"/>
            </a:br>
            <a:r>
              <a:rPr lang="nl-NL" dirty="0"/>
              <a:t>- Niet fokken met een stier en een koe die allebei CDH hebben.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Overige maatregelen: </a:t>
            </a:r>
            <a:br>
              <a:rPr lang="nl-NL" dirty="0"/>
            </a:br>
            <a:r>
              <a:rPr lang="nl-NL" dirty="0"/>
              <a:t>- Kalveren met CDH apart in quarantaine houden. </a:t>
            </a:r>
            <a:br>
              <a:rPr lang="nl-NL" dirty="0"/>
            </a:br>
            <a:r>
              <a:rPr lang="nl-NL" dirty="0"/>
              <a:t>- Stieren met CDH van de </a:t>
            </a:r>
            <a:r>
              <a:rPr lang="nl-NL" dirty="0" err="1"/>
              <a:t>stieradviesprogramma's</a:t>
            </a:r>
            <a:r>
              <a:rPr lang="nl-NL" dirty="0"/>
              <a:t> halen of erbij vermelden dat ze drager zijn.</a:t>
            </a:r>
          </a:p>
        </p:txBody>
      </p:sp>
    </p:spTree>
    <p:extLst>
      <p:ext uri="{BB962C8B-B14F-4D97-AF65-F5344CB8AC3E}">
        <p14:creationId xmlns:p14="http://schemas.microsoft.com/office/powerpoint/2010/main" val="2773251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25F22-782A-4538-9C74-B1D308A5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Erfelijke aandoening</a:t>
            </a:r>
            <a:br>
              <a:rPr lang="nl-NL" dirty="0"/>
            </a:br>
            <a:r>
              <a:rPr lang="nl-NL" dirty="0"/>
              <a:t>DUMPS-Factor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A6082A-3280-4954-ABD7-D286785CF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is het?</a:t>
            </a:r>
          </a:p>
          <a:p>
            <a:pPr marL="0" indent="0">
              <a:buNone/>
            </a:pPr>
            <a:r>
              <a:rPr lang="nl-NL" dirty="0"/>
              <a:t>Dumps houdt in dat er een enzymtekort is: UMPS</a:t>
            </a:r>
          </a:p>
          <a:p>
            <a:pPr marL="0" indent="0">
              <a:buNone/>
            </a:pPr>
            <a:r>
              <a:rPr lang="nl-NL" dirty="0"/>
              <a:t>Symptomen:</a:t>
            </a:r>
            <a:br>
              <a:rPr lang="nl-NL" dirty="0"/>
            </a:br>
            <a:r>
              <a:rPr lang="nl-NL" dirty="0"/>
              <a:t>- Uitvloeiing </a:t>
            </a:r>
            <a:br>
              <a:rPr lang="nl-NL" dirty="0"/>
            </a:br>
            <a:r>
              <a:rPr lang="nl-NL" dirty="0"/>
              <a:t>- Verwerpen van het embryo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Diagnose:</a:t>
            </a:r>
            <a:br>
              <a:rPr lang="nl-NL" dirty="0"/>
            </a:br>
            <a:r>
              <a:rPr lang="nl-NL" dirty="0"/>
              <a:t>Bij een </a:t>
            </a:r>
            <a:r>
              <a:rPr lang="nl-NL" dirty="0" err="1"/>
              <a:t>fokzuiver</a:t>
            </a:r>
            <a:r>
              <a:rPr lang="nl-NL" dirty="0"/>
              <a:t> embryo lijdt dit binnen </a:t>
            </a:r>
          </a:p>
          <a:p>
            <a:pPr marL="0" indent="0">
              <a:buNone/>
            </a:pPr>
            <a:r>
              <a:rPr lang="nl-NL" dirty="0"/>
              <a:t> weken na de bevruchting tot vroege </a:t>
            </a:r>
            <a:r>
              <a:rPr lang="nl-NL" dirty="0" err="1"/>
              <a:t>embryonalesterfte</a:t>
            </a:r>
            <a:r>
              <a:rPr lang="nl-NL" dirty="0"/>
              <a:t>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5678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220E7-6E93-4F63-8389-B495A0FE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Behandeling/prognose/maatregelen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2F3F7E-542E-4C42-B53B-18C6C7EE4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Behandeling: -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Prognose:</a:t>
            </a:r>
            <a:br>
              <a:rPr lang="nl-NL" dirty="0"/>
            </a:br>
            <a:r>
              <a:rPr lang="nl-NL" dirty="0"/>
              <a:t>Het kalf sterft al in de baarmoeder.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Preventieve maatregelen:</a:t>
            </a:r>
            <a:br>
              <a:rPr lang="nl-NL" dirty="0"/>
            </a:br>
            <a:r>
              <a:rPr lang="nl-NL" dirty="0"/>
              <a:t>- Bloedonderzoek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Overige maatregelen: - </a:t>
            </a:r>
          </a:p>
        </p:txBody>
      </p:sp>
    </p:spTree>
    <p:extLst>
      <p:ext uri="{BB962C8B-B14F-4D97-AF65-F5344CB8AC3E}">
        <p14:creationId xmlns:p14="http://schemas.microsoft.com/office/powerpoint/2010/main" val="3126476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419C5-0151-46D0-9189-DA64EA904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Veel voorkomende ziektes/afwijkingen</a:t>
            </a:r>
            <a:br>
              <a:rPr lang="nl-NL" dirty="0"/>
            </a:br>
            <a:r>
              <a:rPr lang="nl-NL" dirty="0"/>
              <a:t>Mastitis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351510-96BA-4618-946F-5984905FF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33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Symptomen: </a:t>
            </a:r>
          </a:p>
          <a:p>
            <a:pPr>
              <a:buFontTx/>
              <a:buChar char="-"/>
            </a:pPr>
            <a:r>
              <a:rPr lang="nl-NL" dirty="0"/>
              <a:t>Verminderde melkproductie</a:t>
            </a:r>
          </a:p>
          <a:p>
            <a:pPr>
              <a:buFontTx/>
              <a:buChar char="-"/>
            </a:pPr>
            <a:r>
              <a:rPr lang="nl-NL" dirty="0"/>
              <a:t>Verandering samenstelling melk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/>
              <a:t>Diagnose:</a:t>
            </a:r>
            <a:br>
              <a:rPr lang="nl-NL" dirty="0"/>
            </a:br>
            <a:r>
              <a:rPr lang="nl-NL" dirty="0"/>
              <a:t>- Laatste melk van de koe onderzoeken, hoog kiemgetal.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6E8F3EA-FA40-4CA6-A084-4609CB066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33" b="28542"/>
          <a:stretch/>
        </p:blipFill>
        <p:spPr>
          <a:xfrm>
            <a:off x="9114131" y="4457700"/>
            <a:ext cx="2864509" cy="217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31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E1F75-970F-46DA-BCE9-17E4170D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Behandeling/prognose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D7B15A-EEC4-4FEB-BFD9-40F04EFAA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Behandeling:</a:t>
            </a:r>
            <a:br>
              <a:rPr lang="nl-NL" dirty="0"/>
            </a:br>
            <a:r>
              <a:rPr lang="nl-NL" dirty="0"/>
              <a:t>- Antibiotica om de ontsteking te remmen.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Prognose:</a:t>
            </a:r>
            <a:br>
              <a:rPr lang="nl-NL" dirty="0"/>
            </a:br>
            <a:r>
              <a:rPr lang="nl-NL" dirty="0"/>
              <a:t>- Ontsteking wordt als maar erger, het is goed te behandelen met antibiotica. </a:t>
            </a:r>
          </a:p>
          <a:p>
            <a:pPr marL="0" indent="0">
              <a:buNone/>
            </a:pPr>
            <a:r>
              <a:rPr lang="nl-NL" dirty="0"/>
              <a:t>- Behandel je het niet, dan gaat het dier dood.</a:t>
            </a:r>
          </a:p>
        </p:txBody>
      </p:sp>
      <p:pic>
        <p:nvPicPr>
          <p:cNvPr id="1026" name="Picture 2" descr="Afbeeldingsresultaat voor mastitis test koe">
            <a:extLst>
              <a:ext uri="{FF2B5EF4-FFF2-40B4-BE49-F238E27FC236}">
                <a16:creationId xmlns:a16="http://schemas.microsoft.com/office/drawing/2014/main" id="{A3A0401C-F983-4232-92EF-6CB5530C6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4714875"/>
            <a:ext cx="2905125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03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214AD-4499-4086-9D02-DE22B3D3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Hoe herken je een gezond dier?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CDBB2E-7627-4811-9116-804F56A31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Gezonde koe</a:t>
            </a:r>
            <a:br>
              <a:rPr lang="nl-NL" dirty="0"/>
            </a:br>
            <a:r>
              <a:rPr lang="nl-NL" dirty="0"/>
              <a:t>- Kijkt alert</a:t>
            </a:r>
            <a:br>
              <a:rPr lang="nl-NL" dirty="0"/>
            </a:br>
            <a:r>
              <a:rPr lang="nl-NL" dirty="0"/>
              <a:t>- Heeft een glanzende, aanliggende vacht</a:t>
            </a:r>
          </a:p>
          <a:p>
            <a:pPr marL="0" indent="0">
              <a:buNone/>
            </a:pPr>
            <a:r>
              <a:rPr lang="nl-NL" dirty="0"/>
              <a:t>- Geen huidbeschadigingen of zwellingen</a:t>
            </a:r>
          </a:p>
          <a:p>
            <a:pPr>
              <a:buFontTx/>
              <a:buChar char="-"/>
            </a:pPr>
            <a:r>
              <a:rPr lang="nl-NL" dirty="0"/>
              <a:t>Gevulde pens</a:t>
            </a:r>
          </a:p>
          <a:p>
            <a:pPr>
              <a:buFontTx/>
              <a:buChar char="-"/>
            </a:pPr>
            <a:r>
              <a:rPr lang="nl-NL" dirty="0"/>
              <a:t>Uit geen tekenen van pijn</a:t>
            </a:r>
          </a:p>
          <a:p>
            <a:pPr>
              <a:buFontTx/>
              <a:buChar char="-"/>
            </a:pPr>
            <a:r>
              <a:rPr lang="nl-NL" dirty="0"/>
              <a:t>Produceert voldoende melk</a:t>
            </a:r>
          </a:p>
          <a:p>
            <a:pPr>
              <a:buFontTx/>
              <a:buChar char="-"/>
            </a:pPr>
            <a:r>
              <a:rPr lang="nl-NL" dirty="0"/>
              <a:t>Loopt bij de kudde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BEBFA97-2411-4DC7-B22D-5EB5BE6FF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063" y="4727760"/>
            <a:ext cx="3690937" cy="21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32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E942F-44A0-40AE-B613-5096FC05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Maatregelen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AE6CC3-BF66-430F-9514-CB6E8C743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Preventie maatregelen: </a:t>
            </a:r>
            <a:br>
              <a:rPr lang="nl-NL" dirty="0"/>
            </a:br>
            <a:r>
              <a:rPr lang="nl-NL" dirty="0"/>
              <a:t>- Een goede hygiëne in de stal maar vooral tijdens het melken, kan helpen mastitis te voorkomen, </a:t>
            </a:r>
            <a:br>
              <a:rPr lang="nl-NL" dirty="0"/>
            </a:br>
            <a:r>
              <a:rPr lang="nl-NL" dirty="0"/>
              <a:t>- Goed werkende melkapparatuur, </a:t>
            </a:r>
            <a:br>
              <a:rPr lang="nl-NL" dirty="0"/>
            </a:br>
            <a:r>
              <a:rPr lang="nl-NL" dirty="0"/>
              <a:t>- Het voorkomen van tocht, </a:t>
            </a:r>
            <a:br>
              <a:rPr lang="nl-NL" dirty="0"/>
            </a:br>
            <a:r>
              <a:rPr lang="nl-NL" dirty="0"/>
              <a:t>- Het bieden van voldoende bewegingsruimte</a:t>
            </a:r>
            <a:br>
              <a:rPr lang="nl-NL" dirty="0"/>
            </a:br>
            <a:r>
              <a:rPr lang="nl-NL" dirty="0"/>
              <a:t>- Het correct droogzetten aan het einde van de dracht. </a:t>
            </a:r>
          </a:p>
        </p:txBody>
      </p:sp>
    </p:spTree>
    <p:extLst>
      <p:ext uri="{BB962C8B-B14F-4D97-AF65-F5344CB8AC3E}">
        <p14:creationId xmlns:p14="http://schemas.microsoft.com/office/powerpoint/2010/main" val="2265758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9C896-F8E0-435B-A031-85E95E678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Veel voorkomende ziektes/afwijkingen</a:t>
            </a:r>
            <a:br>
              <a:rPr lang="nl-NL" dirty="0"/>
            </a:br>
            <a:r>
              <a:rPr lang="nl-NL" dirty="0"/>
              <a:t>Slepende melkziekte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6D0EF5-20E5-438C-95C4-7D02D6CF6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Symptomen:</a:t>
            </a:r>
            <a:br>
              <a:rPr lang="nl-NL" dirty="0"/>
            </a:br>
            <a:r>
              <a:rPr lang="nl-NL" dirty="0"/>
              <a:t>- Traag</a:t>
            </a:r>
            <a:br>
              <a:rPr lang="nl-NL" dirty="0"/>
            </a:br>
            <a:r>
              <a:rPr lang="nl-NL" dirty="0"/>
              <a:t>- Weinig eetlust</a:t>
            </a:r>
            <a:br>
              <a:rPr lang="nl-NL" dirty="0"/>
            </a:br>
            <a:r>
              <a:rPr lang="nl-NL" dirty="0"/>
              <a:t>- Nemen onvoldoende krachtvoer op</a:t>
            </a:r>
            <a:br>
              <a:rPr lang="nl-NL" dirty="0"/>
            </a:br>
            <a:r>
              <a:rPr lang="nl-NL" dirty="0"/>
              <a:t>- Verminderde melkproductie</a:t>
            </a:r>
          </a:p>
          <a:p>
            <a:pPr>
              <a:buFontTx/>
              <a:buChar char="-"/>
            </a:pPr>
            <a:r>
              <a:rPr lang="nl-NL" dirty="0"/>
              <a:t>Stijve mest</a:t>
            </a:r>
          </a:p>
          <a:p>
            <a:pPr>
              <a:buFontTx/>
              <a:buChar char="-"/>
            </a:pPr>
            <a:r>
              <a:rPr lang="nl-NL" dirty="0"/>
              <a:t>Conditie neemt snel af</a:t>
            </a:r>
          </a:p>
          <a:p>
            <a:pPr>
              <a:buFontTx/>
              <a:buChar char="-"/>
            </a:pPr>
            <a:r>
              <a:rPr lang="nl-NL" dirty="0"/>
              <a:t>Adem ruikt naar aceton</a:t>
            </a:r>
          </a:p>
        </p:txBody>
      </p:sp>
    </p:spTree>
    <p:extLst>
      <p:ext uri="{BB962C8B-B14F-4D97-AF65-F5344CB8AC3E}">
        <p14:creationId xmlns:p14="http://schemas.microsoft.com/office/powerpoint/2010/main" val="1885491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AE8AE-C089-4E38-88C2-2B1DD566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Diagnose/behandeling/Prognose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163602-6B4D-4ECD-982D-193251772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Diagnose: </a:t>
            </a:r>
            <a:br>
              <a:rPr lang="nl-NL" dirty="0"/>
            </a:br>
            <a:r>
              <a:rPr lang="nl-NL" dirty="0"/>
              <a:t>- </a:t>
            </a:r>
            <a:r>
              <a:rPr lang="nl-NL" dirty="0" err="1"/>
              <a:t>Ketosetest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Behandeling:</a:t>
            </a:r>
            <a:br>
              <a:rPr lang="nl-NL" dirty="0"/>
            </a:br>
            <a:r>
              <a:rPr lang="nl-NL" dirty="0"/>
              <a:t>- Propyleenglycol (energiebron) is een veel gebruikt middel.</a:t>
            </a:r>
            <a:br>
              <a:rPr lang="nl-NL" dirty="0"/>
            </a:br>
            <a:r>
              <a:rPr lang="nl-NL" dirty="0"/>
              <a:t>- Voor een beter herstel wordt ook wel een </a:t>
            </a:r>
            <a:r>
              <a:rPr lang="nl-NL" dirty="0" err="1"/>
              <a:t>glucocorticosteroïden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Prognose:</a:t>
            </a:r>
            <a:br>
              <a:rPr lang="nl-NL" dirty="0"/>
            </a:br>
            <a:r>
              <a:rPr lang="nl-NL" dirty="0"/>
              <a:t>- Weinig eetlust in combinatie met een verminderde melkproductie. </a:t>
            </a:r>
            <a:br>
              <a:rPr lang="nl-NL" dirty="0"/>
            </a:br>
            <a:r>
              <a:rPr lang="nl-NL" dirty="0"/>
              <a:t>- Het dier verbruikt eigen lichaamsvet en zal dus afslanken. </a:t>
            </a:r>
          </a:p>
        </p:txBody>
      </p:sp>
    </p:spTree>
    <p:extLst>
      <p:ext uri="{BB962C8B-B14F-4D97-AF65-F5344CB8AC3E}">
        <p14:creationId xmlns:p14="http://schemas.microsoft.com/office/powerpoint/2010/main" val="1641641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63794-5B27-4C0B-8C2D-72B27D1E1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Maatregelen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FD0300-6728-4228-B94B-79B8D93C6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Preventieve maatregelen:</a:t>
            </a:r>
            <a:br>
              <a:rPr lang="nl-NL" dirty="0"/>
            </a:br>
            <a:r>
              <a:rPr lang="nl-NL" dirty="0"/>
              <a:t>- Zodra de melkproductie op gang komt goed/energierijk voer aanbieden zodat de koe niet zijn eigen lichaamsvet gaat gebruiken.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5D6B558-2C83-4508-8D44-3DEBE59EE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711" y="4719638"/>
            <a:ext cx="2915261" cy="19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26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40A29-5EE8-4558-9E85-D487526A1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Veel voorkomende ziektes/afwijkingen</a:t>
            </a:r>
            <a:br>
              <a:rPr lang="nl-NL" dirty="0"/>
            </a:br>
            <a:r>
              <a:rPr lang="nl-NL" dirty="0"/>
              <a:t>Longwormen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54714E-3349-442E-9CD5-59F90AE4E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Symptomen:</a:t>
            </a:r>
            <a:br>
              <a:rPr lang="nl-NL" dirty="0"/>
            </a:br>
            <a:r>
              <a:rPr lang="nl-NL" dirty="0"/>
              <a:t>- Hoesten bij inspanning</a:t>
            </a:r>
            <a:br>
              <a:rPr lang="nl-NL" dirty="0"/>
            </a:br>
            <a:r>
              <a:rPr lang="nl-NL" dirty="0"/>
              <a:t>- Benauwdheid</a:t>
            </a:r>
            <a:br>
              <a:rPr lang="nl-NL" dirty="0"/>
            </a:br>
            <a:r>
              <a:rPr lang="nl-NL" dirty="0"/>
              <a:t>- Groeivermindering en ontwikkelingsachterstand </a:t>
            </a:r>
            <a:br>
              <a:rPr lang="nl-NL" dirty="0"/>
            </a:br>
            <a:r>
              <a:rPr lang="nl-NL" dirty="0"/>
              <a:t>- Verminderde weerstand</a:t>
            </a:r>
            <a:br>
              <a:rPr lang="nl-NL" dirty="0"/>
            </a:br>
            <a:r>
              <a:rPr lang="nl-NL" dirty="0"/>
              <a:t>- Sterfte onder kalveren</a:t>
            </a:r>
            <a:br>
              <a:rPr lang="nl-NL" dirty="0"/>
            </a:br>
            <a:r>
              <a:rPr lang="nl-NL" dirty="0"/>
              <a:t>- Productie vermindering onder melkvee</a:t>
            </a:r>
          </a:p>
          <a:p>
            <a:pPr marL="0" indent="0">
              <a:buNone/>
            </a:pPr>
            <a:r>
              <a:rPr lang="nl-NL" dirty="0"/>
              <a:t>Diagnose: </a:t>
            </a:r>
            <a:br>
              <a:rPr lang="nl-NL" dirty="0"/>
            </a:br>
            <a:r>
              <a:rPr lang="nl-NL" dirty="0"/>
              <a:t>- Symptomen en Laboratories onderzoek van mest.</a:t>
            </a:r>
          </a:p>
        </p:txBody>
      </p:sp>
    </p:spTree>
    <p:extLst>
      <p:ext uri="{BB962C8B-B14F-4D97-AF65-F5344CB8AC3E}">
        <p14:creationId xmlns:p14="http://schemas.microsoft.com/office/powerpoint/2010/main" val="3367397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64AB1-2E44-4C2D-92A0-0A721398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Behandeling/Prognose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9F3839-2867-44AF-82A4-A9D0C1BA3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Behandeling:</a:t>
            </a:r>
            <a:br>
              <a:rPr lang="nl-NL" dirty="0"/>
            </a:br>
            <a:r>
              <a:rPr lang="nl-NL" dirty="0"/>
              <a:t>- Ontwormen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Prognose:</a:t>
            </a:r>
            <a:br>
              <a:rPr lang="nl-NL" dirty="0"/>
            </a:br>
            <a:r>
              <a:rPr lang="nl-NL" dirty="0"/>
              <a:t>Je merkt het aan de symptomen zoals hoesten.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Maatregelen:</a:t>
            </a:r>
            <a:br>
              <a:rPr lang="nl-NL" dirty="0"/>
            </a:br>
            <a:r>
              <a:rPr lang="nl-NL" dirty="0"/>
              <a:t>- Vaccineren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E973C49-9440-457B-AA9E-E95BFD8D6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787" y="4375149"/>
            <a:ext cx="2905126" cy="193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5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FD5B70-9912-420D-A7C5-8A1D5F5C9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Normaalwaarden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D8459B-839D-482E-998F-F6E642627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l-NL" dirty="0"/>
              <a:t>Temperatuur</a:t>
            </a:r>
            <a:r>
              <a:rPr lang="nl-NL" dirty="0">
                <a:sym typeface="Wingdings" panose="05000000000000000000" pitchFamily="2" charset="2"/>
              </a:rPr>
              <a:t> Volwassen Rund: 38-39graden Celsius.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                             Pasgeboren kalf: 39-40graden Celsius.</a:t>
            </a:r>
          </a:p>
          <a:p>
            <a:r>
              <a:rPr lang="nl-NL" dirty="0">
                <a:sym typeface="Wingdings" panose="05000000000000000000" pitchFamily="2" charset="2"/>
              </a:rPr>
              <a:t>Ademhaling 10-30x per minuut.</a:t>
            </a:r>
          </a:p>
          <a:p>
            <a:r>
              <a:rPr lang="nl-NL" dirty="0">
                <a:sym typeface="Wingdings" panose="05000000000000000000" pitchFamily="2" charset="2"/>
              </a:rPr>
              <a:t>Pens goed gevuld, 10-12x samentrekken per 5 min.</a:t>
            </a:r>
          </a:p>
          <a:p>
            <a:r>
              <a:rPr lang="nl-NL" dirty="0">
                <a:sym typeface="Wingdings" panose="05000000000000000000" pitchFamily="2" charset="2"/>
              </a:rPr>
              <a:t>Herkauwen 7-10uur per dag, 40-70 kauwen op 1 hap.</a:t>
            </a:r>
          </a:p>
          <a:p>
            <a:r>
              <a:rPr lang="nl-NL" dirty="0">
                <a:sym typeface="Wingdings" panose="05000000000000000000" pitchFamily="2" charset="2"/>
              </a:rPr>
              <a:t>Mest niet te dik of te dun,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              mag geen onverteerde voedselresten bevatten. 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286F5FC-F51D-4316-A4D1-716B1CE05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287" y="4881332"/>
            <a:ext cx="2968713" cy="197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6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9BF85-FEE9-4BD3-BE1A-94B0A4717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Gemiddelde levensverwachting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90954C-DC35-4D93-A228-1A145AB68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15-25jaar oud</a:t>
            </a:r>
          </a:p>
          <a:p>
            <a:r>
              <a:rPr lang="nl-NL" dirty="0"/>
              <a:t>Nederlandse melkkoe wordt slechts 5 jaar oud.</a:t>
            </a:r>
          </a:p>
          <a:p>
            <a:r>
              <a:rPr lang="nl-NL" dirty="0"/>
              <a:t>Zoogkoe voor vleesvee wordt zo’n 10 jaar. </a:t>
            </a:r>
          </a:p>
          <a:p>
            <a:r>
              <a:rPr lang="nl-NL" dirty="0"/>
              <a:t>Koeien bij hobbyhouders is 20+ ook zeldzaam.</a:t>
            </a:r>
          </a:p>
          <a:p>
            <a:r>
              <a:rPr lang="nl-NL" dirty="0"/>
              <a:t>Leeftijd kun je bepalen via de tanden en de horens.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A5FB9EE-86BE-43A0-8305-CE8D9D654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287" y="4583360"/>
            <a:ext cx="3414713" cy="22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C0D24-2146-40B1-BC32-6258B0E4C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Besmettelijke ziektes</a:t>
            </a:r>
            <a:br>
              <a:rPr lang="nl-NL" dirty="0"/>
            </a:br>
            <a:r>
              <a:rPr lang="nl-NL" dirty="0"/>
              <a:t>Gekke koeienziekte/BSE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072B0B0-2815-40BA-9944-143230D1F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Symptomen</a:t>
            </a:r>
            <a:br>
              <a:rPr lang="nl-NL" dirty="0"/>
            </a:br>
            <a:r>
              <a:rPr lang="nl-NL" dirty="0"/>
              <a:t>- Gedragsverandering: afzonderen, overgevoeligheid voor prikkels.</a:t>
            </a:r>
          </a:p>
          <a:p>
            <a:pPr>
              <a:buFontTx/>
              <a:buChar char="-"/>
            </a:pPr>
            <a:r>
              <a:rPr lang="nl-NL" dirty="0"/>
              <a:t>Tanden knarsen</a:t>
            </a:r>
          </a:p>
          <a:p>
            <a:pPr>
              <a:buFontTx/>
              <a:buChar char="-"/>
            </a:pPr>
            <a:r>
              <a:rPr lang="nl-NL" dirty="0"/>
              <a:t>Spiertrillingen</a:t>
            </a:r>
          </a:p>
          <a:p>
            <a:pPr>
              <a:buFontTx/>
              <a:buChar char="-"/>
            </a:pPr>
            <a:r>
              <a:rPr lang="nl-NL" dirty="0"/>
              <a:t>Stoornissen in beweging: zwaaiende gang, hoog optillen en wijd plaatsen van de achterpoten.</a:t>
            </a:r>
          </a:p>
          <a:p>
            <a:pPr>
              <a:buFontTx/>
              <a:buChar char="-"/>
            </a:pPr>
            <a:r>
              <a:rPr lang="nl-NL" dirty="0"/>
              <a:t>Geleidelijke verlamming.</a:t>
            </a:r>
          </a:p>
          <a:p>
            <a:pPr>
              <a:buFontTx/>
              <a:buChar char="-"/>
            </a:pPr>
            <a:r>
              <a:rPr lang="nl-NL" dirty="0"/>
              <a:t>Uiteindelijk gaat het dier dood.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548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8BE26-481E-431A-957A-918A38DA7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Diagnose/Behandeling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090B0B-70D0-4DD3-9F35-2FE88611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Diagnose:</a:t>
            </a:r>
          </a:p>
          <a:p>
            <a:r>
              <a:rPr lang="nl-NL" dirty="0"/>
              <a:t>De waarschijnlijkheidsdiagnose bij het levende dier wordt daarom vastgesteld op basis van de zichtbare verschijnselen.</a:t>
            </a:r>
          </a:p>
          <a:p>
            <a:r>
              <a:rPr lang="nl-NL" dirty="0"/>
              <a:t>De definitieve diagnose kan alleen aan het dode dier worden gesteld.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Behandeling:</a:t>
            </a:r>
          </a:p>
          <a:p>
            <a:r>
              <a:rPr lang="nl-NL" dirty="0"/>
              <a:t>Het enigste wat je kan doen, is het bedrijf ruimen.</a:t>
            </a:r>
          </a:p>
        </p:txBody>
      </p:sp>
    </p:spTree>
    <p:extLst>
      <p:ext uri="{BB962C8B-B14F-4D97-AF65-F5344CB8AC3E}">
        <p14:creationId xmlns:p14="http://schemas.microsoft.com/office/powerpoint/2010/main" val="94030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0B450-3AD3-4E9F-8C1E-84EF33FF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Prognose/Preventie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DC23A6-BCED-4902-B2AD-DC661143A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Prognose:</a:t>
            </a:r>
          </a:p>
          <a:p>
            <a:r>
              <a:rPr lang="nl-NL" dirty="0"/>
              <a:t>De symptomen kunnen tussen de 2 – 18 jaar naar voren komen, en als je de symptomen begint te zien, ben je al te laat. </a:t>
            </a:r>
          </a:p>
          <a:p>
            <a:r>
              <a:rPr lang="nl-NL" dirty="0"/>
              <a:t>Je kan het dier niet meer redden.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Preventie:</a:t>
            </a:r>
          </a:p>
          <a:p>
            <a:r>
              <a:rPr lang="nl-NL" dirty="0"/>
              <a:t>Koeien van 48 maanden en ouder, die voor destructie worden aangeleverd krijgen allemaal een test.</a:t>
            </a:r>
          </a:p>
          <a:p>
            <a:r>
              <a:rPr lang="nl-NL" dirty="0"/>
              <a:t>En dat word dan opgestuurd, en dan krijg je uitslag, als de uitslag positief voor BSE is word het bedrijf op slot gezet, tot ze het zeker weten.</a:t>
            </a:r>
          </a:p>
        </p:txBody>
      </p:sp>
    </p:spTree>
    <p:extLst>
      <p:ext uri="{BB962C8B-B14F-4D97-AF65-F5344CB8AC3E}">
        <p14:creationId xmlns:p14="http://schemas.microsoft.com/office/powerpoint/2010/main" val="92256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F02B4-BC9F-488B-9069-509DBA040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Maatregelen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2CC78D-49D6-47F6-999A-DD056F831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een paar dieren positief worden getest op BSE worden dan vernietigt.</a:t>
            </a:r>
          </a:p>
          <a:p>
            <a:r>
              <a:rPr lang="nl-NL" dirty="0"/>
              <a:t>De overige dieren, mogen niet vervoerd worden na het buitenland, en het mag niet gebruikt worden voor melk en vlees productie. </a:t>
            </a:r>
          </a:p>
          <a:p>
            <a:r>
              <a:rPr lang="nl-NL" dirty="0"/>
              <a:t>Het is daarom beter om ze ook af te voeren.</a:t>
            </a:r>
          </a:p>
        </p:txBody>
      </p:sp>
    </p:spTree>
    <p:extLst>
      <p:ext uri="{BB962C8B-B14F-4D97-AF65-F5344CB8AC3E}">
        <p14:creationId xmlns:p14="http://schemas.microsoft.com/office/powerpoint/2010/main" val="130941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41FA31-08AF-43CF-A32F-07CFA71B1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Besmettelijke ziektes</a:t>
            </a:r>
            <a:br>
              <a:rPr lang="nl-NL" dirty="0"/>
            </a:br>
            <a:r>
              <a:rPr lang="nl-NL" dirty="0"/>
              <a:t>Blauwtong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1FED00-B836-424A-832E-134FD8A8D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Symptomen:</a:t>
            </a:r>
          </a:p>
          <a:p>
            <a:pPr>
              <a:buFontTx/>
              <a:buChar char="-"/>
            </a:pPr>
            <a:r>
              <a:rPr lang="nl-NL" dirty="0"/>
              <a:t>Varieert van geen verschijnselen zichtbaar</a:t>
            </a:r>
          </a:p>
          <a:p>
            <a:pPr>
              <a:buFontTx/>
              <a:buChar char="-"/>
            </a:pPr>
            <a:r>
              <a:rPr lang="nl-NL" dirty="0"/>
              <a:t>Koorts</a:t>
            </a:r>
          </a:p>
          <a:p>
            <a:pPr>
              <a:buFontTx/>
              <a:buChar char="-"/>
            </a:pPr>
            <a:r>
              <a:rPr lang="nl-NL" dirty="0"/>
              <a:t>Ontstoken slijmvliezen van neus en bek</a:t>
            </a:r>
          </a:p>
          <a:p>
            <a:pPr>
              <a:buFontTx/>
              <a:buChar char="-"/>
            </a:pPr>
            <a:r>
              <a:rPr lang="nl-NL" dirty="0"/>
              <a:t>Zweertjes aan het uier</a:t>
            </a:r>
          </a:p>
          <a:p>
            <a:pPr>
              <a:buFontTx/>
              <a:buChar char="-"/>
            </a:pPr>
            <a:r>
              <a:rPr lang="nl-NL" dirty="0"/>
              <a:t>Zwelling van de kroonranden (Hoeven)</a:t>
            </a:r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01F3DCE-F82F-4E11-B8E5-EA61B891B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31" y="4429124"/>
            <a:ext cx="3342969" cy="24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292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366</Words>
  <Application>Microsoft Office PowerPoint</Application>
  <PresentationFormat>Breedbeeld</PresentationFormat>
  <Paragraphs>130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Kantoorthema</vt:lpstr>
      <vt:lpstr>Gezondheid</vt:lpstr>
      <vt:lpstr>Hoe herken je een gezond dier?</vt:lpstr>
      <vt:lpstr>Normaalwaarden</vt:lpstr>
      <vt:lpstr>Gemiddelde levensverwachting </vt:lpstr>
      <vt:lpstr>Besmettelijke ziektes Gekke koeienziekte/BSE</vt:lpstr>
      <vt:lpstr>Diagnose/Behandeling</vt:lpstr>
      <vt:lpstr>Prognose/Preventie</vt:lpstr>
      <vt:lpstr>Maatregelen </vt:lpstr>
      <vt:lpstr>Besmettelijke ziektes Blauwtong</vt:lpstr>
      <vt:lpstr>Diagnose/ Behandeling/Prognose</vt:lpstr>
      <vt:lpstr>Prognose</vt:lpstr>
      <vt:lpstr>Maatregelen</vt:lpstr>
      <vt:lpstr>Erfelijke aandoeningen CHD</vt:lpstr>
      <vt:lpstr>Behandeling/Prognose</vt:lpstr>
      <vt:lpstr>Maatregelen</vt:lpstr>
      <vt:lpstr>Erfelijke aandoening DUMPS-Factor</vt:lpstr>
      <vt:lpstr>Behandeling/prognose/maatregelen</vt:lpstr>
      <vt:lpstr>Veel voorkomende ziektes/afwijkingen Mastitis</vt:lpstr>
      <vt:lpstr>Behandeling/prognose</vt:lpstr>
      <vt:lpstr>Maatregelen</vt:lpstr>
      <vt:lpstr>Veel voorkomende ziektes/afwijkingen Slepende melkziekte</vt:lpstr>
      <vt:lpstr>Diagnose/behandeling/Prognose</vt:lpstr>
      <vt:lpstr>Maatregelen</vt:lpstr>
      <vt:lpstr>Veel voorkomende ziektes/afwijkingen Longwormen</vt:lpstr>
      <vt:lpstr>Behandeling/Prognose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Gezondheid</dc:title>
  <dc:creator>Amy</dc:creator>
  <cp:lastModifiedBy>Weijden, Yorike van der</cp:lastModifiedBy>
  <cp:revision>28</cp:revision>
  <dcterms:created xsi:type="dcterms:W3CDTF">2017-12-12T12:28:28Z</dcterms:created>
  <dcterms:modified xsi:type="dcterms:W3CDTF">2017-12-13T08:06:01Z</dcterms:modified>
</cp:coreProperties>
</file>