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1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7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2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8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4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7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1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5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0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4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1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7EB92-BB65-497E-9C54-D691C8056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218" y="404859"/>
            <a:ext cx="8361229" cy="2098226"/>
          </a:xfrm>
        </p:spPr>
        <p:txBody>
          <a:bodyPr>
            <a:normAutofit/>
          </a:bodyPr>
          <a:lstStyle/>
          <a:p>
            <a:r>
              <a:rPr lang="nl-NL" b="1" dirty="0"/>
              <a:t>Voortplanting Overige Zoogdieren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927717-24E4-424C-AD93-9700D7C5D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218" y="2503085"/>
            <a:ext cx="6831673" cy="1086237"/>
          </a:xfrm>
        </p:spPr>
        <p:txBody>
          <a:bodyPr/>
          <a:lstStyle/>
          <a:p>
            <a:r>
              <a:rPr lang="nl-NL" dirty="0"/>
              <a:t>Lisa, Anne, Bas, Sanne.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3FA655ED-D129-46F2-B895-E7A89B05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42" y="3589322"/>
            <a:ext cx="2698579" cy="19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erbil">
            <a:extLst>
              <a:ext uri="{FF2B5EF4-FFF2-40B4-BE49-F238E27FC236}">
                <a16:creationId xmlns:a16="http://schemas.microsoft.com/office/drawing/2014/main" id="{6412DB95-A2EC-4F50-B529-F1A591C0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54" y="3589322"/>
            <a:ext cx="2646154" cy="19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lama">
            <a:extLst>
              <a:ext uri="{FF2B5EF4-FFF2-40B4-BE49-F238E27FC236}">
                <a16:creationId xmlns:a16="http://schemas.microsoft.com/office/drawing/2014/main" id="{729C6B7F-073D-4854-B27D-2B919777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41" y="3589322"/>
            <a:ext cx="2619374" cy="19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E471F-1BEF-4897-9CD1-5916794B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545" y="1871870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NL" sz="2600" dirty="0"/>
              <a:t>Worpgrootte (gemiddeld) 3-7</a:t>
            </a:r>
          </a:p>
          <a:p>
            <a:pPr lvl="0"/>
            <a:r>
              <a:rPr lang="nl-NL" sz="2600" dirty="0"/>
              <a:t>Speenleeftijd 4,5 weken</a:t>
            </a:r>
          </a:p>
          <a:p>
            <a:pPr lvl="0"/>
            <a:r>
              <a:rPr lang="nl-NL" sz="2600" dirty="0"/>
              <a:t>Leeftijd geslachtsrijpheid 7-8</a:t>
            </a:r>
          </a:p>
          <a:p>
            <a:pPr lvl="0"/>
            <a:r>
              <a:rPr lang="nl-NL" sz="2600" dirty="0"/>
              <a:t>Leeftijd </a:t>
            </a:r>
            <a:r>
              <a:rPr lang="nl-NL" sz="2600" dirty="0" err="1"/>
              <a:t>fokrijp</a:t>
            </a:r>
            <a:r>
              <a:rPr lang="nl-NL" sz="2600" dirty="0"/>
              <a:t> 10-12 weken</a:t>
            </a:r>
          </a:p>
          <a:p>
            <a:pPr lvl="0"/>
            <a:r>
              <a:rPr lang="nl-NL" sz="2600" dirty="0"/>
              <a:t>Nestvlieder / nestblijver </a:t>
            </a:r>
            <a:r>
              <a:rPr lang="nl-NL" sz="2600" dirty="0" err="1"/>
              <a:t>nestblijver</a:t>
            </a:r>
            <a:endParaRPr lang="nl-NL" sz="2600" dirty="0"/>
          </a:p>
          <a:p>
            <a:r>
              <a:rPr lang="nl-NL" sz="2600" dirty="0"/>
              <a:t>Bronst cyclus Gerbil: om de 5 dagen 4 uur</a:t>
            </a:r>
          </a:p>
          <a:p>
            <a:r>
              <a:rPr lang="nl-NL" sz="2600" dirty="0"/>
              <a:t>Gerbil Poly </a:t>
            </a:r>
            <a:r>
              <a:rPr lang="nl-NL" sz="2600" dirty="0" err="1"/>
              <a:t>oestisch</a:t>
            </a:r>
            <a:endParaRPr lang="nl-NL" sz="2600" dirty="0"/>
          </a:p>
          <a:p>
            <a:endParaRPr lang="nl-NL" dirty="0"/>
          </a:p>
          <a:p>
            <a:pPr lvl="0"/>
            <a:endParaRPr lang="nl-NL" dirty="0"/>
          </a:p>
          <a:p>
            <a:endParaRPr lang="nl-NL" dirty="0"/>
          </a:p>
        </p:txBody>
      </p:sp>
      <p:pic>
        <p:nvPicPr>
          <p:cNvPr id="6146" name="Picture 2" descr="Gerelateerde afbeelding">
            <a:extLst>
              <a:ext uri="{FF2B5EF4-FFF2-40B4-BE49-F238E27FC236}">
                <a16:creationId xmlns:a16="http://schemas.microsoft.com/office/drawing/2014/main" id="{6375D59D-0AFD-42FC-B43B-65B0F00D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15" y="3313937"/>
            <a:ext cx="4218265" cy="28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375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1B4E35-F39B-4CEB-B1B0-F57DDDF90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766" y="761744"/>
            <a:ext cx="10018713" cy="312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Primaire &amp; secundaire geslachtskenmerken man een paar ballen en een penis </a:t>
            </a:r>
            <a:br>
              <a:rPr lang="nl-NL" dirty="0"/>
            </a:br>
            <a:r>
              <a:rPr lang="nl-NL" dirty="0"/>
              <a:t>Vrouw heeft een uier en spenen en een vulva.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Man de afstand tussen de anus en de geslachtsopening is best 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Vrouw de afstand tussen de anus en de geslachtsopening is kort</a:t>
            </a:r>
          </a:p>
          <a:p>
            <a:endParaRPr lang="nl-NL" dirty="0"/>
          </a:p>
        </p:txBody>
      </p:sp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56FC4F6B-A1DC-4196-9A83-97B61D86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3430943"/>
            <a:ext cx="4104835" cy="30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98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FFC83-5A06-4A3D-A355-7AE97214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 gaan nu het Hanteren/Fixeren</a:t>
            </a:r>
            <a:br>
              <a:rPr lang="nl-NL" dirty="0"/>
            </a:br>
            <a:r>
              <a:rPr lang="nl-NL" dirty="0"/>
              <a:t>van de Gerbil laten zien!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B582166E-A352-412F-95B3-E4F314609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50" y="2438399"/>
            <a:ext cx="4606034" cy="34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518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0621A-6F9A-4585-960D-B57813CE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/>
              <a:t>Einde</a:t>
            </a:r>
          </a:p>
        </p:txBody>
      </p:sp>
      <p:pic>
        <p:nvPicPr>
          <p:cNvPr id="7170" name="Picture 2" descr="Afbeeldingsresultaat voor duim">
            <a:extLst>
              <a:ext uri="{FF2B5EF4-FFF2-40B4-BE49-F238E27FC236}">
                <a16:creationId xmlns:a16="http://schemas.microsoft.com/office/drawing/2014/main" id="{8294333B-BD3B-43EE-B743-BFE147527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39" y="2438399"/>
            <a:ext cx="564371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vraagteken">
            <a:extLst>
              <a:ext uri="{FF2B5EF4-FFF2-40B4-BE49-F238E27FC236}">
                <a16:creationId xmlns:a16="http://schemas.microsoft.com/office/drawing/2014/main" id="{D5ACF923-1F3C-467F-84A5-EE3A8C3B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55" y="2448337"/>
            <a:ext cx="3185215" cy="31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763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3F561-307A-4D2D-A4A0-734D7F76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6" y="142461"/>
            <a:ext cx="10018713" cy="1752599"/>
          </a:xfrm>
        </p:spPr>
        <p:txBody>
          <a:bodyPr>
            <a:normAutofit/>
          </a:bodyPr>
          <a:lstStyle/>
          <a:p>
            <a:r>
              <a:rPr lang="nl-NL" sz="6000" b="1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A28555-E66F-4FD2-B383-FAC0B1DD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89" y="1620077"/>
            <a:ext cx="10018713" cy="31242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Varken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Lama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Gerbil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Hanteren / fixeren</a:t>
            </a:r>
          </a:p>
        </p:txBody>
      </p:sp>
    </p:spTree>
    <p:extLst>
      <p:ext uri="{BB962C8B-B14F-4D97-AF65-F5344CB8AC3E}">
        <p14:creationId xmlns:p14="http://schemas.microsoft.com/office/powerpoint/2010/main" val="14927118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18686-8278-4287-A935-DC5BF346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37" y="274983"/>
            <a:ext cx="10018713" cy="1752599"/>
          </a:xfrm>
        </p:spPr>
        <p:txBody>
          <a:bodyPr>
            <a:normAutofit/>
          </a:bodyPr>
          <a:lstStyle/>
          <a:p>
            <a:r>
              <a:rPr lang="nl-NL" sz="6000" b="1" dirty="0"/>
              <a:t>Varken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2500CA-9CAF-4952-95D3-B81642E5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68" y="2027582"/>
            <a:ext cx="10018713" cy="312420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Beer (man)</a:t>
            </a:r>
          </a:p>
          <a:p>
            <a:pPr marL="342900" indent="-342900">
              <a:buFontTx/>
              <a:buChar char="-"/>
            </a:pPr>
            <a:r>
              <a:rPr lang="nl-NL" dirty="0"/>
              <a:t>Zeug (vrouw)</a:t>
            </a:r>
          </a:p>
          <a:p>
            <a:pPr marL="342900" indent="-342900">
              <a:buFontTx/>
              <a:buChar char="-"/>
            </a:pPr>
            <a:r>
              <a:rPr lang="nl-NL" dirty="0"/>
              <a:t>Big (jong)</a:t>
            </a:r>
          </a:p>
          <a:p>
            <a:pPr marL="342900" indent="-342900">
              <a:buFontTx/>
              <a:buChar char="-"/>
            </a:pPr>
            <a:r>
              <a:rPr lang="nl-NL" dirty="0"/>
              <a:t>Dragen 115 dagen </a:t>
            </a:r>
          </a:p>
          <a:p>
            <a:pPr marL="342900" indent="-342900">
              <a:buFontTx/>
              <a:buChar char="-"/>
            </a:pPr>
            <a:r>
              <a:rPr lang="nl-NL" dirty="0"/>
              <a:t>Leven in paren en in groepen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6F0D8F-51DC-48DC-A66A-873B40182B1B}"/>
              </a:ext>
            </a:extLst>
          </p:cNvPr>
          <p:cNvSpPr txBox="1"/>
          <p:nvPr/>
        </p:nvSpPr>
        <p:spPr>
          <a:xfrm>
            <a:off x="8986487" y="1167200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(Beer)</a:t>
            </a:r>
          </a:p>
        </p:txBody>
      </p:sp>
      <p:sp>
        <p:nvSpPr>
          <p:cNvPr id="5" name="AutoShape 4" descr="Afbeeldingsresultaat voor beer varken">
            <a:extLst>
              <a:ext uri="{FF2B5EF4-FFF2-40B4-BE49-F238E27FC236}">
                <a16:creationId xmlns:a16="http://schemas.microsoft.com/office/drawing/2014/main" id="{E95C1AA9-2FDA-4473-983A-C4C155627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40216" y="21609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Afbeeldingsresultaat voor beer varken">
            <a:extLst>
              <a:ext uri="{FF2B5EF4-FFF2-40B4-BE49-F238E27FC236}">
                <a16:creationId xmlns:a16="http://schemas.microsoft.com/office/drawing/2014/main" id="{1BC1F2C4-9148-4105-8DE1-B3CE06712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92616" y="23133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4" name="Picture 8" descr="Afbeeldingsresultaat voor beer varken">
            <a:extLst>
              <a:ext uri="{FF2B5EF4-FFF2-40B4-BE49-F238E27FC236}">
                <a16:creationId xmlns:a16="http://schemas.microsoft.com/office/drawing/2014/main" id="{442B05C8-2262-47F6-AE2F-7E610398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16" y="1036982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relateerde afbeelding">
            <a:extLst>
              <a:ext uri="{FF2B5EF4-FFF2-40B4-BE49-F238E27FC236}">
                <a16:creationId xmlns:a16="http://schemas.microsoft.com/office/drawing/2014/main" id="{4673DD3E-1A62-48B7-A72F-1A8BFBED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38" y="3918542"/>
            <a:ext cx="3091755" cy="17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ECEFB1E-DA23-4B46-A027-63E17D9E1175}"/>
              </a:ext>
            </a:extLst>
          </p:cNvPr>
          <p:cNvSpPr txBox="1"/>
          <p:nvPr/>
        </p:nvSpPr>
        <p:spPr>
          <a:xfrm>
            <a:off x="9096312" y="3502139"/>
            <a:ext cx="191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(Zeug)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6550E7-4C2C-4BF1-B084-32B56FBD987E}"/>
              </a:ext>
            </a:extLst>
          </p:cNvPr>
          <p:cNvSpPr txBox="1"/>
          <p:nvPr/>
        </p:nvSpPr>
        <p:spPr>
          <a:xfrm>
            <a:off x="6512139" y="3488351"/>
            <a:ext cx="258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(Big)</a:t>
            </a:r>
          </a:p>
        </p:txBody>
      </p:sp>
      <p:pic>
        <p:nvPicPr>
          <p:cNvPr id="4108" name="Picture 12" descr="Gerelateerde afbeelding">
            <a:extLst>
              <a:ext uri="{FF2B5EF4-FFF2-40B4-BE49-F238E27FC236}">
                <a16:creationId xmlns:a16="http://schemas.microsoft.com/office/drawing/2014/main" id="{6912764B-6927-47B9-96A4-ED44A7AF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79" y="3918542"/>
            <a:ext cx="1773702" cy="17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583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0D3239-2A3E-40A6-BF88-BEB5EB20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733" y="929282"/>
            <a:ext cx="10018713" cy="4477605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Worpgrootte (gemiddeld) 9-15</a:t>
            </a:r>
          </a:p>
          <a:p>
            <a:pPr lvl="0"/>
            <a:r>
              <a:rPr lang="nl-NL" dirty="0"/>
              <a:t>Speenleeftijd 8 weken</a:t>
            </a:r>
          </a:p>
          <a:p>
            <a:pPr lvl="0"/>
            <a:r>
              <a:rPr lang="nl-NL" dirty="0"/>
              <a:t>Leeftijd geslachtsrijpheid beer: 8-9 maanden zeug: 3-7 maanden</a:t>
            </a:r>
          </a:p>
          <a:p>
            <a:pPr lvl="0"/>
            <a:r>
              <a:rPr lang="nl-NL" dirty="0"/>
              <a:t>Leeftijd </a:t>
            </a:r>
            <a:r>
              <a:rPr lang="nl-NL" dirty="0" err="1"/>
              <a:t>fokrijp</a:t>
            </a:r>
            <a:r>
              <a:rPr lang="nl-NL" dirty="0"/>
              <a:t> 3</a:t>
            </a:r>
            <a:r>
              <a:rPr lang="nl-NL" baseline="30000" dirty="0"/>
              <a:t>e</a:t>
            </a:r>
            <a:r>
              <a:rPr lang="nl-NL" dirty="0"/>
              <a:t> bronst</a:t>
            </a:r>
          </a:p>
          <a:p>
            <a:pPr lvl="0"/>
            <a:r>
              <a:rPr lang="nl-NL" dirty="0"/>
              <a:t>Nestvlieder / nestblijver nestvlieder </a:t>
            </a:r>
          </a:p>
          <a:p>
            <a:pPr lvl="0"/>
            <a:r>
              <a:rPr lang="nl-NL" dirty="0"/>
              <a:t>Bronstcyclus varken: cyclusduur 21 dagen. 2 tot 3 dagen berig.</a:t>
            </a:r>
          </a:p>
          <a:p>
            <a:pPr lvl="0"/>
            <a:r>
              <a:rPr lang="nl-NL" dirty="0"/>
              <a:t>Varken Poly </a:t>
            </a:r>
            <a:r>
              <a:rPr lang="nl-NL" dirty="0" err="1"/>
              <a:t>oestisch</a:t>
            </a:r>
            <a:br>
              <a:rPr lang="nl-NL" dirty="0"/>
            </a:br>
            <a:endParaRPr lang="nl-NL" dirty="0"/>
          </a:p>
          <a:p>
            <a:endParaRPr lang="nl-NL" sz="1600" dirty="0"/>
          </a:p>
        </p:txBody>
      </p:sp>
      <p:pic>
        <p:nvPicPr>
          <p:cNvPr id="4100" name="Picture 4" descr="Gerelateerde afbeelding">
            <a:extLst>
              <a:ext uri="{FF2B5EF4-FFF2-40B4-BE49-F238E27FC236}">
                <a16:creationId xmlns:a16="http://schemas.microsoft.com/office/drawing/2014/main" id="{C6D11985-DCDD-4E73-9B25-7E54C957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74" y="4115970"/>
            <a:ext cx="3477797" cy="23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155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D15D86-2B27-47A1-A6F0-D2D17797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292" y="153571"/>
            <a:ext cx="10018713" cy="3124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Primaire &amp; secundaire geslachtskenmerken man een paar ballen en een penis </a:t>
            </a:r>
            <a:br>
              <a:rPr lang="nl-NL" dirty="0"/>
            </a:br>
            <a:r>
              <a:rPr lang="nl-NL" dirty="0"/>
              <a:t>Vrouw heeft een hoop spenen en een vulva</a:t>
            </a:r>
          </a:p>
          <a:p>
            <a:pPr marL="0" indent="0">
              <a:buNone/>
            </a:pPr>
            <a:br>
              <a:rPr lang="nl-NL" sz="900" dirty="0"/>
            </a:br>
            <a:r>
              <a:rPr lang="nl-NL" sz="900" dirty="0"/>
              <a:t>					</a:t>
            </a:r>
            <a:r>
              <a:rPr lang="nl-NL" sz="1800" dirty="0"/>
              <a:t>Penis</a:t>
            </a:r>
            <a:endParaRPr lang="nl-NL" sz="900" dirty="0"/>
          </a:p>
        </p:txBody>
      </p:sp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7DDAD4D7-5C59-4B94-AACE-C152F76F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1" y="2126682"/>
            <a:ext cx="2725820" cy="20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C069475-851D-4654-AC33-3C12E2329339}"/>
              </a:ext>
            </a:extLst>
          </p:cNvPr>
          <p:cNvSpPr txBox="1"/>
          <p:nvPr/>
        </p:nvSpPr>
        <p:spPr>
          <a:xfrm>
            <a:off x="8659607" y="1715671"/>
            <a:ext cx="156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Vulva </a:t>
            </a:r>
          </a:p>
        </p:txBody>
      </p:sp>
      <p:pic>
        <p:nvPicPr>
          <p:cNvPr id="3080" name="Picture 8" descr="Gerelateerde afbeelding">
            <a:extLst>
              <a:ext uri="{FF2B5EF4-FFF2-40B4-BE49-F238E27FC236}">
                <a16:creationId xmlns:a16="http://schemas.microsoft.com/office/drawing/2014/main" id="{7EF6A77C-94F7-441F-86FF-CD99A097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95" y="4548278"/>
            <a:ext cx="3522770" cy="185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1A54948-35EA-42DF-A06F-7060EA3B1B11}"/>
              </a:ext>
            </a:extLst>
          </p:cNvPr>
          <p:cNvSpPr txBox="1"/>
          <p:nvPr/>
        </p:nvSpPr>
        <p:spPr>
          <a:xfrm>
            <a:off x="8659607" y="4215754"/>
            <a:ext cx="264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Spenen</a:t>
            </a:r>
          </a:p>
        </p:txBody>
      </p:sp>
      <p:pic>
        <p:nvPicPr>
          <p:cNvPr id="3082" name="Picture 10" descr="Afbeeldingsresultaat voor Ballen varken">
            <a:extLst>
              <a:ext uri="{FF2B5EF4-FFF2-40B4-BE49-F238E27FC236}">
                <a16:creationId xmlns:a16="http://schemas.microsoft.com/office/drawing/2014/main" id="{E8A38A6B-C4E8-4868-86EB-8751FA4D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55" y="4548278"/>
            <a:ext cx="3562346" cy="18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77EBBEA-2730-4330-9B4C-6A9BBAE1B3ED}"/>
              </a:ext>
            </a:extLst>
          </p:cNvPr>
          <p:cNvSpPr txBox="1"/>
          <p:nvPr/>
        </p:nvSpPr>
        <p:spPr>
          <a:xfrm>
            <a:off x="3657600" y="4215754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Ballen</a:t>
            </a:r>
          </a:p>
        </p:txBody>
      </p:sp>
      <p:sp>
        <p:nvSpPr>
          <p:cNvPr id="9" name="AutoShape 12" descr="http://varkensfokken.weebly.com/uploads/1/0/9/5/10957469/4302538.png?267">
            <a:extLst>
              <a:ext uri="{FF2B5EF4-FFF2-40B4-BE49-F238E27FC236}">
                <a16:creationId xmlns:a16="http://schemas.microsoft.com/office/drawing/2014/main" id="{1D1FFC74-CD73-47F7-B3EC-BD9E9EC0FA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20" descr="Afbeeldingsresultaat voor varken penis">
            <a:extLst>
              <a:ext uri="{FF2B5EF4-FFF2-40B4-BE49-F238E27FC236}">
                <a16:creationId xmlns:a16="http://schemas.microsoft.com/office/drawing/2014/main" id="{3CFA2686-1BB9-4CAC-AEB6-B9E3C3F41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94" name="Picture 22" descr="Gerelateerde afbeelding">
            <a:extLst>
              <a:ext uri="{FF2B5EF4-FFF2-40B4-BE49-F238E27FC236}">
                <a16:creationId xmlns:a16="http://schemas.microsoft.com/office/drawing/2014/main" id="{70BC0F70-698D-418F-871B-9D914FD4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55" y="2253266"/>
            <a:ext cx="3541245" cy="18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952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B3669-8398-4BE0-97AC-E7D4A1BD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3"/>
            <a:ext cx="10018713" cy="1752599"/>
          </a:xfrm>
        </p:spPr>
        <p:txBody>
          <a:bodyPr>
            <a:normAutofit/>
          </a:bodyPr>
          <a:lstStyle/>
          <a:p>
            <a:r>
              <a:rPr lang="nl-NL" sz="6000" b="1" dirty="0"/>
              <a:t>Lama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B62CAF-FB88-441E-BE5F-24A5ED7B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93" y="1754816"/>
            <a:ext cx="10018713" cy="312420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Draagtijd 11 maanden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Cria</a:t>
            </a:r>
            <a:r>
              <a:rPr lang="nl-NL" dirty="0"/>
              <a:t> (jonge lama)</a:t>
            </a:r>
          </a:p>
          <a:p>
            <a:pPr marL="342900" indent="-342900">
              <a:buFontTx/>
              <a:buChar char="-"/>
            </a:pPr>
            <a:r>
              <a:rPr lang="nl-NL" dirty="0"/>
              <a:t>Macho/ hengst (man)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Hembra</a:t>
            </a:r>
            <a:r>
              <a:rPr lang="nl-NL" dirty="0"/>
              <a:t>/merrie (vrouw)</a:t>
            </a:r>
          </a:p>
          <a:p>
            <a:pPr marL="342900" indent="-342900">
              <a:buFontTx/>
              <a:buChar char="-"/>
            </a:pPr>
            <a:r>
              <a:rPr lang="nl-NL" dirty="0"/>
              <a:t>Leeft in een kudde</a:t>
            </a:r>
          </a:p>
          <a:p>
            <a:endParaRPr lang="nl-NL" dirty="0"/>
          </a:p>
        </p:txBody>
      </p:sp>
      <p:pic>
        <p:nvPicPr>
          <p:cNvPr id="1026" name="Picture 2" descr="Afbeeldingsresultaat voor mannetjes lama">
            <a:extLst>
              <a:ext uri="{FF2B5EF4-FFF2-40B4-BE49-F238E27FC236}">
                <a16:creationId xmlns:a16="http://schemas.microsoft.com/office/drawing/2014/main" id="{BBEF9AAE-DB0E-4B28-A52F-0A94D828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15" y="2093842"/>
            <a:ext cx="2770718" cy="20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953DD84-F422-4815-8D06-7A8D11D1C16B}"/>
              </a:ext>
            </a:extLst>
          </p:cNvPr>
          <p:cNvSpPr txBox="1"/>
          <p:nvPr/>
        </p:nvSpPr>
        <p:spPr>
          <a:xfrm>
            <a:off x="9190233" y="17245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(Macho)</a:t>
            </a:r>
          </a:p>
        </p:txBody>
      </p:sp>
      <p:pic>
        <p:nvPicPr>
          <p:cNvPr id="1028" name="Picture 4" descr="Afbeeldingsresultaat voor vrouwtjes lama">
            <a:extLst>
              <a:ext uri="{FF2B5EF4-FFF2-40B4-BE49-F238E27FC236}">
                <a16:creationId xmlns:a16="http://schemas.microsoft.com/office/drawing/2014/main" id="{F0DC4BCE-E0EC-45AD-86F8-94CF7DAF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15" y="4539991"/>
            <a:ext cx="2770718" cy="2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EB8D2BE-B943-4F75-8FEB-BCE0C1042D60}"/>
              </a:ext>
            </a:extLst>
          </p:cNvPr>
          <p:cNvSpPr txBox="1"/>
          <p:nvPr/>
        </p:nvSpPr>
        <p:spPr>
          <a:xfrm>
            <a:off x="9156953" y="4171364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Hembra</a:t>
            </a:r>
            <a:r>
              <a:rPr lang="nl-NL" dirty="0"/>
              <a:t>)</a:t>
            </a:r>
          </a:p>
        </p:txBody>
      </p:sp>
      <p:pic>
        <p:nvPicPr>
          <p:cNvPr id="1032" name="Picture 8" descr="Afbeeldingsresultaat voor baby lama">
            <a:extLst>
              <a:ext uri="{FF2B5EF4-FFF2-40B4-BE49-F238E27FC236}">
                <a16:creationId xmlns:a16="http://schemas.microsoft.com/office/drawing/2014/main" id="{357022B5-57DE-45CF-A31D-F1D6508F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758" y="4539991"/>
            <a:ext cx="2856473" cy="21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9B4D1AD-998D-44A1-8C68-FD1B2685D528}"/>
              </a:ext>
            </a:extLst>
          </p:cNvPr>
          <p:cNvSpPr txBox="1"/>
          <p:nvPr/>
        </p:nvSpPr>
        <p:spPr>
          <a:xfrm>
            <a:off x="5880295" y="4170659"/>
            <a:ext cx="15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Cria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34540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41344B-0A7D-412B-B3B1-BF158A4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032" y="2216425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NL" sz="2600" dirty="0"/>
              <a:t>Worpgrootte (gemiddeld) 1 jong</a:t>
            </a:r>
          </a:p>
          <a:p>
            <a:pPr lvl="0"/>
            <a:r>
              <a:rPr lang="nl-NL" sz="2600" dirty="0"/>
              <a:t>Speenleeftijd 5 tot 6 maanden</a:t>
            </a:r>
          </a:p>
          <a:p>
            <a:pPr lvl="0"/>
            <a:r>
              <a:rPr lang="nl-NL" sz="2600" dirty="0"/>
              <a:t>Leeftijd geslachtsrijpheid 2 jaar</a:t>
            </a:r>
          </a:p>
          <a:p>
            <a:pPr lvl="0"/>
            <a:r>
              <a:rPr lang="nl-NL" sz="2600" dirty="0"/>
              <a:t>Leeftijd fok rijp </a:t>
            </a:r>
          </a:p>
          <a:p>
            <a:pPr lvl="0"/>
            <a:r>
              <a:rPr lang="nl-NL" sz="2600" dirty="0"/>
              <a:t>Nestvlieder / nestblijver nestvlieder</a:t>
            </a:r>
          </a:p>
          <a:p>
            <a:r>
              <a:rPr lang="nl-NL" sz="2600" dirty="0"/>
              <a:t>lama: Hebben geen cyclus</a:t>
            </a:r>
          </a:p>
          <a:p>
            <a:r>
              <a:rPr lang="nl-NL" sz="2600" dirty="0"/>
              <a:t>Lama Mono </a:t>
            </a:r>
            <a:r>
              <a:rPr lang="nl-NL" sz="2600" dirty="0" err="1"/>
              <a:t>oestrisch</a:t>
            </a:r>
            <a:endParaRPr lang="nl-NL" sz="2600" dirty="0"/>
          </a:p>
          <a:p>
            <a:pPr lvl="0"/>
            <a:endParaRPr lang="nl-NL" dirty="0"/>
          </a:p>
          <a:p>
            <a:endParaRPr lang="nl-NL" dirty="0"/>
          </a:p>
        </p:txBody>
      </p:sp>
      <p:pic>
        <p:nvPicPr>
          <p:cNvPr id="8194" name="Picture 2" descr="Afbeeldingsresultaat voor lama vulva">
            <a:extLst>
              <a:ext uri="{FF2B5EF4-FFF2-40B4-BE49-F238E27FC236}">
                <a16:creationId xmlns:a16="http://schemas.microsoft.com/office/drawing/2014/main" id="{26F36983-EC7F-4785-A34E-5FDE705C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32" y="301634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127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0621F4-5687-41CE-9E02-78CAC306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782" y="318510"/>
            <a:ext cx="10018713" cy="312420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Primaire &amp; secundaire geslachtskenmerken man een paar ballen en een penis </a:t>
            </a:r>
            <a:br>
              <a:rPr lang="nl-NL" dirty="0"/>
            </a:br>
            <a:r>
              <a:rPr lang="nl-NL" dirty="0"/>
              <a:t>Vrouw heeft een uier en spenen en een vulva.</a:t>
            </a:r>
          </a:p>
          <a:p>
            <a:endParaRPr lang="nl-NL" dirty="0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7EBC1967-C8AB-46D0-90AF-7C66034D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03" y="3165230"/>
            <a:ext cx="2284241" cy="30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3883B2-76D1-433F-A204-0DB1AA41D2EE}"/>
              </a:ext>
            </a:extLst>
          </p:cNvPr>
          <p:cNvSpPr txBox="1"/>
          <p:nvPr/>
        </p:nvSpPr>
        <p:spPr>
          <a:xfrm>
            <a:off x="2881264" y="2795898"/>
            <a:ext cx="228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Vulva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667882-1B72-4D8B-8961-2FE481EBB226}"/>
              </a:ext>
            </a:extLst>
          </p:cNvPr>
          <p:cNvSpPr txBox="1"/>
          <p:nvPr/>
        </p:nvSpPr>
        <p:spPr>
          <a:xfrm>
            <a:off x="5165505" y="344271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Van de ballen &amp; de Penis is er geen afbeelding gevonden.</a:t>
            </a:r>
          </a:p>
        </p:txBody>
      </p:sp>
    </p:spTree>
    <p:extLst>
      <p:ext uri="{BB962C8B-B14F-4D97-AF65-F5344CB8AC3E}">
        <p14:creationId xmlns:p14="http://schemas.microsoft.com/office/powerpoint/2010/main" val="5353006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CE8D2-BA02-4995-9FF4-F035162D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01487"/>
            <a:ext cx="10018713" cy="1752599"/>
          </a:xfrm>
        </p:spPr>
        <p:txBody>
          <a:bodyPr/>
          <a:lstStyle/>
          <a:p>
            <a:r>
              <a:rPr lang="nl-NL" b="1" dirty="0"/>
              <a:t>Gerbil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E02096-D01A-4C6F-B744-FE4E66AB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686338"/>
            <a:ext cx="10018713" cy="312420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Leven in familiegroepjes</a:t>
            </a:r>
          </a:p>
          <a:p>
            <a:pPr marL="342900" indent="-342900">
              <a:buFontTx/>
              <a:buChar char="-"/>
            </a:pPr>
            <a:r>
              <a:rPr lang="nl-NL" dirty="0"/>
              <a:t>Draagtijd is 24 dagen</a:t>
            </a:r>
          </a:p>
          <a:p>
            <a:pPr marL="342900" indent="-342900">
              <a:buFontTx/>
              <a:buChar char="-"/>
            </a:pPr>
            <a:r>
              <a:rPr lang="nl-NL" dirty="0"/>
              <a:t>Man/vrouw/jong hebben geen aparte benamingen</a:t>
            </a:r>
            <a:br>
              <a:rPr lang="nl-NL" dirty="0"/>
            </a:br>
            <a:r>
              <a:rPr lang="nl-NL" dirty="0"/>
              <a:t>De jonge heten puppy’s</a:t>
            </a:r>
          </a:p>
          <a:p>
            <a:endParaRPr lang="nl-NL" dirty="0"/>
          </a:p>
        </p:txBody>
      </p:sp>
      <p:pic>
        <p:nvPicPr>
          <p:cNvPr id="5122" name="Picture 2" descr="Afbeeldingsresultaat voor gerbil vrouw">
            <a:extLst>
              <a:ext uri="{FF2B5EF4-FFF2-40B4-BE49-F238E27FC236}">
                <a16:creationId xmlns:a16="http://schemas.microsoft.com/office/drawing/2014/main" id="{6B3AF424-91E6-428A-90A5-EF8769813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9"/>
          <a:stretch/>
        </p:blipFill>
        <p:spPr bwMode="auto">
          <a:xfrm rot="5400000">
            <a:off x="8969869" y="1893212"/>
            <a:ext cx="1935308" cy="19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40CEBE-64AB-43E3-80FB-901CDDCB1BF4}"/>
              </a:ext>
            </a:extLst>
          </p:cNvPr>
          <p:cNvSpPr txBox="1"/>
          <p:nvPr/>
        </p:nvSpPr>
        <p:spPr>
          <a:xfrm>
            <a:off x="9501809" y="1551745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(Man)</a:t>
            </a:r>
          </a:p>
        </p:txBody>
      </p:sp>
      <p:pic>
        <p:nvPicPr>
          <p:cNvPr id="5124" name="Picture 4" descr="Afbeeldingsresultaat voor gerbil vrouw">
            <a:extLst>
              <a:ext uri="{FF2B5EF4-FFF2-40B4-BE49-F238E27FC236}">
                <a16:creationId xmlns:a16="http://schemas.microsoft.com/office/drawing/2014/main" id="{27808038-59C7-4B5F-8261-F0EAB595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02" y="4547049"/>
            <a:ext cx="199104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52075EF-0D3B-4149-B213-77A9E419B5B3}"/>
              </a:ext>
            </a:extLst>
          </p:cNvPr>
          <p:cNvSpPr txBox="1"/>
          <p:nvPr/>
        </p:nvSpPr>
        <p:spPr>
          <a:xfrm>
            <a:off x="9400854" y="4177717"/>
            <a:ext cx="181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(Vrouw)</a:t>
            </a:r>
          </a:p>
        </p:txBody>
      </p:sp>
      <p:pic>
        <p:nvPicPr>
          <p:cNvPr id="5126" name="Picture 6" descr="Afbeeldingsresultaat voor gerbil speentijd">
            <a:extLst>
              <a:ext uri="{FF2B5EF4-FFF2-40B4-BE49-F238E27FC236}">
                <a16:creationId xmlns:a16="http://schemas.microsoft.com/office/drawing/2014/main" id="{CCE5BADB-19B2-4062-82A7-D3C765E5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7" y="4547050"/>
            <a:ext cx="256970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E6F9182-499C-48C9-B216-3465F9166F2B}"/>
              </a:ext>
            </a:extLst>
          </p:cNvPr>
          <p:cNvSpPr txBox="1"/>
          <p:nvPr/>
        </p:nvSpPr>
        <p:spPr>
          <a:xfrm>
            <a:off x="6400800" y="4177717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(Puppy’s)</a:t>
            </a:r>
          </a:p>
        </p:txBody>
      </p:sp>
    </p:spTree>
    <p:extLst>
      <p:ext uri="{BB962C8B-B14F-4D97-AF65-F5344CB8AC3E}">
        <p14:creationId xmlns:p14="http://schemas.microsoft.com/office/powerpoint/2010/main" val="124186518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110</TotalTime>
  <Words>270</Words>
  <Application>Microsoft Office PowerPoint</Application>
  <PresentationFormat>Breedbeeld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Parallax</vt:lpstr>
      <vt:lpstr>Voortplanting Overige Zoogdieren</vt:lpstr>
      <vt:lpstr>Inhoudsopgave</vt:lpstr>
      <vt:lpstr>Varken</vt:lpstr>
      <vt:lpstr>PowerPoint-presentatie</vt:lpstr>
      <vt:lpstr>PowerPoint-presentatie</vt:lpstr>
      <vt:lpstr>Lama</vt:lpstr>
      <vt:lpstr>PowerPoint-presentatie</vt:lpstr>
      <vt:lpstr>PowerPoint-presentatie</vt:lpstr>
      <vt:lpstr>Gerbil</vt:lpstr>
      <vt:lpstr>PowerPoint-presentatie</vt:lpstr>
      <vt:lpstr>PowerPoint-presentatie</vt:lpstr>
      <vt:lpstr>Wij gaan nu het Hanteren/Fixeren van de Gerbil laten zien!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Voorplanting Overige zoogdieren</dc:title>
  <dc:creator>Lisa Gotink</dc:creator>
  <cp:lastModifiedBy>Lisa Gotink</cp:lastModifiedBy>
  <cp:revision>15</cp:revision>
  <dcterms:created xsi:type="dcterms:W3CDTF">2017-12-05T12:34:38Z</dcterms:created>
  <dcterms:modified xsi:type="dcterms:W3CDTF">2017-12-05T17:23:33Z</dcterms:modified>
</cp:coreProperties>
</file>