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302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45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412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33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3460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50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512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9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46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4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73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29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50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46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335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63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F537B-1392-4310-A7E5-7E78BEC2EBA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3E250D-BE97-4200-8A24-64AA362B36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7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281065-C2C1-4F6F-B77D-7300C9170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nl-NL" sz="6000" dirty="0">
                <a:solidFill>
                  <a:srgbClr val="FFFFFF"/>
                </a:solidFill>
              </a:rPr>
              <a:t>Rund, geit en hamster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6FE3B9C-4AB6-4497-8FE0-A2585D119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endParaRPr lang="nl-N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97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fbeeldingsresultaat voor hamster">
            <a:extLst>
              <a:ext uri="{FF2B5EF4-FFF2-40B4-BE49-F238E27FC236}">
                <a16:creationId xmlns:a16="http://schemas.microsoft.com/office/drawing/2014/main" id="{0F041FA3-14A8-4A0F-9024-FDA5327BD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14" y="891686"/>
            <a:ext cx="5062993" cy="506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1247B44-7E77-4165-97B5-943D78BCB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445" y="609600"/>
            <a:ext cx="3183556" cy="1320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800"/>
              <a:t>Benaming van de bronstcyclus</a:t>
            </a:r>
            <a:br>
              <a:rPr lang="nl-NL" sz="2800"/>
            </a:br>
            <a:endParaRPr lang="nl-NL" sz="28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CF9F94-A79A-4301-A334-93FBC9EE3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0" y="2160589"/>
            <a:ext cx="3176589" cy="3880773"/>
          </a:xfrm>
        </p:spPr>
        <p:txBody>
          <a:bodyPr>
            <a:normAutofit/>
          </a:bodyPr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Tochtig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 hitsig </a:t>
            </a:r>
          </a:p>
          <a:p>
            <a:r>
              <a:rPr lang="nl-NL" dirty="0"/>
              <a:t>Hamster </a:t>
            </a:r>
          </a:p>
          <a:p>
            <a:pPr marL="0" indent="0">
              <a:buNone/>
            </a:pPr>
            <a:r>
              <a:rPr lang="nl-NL"/>
              <a:t>Willig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577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E94B0-A874-4519-8609-FB47829F2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nl-NL" dirty="0"/>
            </a:br>
            <a:r>
              <a:rPr lang="nl-NL" dirty="0"/>
              <a:t>Mono </a:t>
            </a:r>
            <a:r>
              <a:rPr lang="nl-NL" dirty="0" err="1"/>
              <a:t>oestrische</a:t>
            </a:r>
            <a:r>
              <a:rPr lang="nl-NL" dirty="0"/>
              <a:t>- of poly </a:t>
            </a:r>
            <a:r>
              <a:rPr lang="nl-NL" dirty="0" err="1"/>
              <a:t>oestrische</a:t>
            </a:r>
            <a:r>
              <a:rPr lang="nl-NL" dirty="0"/>
              <a:t> cyclus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33764-664C-402F-811E-D402D261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Poly </a:t>
            </a:r>
            <a:r>
              <a:rPr lang="nl-NL" dirty="0" err="1"/>
              <a:t>oestrische</a:t>
            </a:r>
            <a:r>
              <a:rPr lang="nl-NL" dirty="0"/>
              <a:t>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Poly </a:t>
            </a:r>
            <a:r>
              <a:rPr lang="nl-NL" dirty="0" err="1"/>
              <a:t>oestrische</a:t>
            </a:r>
            <a:r>
              <a:rPr lang="nl-NL" dirty="0"/>
              <a:t> </a:t>
            </a:r>
          </a:p>
          <a:p>
            <a:r>
              <a:rPr lang="nl-NL" dirty="0"/>
              <a:t>Hamster </a:t>
            </a:r>
          </a:p>
          <a:p>
            <a:pPr marL="0" indent="0">
              <a:buNone/>
            </a:pPr>
            <a:r>
              <a:rPr lang="nl-NL" dirty="0"/>
              <a:t>Poly </a:t>
            </a:r>
            <a:r>
              <a:rPr lang="nl-NL" dirty="0" err="1"/>
              <a:t>oetrische</a:t>
            </a:r>
            <a:r>
              <a:rPr lang="nl-NL" dirty="0"/>
              <a:t> </a:t>
            </a:r>
          </a:p>
          <a:p>
            <a:endParaRPr lang="nl-NL" dirty="0"/>
          </a:p>
        </p:txBody>
      </p:sp>
      <p:pic>
        <p:nvPicPr>
          <p:cNvPr id="5122" name="Picture 2" descr="Afbeeldingsresultaat voor koe">
            <a:extLst>
              <a:ext uri="{FF2B5EF4-FFF2-40B4-BE49-F238E27FC236}">
                <a16:creationId xmlns:a16="http://schemas.microsoft.com/office/drawing/2014/main" id="{CA6D9CA3-8245-4146-9314-FA5544013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397" y="2153170"/>
            <a:ext cx="4360722" cy="31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494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beeldingsresultaat voor geit">
            <a:extLst>
              <a:ext uri="{FF2B5EF4-FFF2-40B4-BE49-F238E27FC236}">
                <a16:creationId xmlns:a16="http://schemas.microsoft.com/office/drawing/2014/main" id="{45A68162-7744-4878-A126-6B5B78E53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45" r="30384" b="9090"/>
          <a:stretch/>
        </p:blipFill>
        <p:spPr bwMode="auto">
          <a:xfrm>
            <a:off x="0" y="-9719"/>
            <a:ext cx="2734036" cy="6867719"/>
          </a:xfrm>
          <a:custGeom>
            <a:avLst/>
            <a:gdLst>
              <a:gd name="connsiteX0" fmla="*/ 0 w 2734056"/>
              <a:gd name="connsiteY0" fmla="*/ 0 h 6858000"/>
              <a:gd name="connsiteX1" fmla="*/ 1674254 w 2734056"/>
              <a:gd name="connsiteY1" fmla="*/ 0 h 6858000"/>
              <a:gd name="connsiteX2" fmla="*/ 2734056 w 2734056"/>
              <a:gd name="connsiteY2" fmla="*/ 6850199 h 6858000"/>
              <a:gd name="connsiteX3" fmla="*/ 2734056 w 2734056"/>
              <a:gd name="connsiteY3" fmla="*/ 6858000 h 6858000"/>
              <a:gd name="connsiteX4" fmla="*/ 461457 w 2734056"/>
              <a:gd name="connsiteY4" fmla="*/ 6858000 h 6858000"/>
              <a:gd name="connsiteX5" fmla="*/ 0 w 2734056"/>
              <a:gd name="connsiteY5" fmla="*/ 413411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EB6743CF-E74B-4A3C-A785-599069DB89D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B4A00F-15CE-4EFA-BC4B-B9B4ED094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br>
              <a:rPr lang="nl-NL" sz="2000"/>
            </a:br>
            <a:r>
              <a:rPr lang="nl-NL" sz="2000"/>
              <a:t>Nestvlieder / nestblijver</a:t>
            </a:r>
            <a:br>
              <a:rPr lang="nl-NL" sz="2000"/>
            </a:br>
            <a:br>
              <a:rPr lang="nl-NL" sz="2000"/>
            </a:br>
            <a:endParaRPr lang="nl-NL" sz="2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99A3CA-7D4B-43FE-9655-87CC51EB4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2160589"/>
            <a:ext cx="6424440" cy="3880773"/>
          </a:xfrm>
        </p:spPr>
        <p:txBody>
          <a:bodyPr>
            <a:normAutofit/>
          </a:bodyPr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Nestblijver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Nestblijver 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Nestblijver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5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6C7AC-EC9E-4BE5-A0B1-03CA4B5D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nl-NL" dirty="0"/>
            </a:br>
            <a:r>
              <a:rPr lang="nl-NL" dirty="0"/>
              <a:t>Leeft in groepen / leeft per paar / leeft alleen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A0BCDB-4623-4268-81D6-088DDA326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Leeft in groepen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Leeft in groepen 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Leeft alleen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4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03AB52-C9FB-4544-AE67-643E872D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22" y="631593"/>
            <a:ext cx="8596668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/>
              <a:t>Benaming vrouwelijk dier: </a:t>
            </a:r>
          </a:p>
          <a:p>
            <a:pPr marL="0" indent="0">
              <a:buNone/>
            </a:pPr>
            <a:r>
              <a:rPr lang="nl-NL" dirty="0"/>
              <a:t>Rund: koe</a:t>
            </a:r>
          </a:p>
          <a:p>
            <a:pPr marL="0" indent="0">
              <a:buNone/>
            </a:pPr>
            <a:r>
              <a:rPr lang="nl-NL" dirty="0"/>
              <a:t>Geit: geit </a:t>
            </a:r>
          </a:p>
          <a:p>
            <a:pPr marL="0" indent="0">
              <a:buNone/>
            </a:pPr>
            <a:r>
              <a:rPr lang="nl-NL" dirty="0"/>
              <a:t>Hamster: vaak vrouw genoemd ook wel </a:t>
            </a:r>
          </a:p>
          <a:p>
            <a:pPr marL="0" indent="0">
              <a:buNone/>
            </a:pPr>
            <a:r>
              <a:rPr lang="nl-NL" dirty="0"/>
              <a:t>zeug</a:t>
            </a:r>
          </a:p>
          <a:p>
            <a:pPr marL="0" indent="0">
              <a:buNone/>
            </a:pPr>
            <a:r>
              <a:rPr lang="nl-NL" b="1" dirty="0"/>
              <a:t>Benaming mannelijk dier:</a:t>
            </a:r>
          </a:p>
          <a:p>
            <a:pPr marL="0" indent="0">
              <a:buNone/>
            </a:pPr>
            <a:r>
              <a:rPr lang="nl-NL" dirty="0"/>
              <a:t>Rund: stier</a:t>
            </a:r>
          </a:p>
          <a:p>
            <a:pPr marL="0" indent="0">
              <a:buNone/>
            </a:pPr>
            <a:r>
              <a:rPr lang="nl-NL" dirty="0"/>
              <a:t>Geit: bok </a:t>
            </a:r>
          </a:p>
          <a:p>
            <a:pPr marL="0" indent="0">
              <a:buNone/>
            </a:pPr>
            <a:r>
              <a:rPr lang="nl-NL" dirty="0"/>
              <a:t>Hamster: vaak man genoemd ook wel beer</a:t>
            </a:r>
          </a:p>
          <a:p>
            <a:pPr marL="0" indent="0">
              <a:buNone/>
            </a:pPr>
            <a:r>
              <a:rPr lang="nl-NL" b="1" dirty="0"/>
              <a:t>Benaming jong dier: </a:t>
            </a:r>
          </a:p>
          <a:p>
            <a:pPr marL="0" indent="0">
              <a:buNone/>
            </a:pPr>
            <a:r>
              <a:rPr lang="nl-NL" dirty="0"/>
              <a:t>Rund: kalf</a:t>
            </a:r>
          </a:p>
          <a:p>
            <a:pPr marL="0" indent="0">
              <a:buNone/>
            </a:pPr>
            <a:r>
              <a:rPr lang="nl-NL" dirty="0"/>
              <a:t>Geit: lam </a:t>
            </a:r>
          </a:p>
          <a:p>
            <a:pPr marL="0" indent="0">
              <a:buNone/>
            </a:pPr>
            <a:r>
              <a:rPr lang="nl-NL" dirty="0"/>
              <a:t>Hamster: pup  (bij een jonge hamster is het geslacht nog niet goed te zien dus daarom geen afbeelding)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Afbeeldingsresultaat voor geslacht man hamster">
            <a:extLst>
              <a:ext uri="{FF2B5EF4-FFF2-40B4-BE49-F238E27FC236}">
                <a16:creationId xmlns:a16="http://schemas.microsoft.com/office/drawing/2014/main" id="{A5F26978-8022-44D5-9476-C51CA690B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997" y="1196393"/>
            <a:ext cx="3228764" cy="232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59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Afbeeldingsresultaat voor spenen vaars">
            <a:extLst>
              <a:ext uri="{FF2B5EF4-FFF2-40B4-BE49-F238E27FC236}">
                <a16:creationId xmlns:a16="http://schemas.microsoft.com/office/drawing/2014/main" id="{398B3663-8A83-4740-AA6F-6EF66384F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4" r="11476"/>
          <a:stretch/>
        </p:blipFill>
        <p:spPr bwMode="auto">
          <a:xfrm>
            <a:off x="322048" y="-1"/>
            <a:ext cx="4551305" cy="3429000"/>
          </a:xfrm>
          <a:custGeom>
            <a:avLst/>
            <a:gdLst>
              <a:gd name="connsiteX0" fmla="*/ 509916 w 4551305"/>
              <a:gd name="connsiteY0" fmla="*/ 0 h 3429000"/>
              <a:gd name="connsiteX1" fmla="*/ 4551305 w 4551305"/>
              <a:gd name="connsiteY1" fmla="*/ 0 h 3429000"/>
              <a:gd name="connsiteX2" fmla="*/ 4551305 w 4551305"/>
              <a:gd name="connsiteY2" fmla="*/ 1 h 3429000"/>
              <a:gd name="connsiteX3" fmla="*/ 3693885 w 4551305"/>
              <a:gd name="connsiteY3" fmla="*/ 1 h 3429000"/>
              <a:gd name="connsiteX4" fmla="*/ 3181696 w 4551305"/>
              <a:gd name="connsiteY4" fmla="*/ 3429000 h 3429000"/>
              <a:gd name="connsiteX5" fmla="*/ 0 w 4551305"/>
              <a:gd name="connsiteY5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fbeeldingsresultaat voor geslachtskenmerk koe">
            <a:extLst>
              <a:ext uri="{FF2B5EF4-FFF2-40B4-BE49-F238E27FC236}">
                <a16:creationId xmlns:a16="http://schemas.microsoft.com/office/drawing/2014/main" id="{FE2D04AA-83F4-45D7-81B4-C760BB075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3" r="13960"/>
          <a:stretch/>
        </p:blipFill>
        <p:spPr bwMode="auto">
          <a:xfrm>
            <a:off x="-10633" y="3428999"/>
            <a:ext cx="3514376" cy="3429001"/>
          </a:xfrm>
          <a:custGeom>
            <a:avLst/>
            <a:gdLst>
              <a:gd name="connsiteX0" fmla="*/ 332680 w 3514376"/>
              <a:gd name="connsiteY0" fmla="*/ 0 h 3429001"/>
              <a:gd name="connsiteX1" fmla="*/ 3514376 w 3514376"/>
              <a:gd name="connsiteY1" fmla="*/ 0 h 3429001"/>
              <a:gd name="connsiteX2" fmla="*/ 3002186 w 3514376"/>
              <a:gd name="connsiteY2" fmla="*/ 3429001 h 3429001"/>
              <a:gd name="connsiteX3" fmla="*/ 0 w 3514376"/>
              <a:gd name="connsiteY3" fmla="*/ 3429001 h 3429001"/>
              <a:gd name="connsiteX4" fmla="*/ 0 w 3514376"/>
              <a:gd name="connsiteY4" fmla="*/ 2237155 h 342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31FD3CE-CE0A-4FD9-967C-4D340CA3788F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2012" y="3422860"/>
            <a:ext cx="32511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Isosceles Triangle 30">
            <a:extLst>
              <a:ext uri="{FF2B5EF4-FFF2-40B4-BE49-F238E27FC236}">
                <a16:creationId xmlns:a16="http://schemas.microsoft.com/office/drawing/2014/main" id="{0663EB55-934F-42EF-80DE-098647DE7A0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860B57-5B9D-4C01-B783-D665852D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nl-NL" dirty="0"/>
              <a:t>primaire geslachtskenmerken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93017F-28CD-404E-A9A1-1034707B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2160589"/>
            <a:ext cx="5114776" cy="3880773"/>
          </a:xfrm>
        </p:spPr>
        <p:txBody>
          <a:bodyPr>
            <a:normAutofit/>
          </a:bodyPr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Koe: Uiers en vulva</a:t>
            </a:r>
          </a:p>
          <a:p>
            <a:pPr marL="0" indent="0">
              <a:buNone/>
            </a:pPr>
            <a:r>
              <a:rPr lang="nl-NL" dirty="0"/>
              <a:t>Stier: Ballen en penis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geit: vulva</a:t>
            </a:r>
          </a:p>
          <a:p>
            <a:pPr marL="0" indent="0">
              <a:buNone/>
            </a:pPr>
            <a:r>
              <a:rPr lang="nl-NL" dirty="0"/>
              <a:t>bok: penis, balzak</a:t>
            </a:r>
          </a:p>
          <a:p>
            <a:r>
              <a:rPr lang="nl-NL" dirty="0"/>
              <a:t>Hamster </a:t>
            </a:r>
          </a:p>
          <a:p>
            <a:pPr marL="0" indent="0">
              <a:buNone/>
            </a:pPr>
            <a:r>
              <a:rPr lang="nl-NL" dirty="0"/>
              <a:t>Bij een zeugje is een Y</a:t>
            </a:r>
          </a:p>
          <a:p>
            <a:pPr marL="0" indent="0">
              <a:buNone/>
            </a:pPr>
            <a:r>
              <a:rPr lang="nl-NL" dirty="0"/>
              <a:t>Bij een beer zit een rondje en de teelballen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539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63BD7-589F-459D-95A5-9965A8B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secundaire geslachtskenmerken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705A57-3F14-4459-AD10-4E89A26C4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Slanke lichaamsbouw, hangende en korte nek</a:t>
            </a:r>
          </a:p>
          <a:p>
            <a:pPr marL="0" indent="0">
              <a:buNone/>
            </a:pPr>
            <a:r>
              <a:rPr lang="nl-NL" dirty="0"/>
              <a:t>Grove lichaamsbouw, korte en stevige nek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Bij een bok de sik </a:t>
            </a:r>
          </a:p>
          <a:p>
            <a:r>
              <a:rPr lang="nl-NL" dirty="0"/>
              <a:t>Hamster </a:t>
            </a:r>
          </a:p>
          <a:p>
            <a:pPr marL="0" indent="0">
              <a:buNone/>
            </a:pPr>
            <a:r>
              <a:rPr lang="nl-NL" dirty="0"/>
              <a:t>Zeugjes krijgen een afgerond achterwerk en </a:t>
            </a:r>
          </a:p>
          <a:p>
            <a:pPr marL="0" indent="0">
              <a:buNone/>
            </a:pPr>
            <a:r>
              <a:rPr lang="nl-NL" dirty="0"/>
              <a:t>bij beertjes loop het in een punt </a:t>
            </a:r>
          </a:p>
          <a:p>
            <a:endParaRPr lang="nl-NL" dirty="0"/>
          </a:p>
        </p:txBody>
      </p:sp>
      <p:pic>
        <p:nvPicPr>
          <p:cNvPr id="3074" name="Picture 2" descr="Afbeeldingsresultaat voor geit geslachtsrijp">
            <a:extLst>
              <a:ext uri="{FF2B5EF4-FFF2-40B4-BE49-F238E27FC236}">
                <a16:creationId xmlns:a16="http://schemas.microsoft.com/office/drawing/2014/main" id="{BCAE9804-6D72-44EA-8C5F-48E51F52B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599" y="1584794"/>
            <a:ext cx="3511998" cy="399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68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9CD4D-DB14-49E8-B22A-9CCCE812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Lengte van de draagtijd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FDF6F-9DCF-4235-BBDB-26D48A6C8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9 maand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145-152 dagen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15 tot 18 dagen  </a:t>
            </a:r>
          </a:p>
          <a:p>
            <a:endParaRPr lang="nl-NL" dirty="0"/>
          </a:p>
        </p:txBody>
      </p:sp>
      <p:pic>
        <p:nvPicPr>
          <p:cNvPr id="9218" name="Picture 2" descr="Afbeeldingsresultaat voor hamster">
            <a:extLst>
              <a:ext uri="{FF2B5EF4-FFF2-40B4-BE49-F238E27FC236}">
                <a16:creationId xmlns:a16="http://schemas.microsoft.com/office/drawing/2014/main" id="{8D6DAF2E-03B9-446E-89D8-EE5354AD5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373" y="2632759"/>
            <a:ext cx="3748009" cy="293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9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1A703-018A-4B22-94A0-CFB7096E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Worpgrootte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E4E5DC-5075-48C1-AE55-C0936720B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kalf zo’n 80 cm lang en weegt het 30 tot 50 kg.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2 lammeren </a:t>
            </a:r>
          </a:p>
          <a:p>
            <a:r>
              <a:rPr lang="nl-NL" dirty="0"/>
              <a:t>Hamster </a:t>
            </a:r>
          </a:p>
          <a:p>
            <a:pPr marL="0" indent="0">
              <a:buNone/>
            </a:pPr>
            <a:r>
              <a:rPr lang="nl-NL" dirty="0"/>
              <a:t>4-10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665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fbeeldingsresultaat voor geit">
            <a:extLst>
              <a:ext uri="{FF2B5EF4-FFF2-40B4-BE49-F238E27FC236}">
                <a16:creationId xmlns:a16="http://schemas.microsoft.com/office/drawing/2014/main" id="{57826F70-EF59-4BF4-BB71-4BD4B301B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1" r="16832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D4DE29D-B7DA-4ECA-934C-E7E1BB236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NL" dirty="0"/>
              <a:t>Speenleeftijd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D80F3F-A06B-45D5-8B49-1DD8690B3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2,5 maand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3 maanden 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3 weken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861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2C068-7DAD-41F6-93D5-39D103B5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Leeftijd geslachtsrijpheid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A0F06D-6CA2-4811-95E9-1FBE580C0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13-14 maand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4-5 maanden 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Beertjes 4-5 weken</a:t>
            </a:r>
          </a:p>
          <a:p>
            <a:pPr marL="0" indent="0">
              <a:buNone/>
            </a:pPr>
            <a:r>
              <a:rPr lang="nl-NL" dirty="0"/>
              <a:t>Zeugjes 6-7 weken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273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fbeeldingsresultaat voor stier">
            <a:extLst>
              <a:ext uri="{FF2B5EF4-FFF2-40B4-BE49-F238E27FC236}">
                <a16:creationId xmlns:a16="http://schemas.microsoft.com/office/drawing/2014/main" id="{42FA795B-103D-432D-8FC9-5758429CAB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1" r="16531" b="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C7737F3-7CAE-44C2-AEB4-0918B6FB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pPr lvl="0">
              <a:lnSpc>
                <a:spcPct val="90000"/>
              </a:lnSpc>
            </a:pPr>
            <a:br>
              <a:rPr lang="nl-NL" sz="2000"/>
            </a:br>
            <a:r>
              <a:rPr lang="nl-NL" sz="2000"/>
              <a:t>Leeftijd </a:t>
            </a:r>
            <a:r>
              <a:rPr lang="nl-NL" sz="2000" err="1"/>
              <a:t>fokrijp</a:t>
            </a:r>
            <a:br>
              <a:rPr lang="nl-NL" sz="2000"/>
            </a:br>
            <a:br>
              <a:rPr lang="nl-NL" sz="2000"/>
            </a:br>
            <a:endParaRPr lang="nl-NL" sz="2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C0CB79-8680-4C0A-99ED-E399FE436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nl-NL" dirty="0"/>
              <a:t>Rund</a:t>
            </a:r>
          </a:p>
          <a:p>
            <a:pPr marL="0" indent="0">
              <a:buNone/>
            </a:pPr>
            <a:r>
              <a:rPr lang="nl-NL" dirty="0"/>
              <a:t>18 maand </a:t>
            </a:r>
          </a:p>
          <a:p>
            <a:r>
              <a:rPr lang="nl-NL" dirty="0"/>
              <a:t>Geit </a:t>
            </a:r>
          </a:p>
          <a:p>
            <a:pPr marL="0" indent="0">
              <a:buNone/>
            </a:pPr>
            <a:r>
              <a:rPr lang="nl-NL" dirty="0"/>
              <a:t>7-8 maanden</a:t>
            </a:r>
          </a:p>
          <a:p>
            <a:r>
              <a:rPr lang="nl-NL" dirty="0"/>
              <a:t>Hamster</a:t>
            </a:r>
          </a:p>
          <a:p>
            <a:pPr marL="0" indent="0">
              <a:buNone/>
            </a:pPr>
            <a:r>
              <a:rPr lang="nl-NL" dirty="0"/>
              <a:t>Zeugjes 6-8 weken</a:t>
            </a:r>
          </a:p>
          <a:p>
            <a:pPr marL="0" indent="0">
              <a:buNone/>
            </a:pPr>
            <a:r>
              <a:rPr lang="nl-NL" dirty="0"/>
              <a:t>Beertjes 10-12 weken </a:t>
            </a:r>
          </a:p>
        </p:txBody>
      </p:sp>
    </p:spTree>
    <p:extLst>
      <p:ext uri="{BB962C8B-B14F-4D97-AF65-F5344CB8AC3E}">
        <p14:creationId xmlns:p14="http://schemas.microsoft.com/office/powerpoint/2010/main" val="1534770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1246</TotalTime>
  <Words>259</Words>
  <Application>Microsoft Office PowerPoint</Application>
  <PresentationFormat>Breedbeeld</PresentationFormat>
  <Paragraphs>99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Rund, geit en hamster</vt:lpstr>
      <vt:lpstr>PowerPoint-presentatie</vt:lpstr>
      <vt:lpstr>primaire geslachtskenmerken</vt:lpstr>
      <vt:lpstr>de secundaire geslachtskenmerken</vt:lpstr>
      <vt:lpstr>Lengte van de draagtijd  </vt:lpstr>
      <vt:lpstr>Worpgrootte </vt:lpstr>
      <vt:lpstr>Speenleeftijd  </vt:lpstr>
      <vt:lpstr>Leeftijd geslachtsrijpheid </vt:lpstr>
      <vt:lpstr> Leeftijd fokrijp  </vt:lpstr>
      <vt:lpstr>Benaming van de bronstcyclus </vt:lpstr>
      <vt:lpstr> Mono oestrische- of poly oestrische cyclus  </vt:lpstr>
      <vt:lpstr> Nestvlieder / nestblijver  </vt:lpstr>
      <vt:lpstr> Leeft in groepen / leeft per paar / leeft alleen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Birgit Keurntjes</dc:creator>
  <cp:lastModifiedBy>Birgit Keurntjes</cp:lastModifiedBy>
  <cp:revision>12</cp:revision>
  <dcterms:created xsi:type="dcterms:W3CDTF">2017-12-05T10:24:13Z</dcterms:created>
  <dcterms:modified xsi:type="dcterms:W3CDTF">2017-12-06T07:50:14Z</dcterms:modified>
</cp:coreProperties>
</file>