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1A849-1FC0-4447-B94E-DAC0FE23E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E136FF5-E031-4699-9E02-1FC49F25A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DD77B3-113E-48D1-8B54-B7811EB0B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6FAC119-E380-4FD7-8656-4CB6CCB8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DA504B-198E-4AD1-AE97-96532880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59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98F44-D3C4-48A2-AF5B-6A5A965C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5259A4-D311-49EB-B1D0-1C5ED188B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105A7F-F6C1-4D80-ABAD-74C64B85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8C5508-2FE3-41A1-A8AD-76C2CC39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44856C-CA72-494B-86D9-21776515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09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9174C3B-0073-45B8-A2E4-2A3DEC0ABA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4907862-AA91-4E8D-846E-BEC081C3D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E3ED6F-DE0D-4AE0-8C70-A6E05FDA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F94DE1A-1F56-4EAF-B119-2F28BE53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6D7490-98C0-432D-8A21-133A5F57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8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6EEF4-F0B0-42FB-8A07-2B52C5EB2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8F4DED-02DA-42CF-911A-3F36E29F1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A653C6-B3E4-4981-9107-C43DD8AF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1854F2-6E78-47D1-8FA5-372AE8AD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8DCB93-6F15-45D5-B429-F4146234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364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59583-117F-4934-B2AC-453E08DC3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B27CA4-94D7-4F7F-B25A-44FF8E91E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D61553-C5B2-4FB1-B0C3-0FC9D976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CEB0F3-943D-4AD4-B900-2C082918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C7E4E7-4CFE-4F38-B782-7643AE4B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08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3DCDAC-2A01-46EC-B35E-25BB771C4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B1153-C946-4BF5-A942-0CACD8E74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DD346C-9294-4AC2-85DA-4E9800020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430D662-EEDB-42BF-B47F-FF9865E27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95B01E-345A-4D40-BF15-13C98D82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243A0B7-D770-469F-9D1B-C53C2EB01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79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80A7D-847B-4072-8B43-C5AF1148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EC8518-A42B-4A72-891A-74B617047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97F751-FD7D-4C0E-B5D5-AAB117C98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597558-9F1D-4FC4-B9F2-066F3DE36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1F79647-308E-4A1F-B0F0-A10E5B3A2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EF9469A-CF40-41B5-B170-0346900B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A9B63CB-0B80-499D-B5D6-9CB41534A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C8AEE24-8E19-4210-8AEB-7846CE936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171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A628A-515C-4CEF-B492-9E85E28C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6D6B8E1-C8A3-437E-9100-5D18629F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19FC75D-8AE0-437D-885A-A17C37EE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5DB1AF-FA18-43D6-BC7B-693D2D503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3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7857E95-41D3-478D-B2D1-71558E08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8A602F-6F13-448A-B4A8-D014D9ADB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F60E73-953B-4B88-927B-3CC9B430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88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58453-D9AD-44C9-8B02-76F4661F0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8B8009-39F3-48F4-A2D1-91AC50F3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62D890-BD11-414B-8D69-812DCC1F2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643D55-3F47-46A4-8D4F-262AA2EA4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816C6DA-C665-4596-8982-DC2634EC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8A47492-6842-4D41-93C3-32C84DAA4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212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52218-E54E-4C50-A8FE-886427CF8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F5FD72-FE67-4225-BB7E-F0699FDD7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D9480B3-2164-4D83-8855-ED547380AB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BB6394-9A12-4D82-AD1A-5565EE36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FC804E-B86F-4E52-9E47-EDD15EF7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A3BFCD-FF28-409A-9AAF-729675D96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52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8B67918-FE36-4606-97BC-6BD48A1E5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69BA3A-8447-4DF9-B01C-FE75776F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A9FE6D-2CC8-4276-A909-FF68665304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86A5-7195-4A49-B806-F592B324E79D}" type="datetimeFigureOut">
              <a:rPr lang="nl-NL" smtClean="0"/>
              <a:t>6-12-2017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FF2EE0-EFC4-4F48-A274-2E54E7180F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D782AD-95DD-41B1-9398-9C05C6C82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54EE2-BDA4-4C51-B0BA-8AE2E17AA9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57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5159C-2E71-4705-8942-579D8B4CDC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Voortplanting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BAB919-4C20-4DE7-A852-F6374FEB4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904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9D217-AF57-4FD8-8035-2FDD13A6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Cavia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0DFAD3-F5C8-421C-AE5B-C87798C97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Mannelijk dier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Beer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Vrouwelijk dier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Zeug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Jong dier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Big 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Primaire geslachtskenmerken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Man: Penis, balzak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                                                         Vrouw: Vagina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Secundaire geslachtskenmerken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- 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Lengte van de draagtijd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66-68 dagen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Worpgrootte (gemiddeld)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2-4 jongen</a:t>
            </a:r>
            <a:endParaRPr lang="nl-NL" sz="2200" dirty="0">
              <a:solidFill>
                <a:prstClr val="black"/>
              </a:solidFill>
            </a:endParaRP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92EE54-EF4A-4250-AF2D-56AA7B606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757" y="1797233"/>
            <a:ext cx="2967165" cy="18682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D84EF3-DBD2-406B-AD8B-FE16ACF77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9104" y="3665448"/>
            <a:ext cx="2920472" cy="26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8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7BADC0-8781-48EA-9E20-C451D5D6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Cavia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D4B2C9-78E7-41C9-BC27-251DAB590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200" dirty="0"/>
              <a:t>Speenleeftijd </a:t>
            </a:r>
            <a:r>
              <a:rPr lang="nl-NL" sz="2200" dirty="0">
                <a:sym typeface="Wingdings" panose="05000000000000000000" pitchFamily="2" charset="2"/>
              </a:rPr>
              <a:t> 21dagen</a:t>
            </a:r>
          </a:p>
          <a:p>
            <a:pPr marL="0" indent="0">
              <a:buNone/>
            </a:pPr>
            <a:r>
              <a:rPr lang="nl-NL" sz="2200" dirty="0"/>
              <a:t>Leeftijd geslachtsrijpheid</a:t>
            </a:r>
            <a:r>
              <a:rPr lang="nl-NL" sz="2200" dirty="0">
                <a:sym typeface="Wingdings" panose="05000000000000000000" pitchFamily="2" charset="2"/>
              </a:rPr>
              <a:t> 2-3 maand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Leeftijd </a:t>
            </a:r>
            <a:r>
              <a:rPr lang="nl-NL" sz="2200" dirty="0" err="1"/>
              <a:t>fokrijp</a:t>
            </a:r>
            <a:r>
              <a:rPr lang="nl-NL" sz="2200" dirty="0"/>
              <a:t> </a:t>
            </a:r>
            <a:r>
              <a:rPr lang="nl-NL" sz="2200" dirty="0">
                <a:sym typeface="Wingdings" panose="05000000000000000000" pitchFamily="2" charset="2"/>
              </a:rPr>
              <a:t> Zeugje: 4,5-10 maand </a:t>
            </a:r>
            <a:br>
              <a:rPr lang="nl-NL" sz="2200" dirty="0">
                <a:sym typeface="Wingdings" panose="05000000000000000000" pitchFamily="2" charset="2"/>
              </a:rPr>
            </a:br>
            <a:r>
              <a:rPr lang="nl-NL" sz="2200" dirty="0">
                <a:sym typeface="Wingdings" panose="05000000000000000000" pitchFamily="2" charset="2"/>
              </a:rPr>
              <a:t>                                 Beertje: 3-4 maanden</a:t>
            </a:r>
            <a:br>
              <a:rPr lang="nl-NL" sz="2200" dirty="0"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(Zeugjes ouder dan een jaar, niet meer geschikt om mee te fokken, bekken te klein)</a:t>
            </a:r>
          </a:p>
          <a:p>
            <a:pPr marL="0" indent="0">
              <a:buNone/>
            </a:pPr>
            <a:r>
              <a:rPr lang="nl-NL" sz="2200" dirty="0"/>
              <a:t>Benaming van de bronstcyclus</a:t>
            </a:r>
            <a:r>
              <a:rPr lang="nl-NL" sz="2200" dirty="0">
                <a:sym typeface="Wingdings" panose="05000000000000000000" pitchFamily="2" charset="2"/>
              </a:rPr>
              <a:t> Berig </a:t>
            </a:r>
            <a:endParaRPr lang="nl-NL" sz="2200" dirty="0"/>
          </a:p>
          <a:p>
            <a:pPr marL="0" indent="0">
              <a:buNone/>
            </a:pPr>
            <a:r>
              <a:rPr lang="nl-NL" sz="2200" dirty="0"/>
              <a:t>Mono </a:t>
            </a:r>
            <a:r>
              <a:rPr lang="nl-NL" sz="2200" dirty="0" err="1"/>
              <a:t>oestrische</a:t>
            </a:r>
            <a:r>
              <a:rPr lang="nl-NL" sz="2200" dirty="0"/>
              <a:t>- of </a:t>
            </a:r>
            <a:r>
              <a:rPr lang="nl-NL" sz="2200" dirty="0">
                <a:solidFill>
                  <a:srgbClr val="FF0000"/>
                </a:solidFill>
              </a:rPr>
              <a:t>poly </a:t>
            </a:r>
            <a:r>
              <a:rPr lang="nl-NL" sz="2200" dirty="0" err="1">
                <a:solidFill>
                  <a:srgbClr val="FF0000"/>
                </a:solidFill>
              </a:rPr>
              <a:t>oestrische</a:t>
            </a:r>
            <a:r>
              <a:rPr lang="nl-NL" sz="2200" dirty="0">
                <a:solidFill>
                  <a:srgbClr val="FF0000"/>
                </a:solidFill>
              </a:rPr>
              <a:t> cyclus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FF0000"/>
                </a:solidFill>
              </a:rPr>
              <a:t>Nestvlieder</a:t>
            </a:r>
            <a:r>
              <a:rPr lang="nl-NL" sz="2200" dirty="0"/>
              <a:t> / nestblijver</a:t>
            </a:r>
          </a:p>
          <a:p>
            <a:pPr marL="0" indent="0">
              <a:buNone/>
            </a:pPr>
            <a:r>
              <a:rPr lang="nl-NL" sz="2200" dirty="0">
                <a:solidFill>
                  <a:srgbClr val="FF0000"/>
                </a:solidFill>
              </a:rPr>
              <a:t>Leeft in groepen </a:t>
            </a:r>
            <a:r>
              <a:rPr lang="nl-NL" sz="2200" dirty="0"/>
              <a:t>/ leeft per paar / leeft alleen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8" name="Picture 4" descr="Afbeeldingsresultaat voor cavia">
            <a:extLst>
              <a:ext uri="{FF2B5EF4-FFF2-40B4-BE49-F238E27FC236}">
                <a16:creationId xmlns:a16="http://schemas.microsoft.com/office/drawing/2014/main" id="{75BB153E-8521-4A5A-9280-CD2B04230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4028121"/>
            <a:ext cx="3681413" cy="2148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2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5162C4-1FB8-410E-9986-2B516183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Chinchilla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16A1EA1-8D92-4938-B7CC-8BDAAE2E6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Mannelijk dier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Bokje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Vrouwelijk dier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/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Jong dier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Chinchilla jong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Primaire geslachtskenmerken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Man:    penis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                                                         Vrouw: Vagina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Secundaire geslachtskenmerken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-                                                          </a:t>
            </a:r>
            <a:endParaRPr lang="nl-NL" sz="15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Lengte van de draagtijd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Ongeveer 111 dagen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Worpgrootte (gemiddeld)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Gemiddeld 3 chinchilla’s</a:t>
            </a:r>
            <a:endParaRPr lang="nl-NL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050" name="Picture 2" descr="http://www.kleineknaagdieren.nl/overigeknaagdieren/chinchillas/geslachtsbepaling/vrouwtje-volwassen.jpg">
            <a:extLst>
              <a:ext uri="{FF2B5EF4-FFF2-40B4-BE49-F238E27FC236}">
                <a16:creationId xmlns:a16="http://schemas.microsoft.com/office/drawing/2014/main" id="{3084303A-7F1F-4DA2-9599-63E83E1E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2" y="1523999"/>
            <a:ext cx="2814638" cy="18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kleineknaagdieren.nl/overigeknaagdieren/chinchillas/geslachtsbepaling/mannetje-volwassen.jpg">
            <a:extLst>
              <a:ext uri="{FF2B5EF4-FFF2-40B4-BE49-F238E27FC236}">
                <a16:creationId xmlns:a16="http://schemas.microsoft.com/office/drawing/2014/main" id="{E178F9E8-AA4A-434E-B2FB-21CF5E9E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2" y="4173646"/>
            <a:ext cx="2814638" cy="18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D63D2C8D-E659-4DB9-A06A-3153B9F92BF4}"/>
              </a:ext>
            </a:extLst>
          </p:cNvPr>
          <p:cNvSpPr txBox="1"/>
          <p:nvPr/>
        </p:nvSpPr>
        <p:spPr>
          <a:xfrm>
            <a:off x="8770620" y="3404177"/>
            <a:ext cx="258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Boven </a:t>
            </a:r>
            <a:r>
              <a:rPr lang="nl-NL" dirty="0">
                <a:sym typeface="Wingdings" panose="05000000000000000000" pitchFamily="2" charset="2"/>
              </a:rPr>
              <a:t> vrouwtje</a:t>
            </a:r>
            <a:br>
              <a:rPr lang="nl-NL" dirty="0">
                <a:sym typeface="Wingdings" panose="05000000000000000000" pitchFamily="2" charset="2"/>
              </a:rPr>
            </a:br>
            <a:r>
              <a:rPr lang="nl-NL" dirty="0">
                <a:sym typeface="Wingdings" panose="05000000000000000000" pitchFamily="2" charset="2"/>
              </a:rPr>
              <a:t>Onder mannetje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5817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DE598-F058-4DC5-A650-7683BECA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Chinchilla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1F7064-FDB9-4C33-A7DE-8C3CFDA74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Speenleeftijd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zo’n 8-12 weken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Leeftijd geslachtsrijpheid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Man: 4maand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                                                 Vrouw: 6 maand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Leeftijd </a:t>
            </a:r>
            <a:r>
              <a:rPr lang="nl-NL" sz="2200" dirty="0" err="1">
                <a:solidFill>
                  <a:prstClr val="black"/>
                </a:solidFill>
              </a:rPr>
              <a:t>fokrijp</a:t>
            </a:r>
            <a:r>
              <a:rPr lang="nl-NL" sz="2200" dirty="0">
                <a:solidFill>
                  <a:prstClr val="black"/>
                </a:solidFill>
              </a:rPr>
              <a:t>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8-9 maand</a:t>
            </a: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Benaming van de bronstcyclus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Bronstig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Mono </a:t>
            </a:r>
            <a:r>
              <a:rPr lang="nl-NL" sz="2200" dirty="0" err="1">
                <a:solidFill>
                  <a:prstClr val="black"/>
                </a:solidFill>
              </a:rPr>
              <a:t>oestrische</a:t>
            </a:r>
            <a:r>
              <a:rPr lang="nl-NL" sz="2200" dirty="0">
                <a:solidFill>
                  <a:prstClr val="black"/>
                </a:solidFill>
              </a:rPr>
              <a:t>- of </a:t>
            </a:r>
            <a:r>
              <a:rPr lang="nl-NL" sz="2200" dirty="0">
                <a:solidFill>
                  <a:srgbClr val="FF0000"/>
                </a:solidFill>
              </a:rPr>
              <a:t>poly </a:t>
            </a:r>
            <a:r>
              <a:rPr lang="nl-NL" sz="2200" dirty="0" err="1">
                <a:solidFill>
                  <a:srgbClr val="FF0000"/>
                </a:solidFill>
              </a:rPr>
              <a:t>oestrische</a:t>
            </a:r>
            <a:r>
              <a:rPr lang="nl-NL" sz="2200" dirty="0">
                <a:solidFill>
                  <a:srgbClr val="FF0000"/>
                </a:solidFill>
              </a:rPr>
              <a:t> cyclus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srgbClr val="FF0000"/>
                </a:solidFill>
              </a:rPr>
              <a:t>Nestvlieder</a:t>
            </a:r>
            <a:r>
              <a:rPr lang="nl-NL" sz="2200" dirty="0">
                <a:solidFill>
                  <a:prstClr val="black"/>
                </a:solidFill>
              </a:rPr>
              <a:t> / nestblijver</a:t>
            </a:r>
          </a:p>
          <a:p>
            <a:pPr marL="0" lvl="0" indent="0">
              <a:buNone/>
            </a:pPr>
            <a:r>
              <a:rPr lang="nl-NL" sz="2200" dirty="0">
                <a:solidFill>
                  <a:srgbClr val="FF0000"/>
                </a:solidFill>
              </a:rPr>
              <a:t>Leeft in groepen </a:t>
            </a:r>
            <a:r>
              <a:rPr lang="nl-NL" sz="2200" dirty="0">
                <a:solidFill>
                  <a:prstClr val="black"/>
                </a:solidFill>
              </a:rPr>
              <a:t>/ leeft per paar / leeft alleen</a:t>
            </a:r>
          </a:p>
          <a:p>
            <a:endParaRPr lang="nl-NL" dirty="0"/>
          </a:p>
        </p:txBody>
      </p:sp>
      <p:pic>
        <p:nvPicPr>
          <p:cNvPr id="3074" name="Picture 2" descr="Afbeeldingsresultaat voor chinchilla jonkies">
            <a:extLst>
              <a:ext uri="{FF2B5EF4-FFF2-40B4-BE49-F238E27FC236}">
                <a16:creationId xmlns:a16="http://schemas.microsoft.com/office/drawing/2014/main" id="{D5D4969B-E6DA-4AE8-8C8A-EC6C43B7D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2" y="2217503"/>
            <a:ext cx="3048000" cy="15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A4720C3-62B3-4007-AF82-13143E243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112" y="4285781"/>
            <a:ext cx="3048000" cy="22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23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4D6C7B-BA1C-43D6-BB78-216A0570D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Ezel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058029-B795-4B5A-8392-DA2D1E4A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Mannelijk dier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(Ezel)hengst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Vrouwelijk dier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Ezelin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Jong dier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Veulen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Primaire geslachtskenmerken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Hengst: mannelijk geslachtsdeel, testikels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                                                         Merrie: Vrouwelijk geslachtsdeel, </a:t>
            </a:r>
            <a:b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</a:b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                                                                        uiers/spenen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Secundaire geslachtskenmerken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-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Lengte van de draagtijd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12 maanden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Worpgrootte (gemiddeld)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1 ezelveulen, zelden 2 veulens</a:t>
            </a:r>
            <a:endParaRPr lang="nl-NL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 descr="Afbeeldingsresultaat voor geslachtsdeel paard">
            <a:extLst>
              <a:ext uri="{FF2B5EF4-FFF2-40B4-BE49-F238E27FC236}">
                <a16:creationId xmlns:a16="http://schemas.microsoft.com/office/drawing/2014/main" id="{2E00887C-64FD-49E4-BDDA-5602C29A2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1" y="1708944"/>
            <a:ext cx="1719262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696A477-B689-458F-90B5-CCCC5ACC1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641" y="4529137"/>
            <a:ext cx="2919682" cy="214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2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FFCB7-C6A9-462C-8029-A99273C6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Ezel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78C208-2FFB-4E82-A688-B384EB8D9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9905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Speenleeftijd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8-10 maand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Leeftijd geslachtsrijpheid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3 jaar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Leeftijd </a:t>
            </a:r>
            <a:r>
              <a:rPr lang="nl-NL" sz="2200" dirty="0" err="1">
                <a:solidFill>
                  <a:prstClr val="black"/>
                </a:solidFill>
              </a:rPr>
              <a:t>fokrijp</a:t>
            </a:r>
            <a:r>
              <a:rPr lang="nl-NL" sz="2200" dirty="0">
                <a:solidFill>
                  <a:prstClr val="black"/>
                </a:solidFill>
              </a:rPr>
              <a:t> 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5 jaar 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Benaming van de bronstcyclus</a:t>
            </a:r>
            <a:r>
              <a:rPr lang="nl-NL" sz="2200" dirty="0">
                <a:solidFill>
                  <a:prstClr val="black"/>
                </a:solidFill>
                <a:sym typeface="Wingdings" panose="05000000000000000000" pitchFamily="2" charset="2"/>
              </a:rPr>
              <a:t> Hengstig 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Mono </a:t>
            </a:r>
            <a:r>
              <a:rPr lang="nl-NL" sz="2200" dirty="0" err="1">
                <a:solidFill>
                  <a:prstClr val="black"/>
                </a:solidFill>
              </a:rPr>
              <a:t>oestrische</a:t>
            </a:r>
            <a:r>
              <a:rPr lang="nl-NL" sz="2200" dirty="0">
                <a:solidFill>
                  <a:prstClr val="black"/>
                </a:solidFill>
              </a:rPr>
              <a:t>- of </a:t>
            </a:r>
            <a:r>
              <a:rPr lang="nl-NL" sz="2200" dirty="0">
                <a:solidFill>
                  <a:srgbClr val="FF0000"/>
                </a:solidFill>
              </a:rPr>
              <a:t>poly </a:t>
            </a:r>
            <a:r>
              <a:rPr lang="nl-NL" sz="2200" dirty="0" err="1">
                <a:solidFill>
                  <a:srgbClr val="FF0000"/>
                </a:solidFill>
              </a:rPr>
              <a:t>oestrische</a:t>
            </a:r>
            <a:r>
              <a:rPr lang="nl-NL" sz="2200" dirty="0">
                <a:solidFill>
                  <a:srgbClr val="FF0000"/>
                </a:solidFill>
              </a:rPr>
              <a:t> cyclus</a:t>
            </a:r>
            <a:endParaRPr lang="nl-NL" sz="2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nl-NL" sz="2200" dirty="0">
                <a:solidFill>
                  <a:prstClr val="black"/>
                </a:solidFill>
              </a:rPr>
              <a:t>Nestvlieder / </a:t>
            </a:r>
            <a:r>
              <a:rPr lang="nl-NL" sz="2200" dirty="0">
                <a:solidFill>
                  <a:srgbClr val="FF0000"/>
                </a:solidFill>
              </a:rPr>
              <a:t>nestblijver</a:t>
            </a:r>
          </a:p>
          <a:p>
            <a:pPr marL="0" lvl="0" indent="0">
              <a:buNone/>
            </a:pPr>
            <a:r>
              <a:rPr lang="nl-NL" sz="2200" dirty="0">
                <a:solidFill>
                  <a:srgbClr val="FF0000"/>
                </a:solidFill>
              </a:rPr>
              <a:t>Leeft in groepen </a:t>
            </a:r>
            <a:r>
              <a:rPr lang="nl-NL" sz="2200" dirty="0">
                <a:solidFill>
                  <a:prstClr val="black"/>
                </a:solidFill>
              </a:rPr>
              <a:t>/ leeft per paar / leeft alleen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Afbeeldingsresultaat voor ezel veulen">
            <a:extLst>
              <a:ext uri="{FF2B5EF4-FFF2-40B4-BE49-F238E27FC236}">
                <a16:creationId xmlns:a16="http://schemas.microsoft.com/office/drawing/2014/main" id="{596455B5-6538-4375-B8AF-A1C71EEBA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25" y="2299573"/>
            <a:ext cx="2240067" cy="331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141C94F-2B31-40E4-857C-4190125BB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47" y="2299573"/>
            <a:ext cx="1863001" cy="331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764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138</Words>
  <Application>Microsoft Office PowerPoint</Application>
  <PresentationFormat>Breedbeeld</PresentationFormat>
  <Paragraphs>53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Voortplanting </vt:lpstr>
      <vt:lpstr>Cavia </vt:lpstr>
      <vt:lpstr>Cavia </vt:lpstr>
      <vt:lpstr>Chinchilla </vt:lpstr>
      <vt:lpstr>Chinchilla</vt:lpstr>
      <vt:lpstr>Ezel </vt:lpstr>
      <vt:lpstr>Ezel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Voortplanting</dc:title>
  <dc:creator>Amy</dc:creator>
  <cp:lastModifiedBy>Amy</cp:lastModifiedBy>
  <cp:revision>13</cp:revision>
  <dcterms:created xsi:type="dcterms:W3CDTF">2017-12-05T12:31:39Z</dcterms:created>
  <dcterms:modified xsi:type="dcterms:W3CDTF">2017-12-06T07:37:40Z</dcterms:modified>
</cp:coreProperties>
</file>