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0" r:id="rId3"/>
    <p:sldId id="258" r:id="rId4"/>
    <p:sldId id="259" r:id="rId5"/>
    <p:sldId id="264" r:id="rId6"/>
    <p:sldId id="261" r:id="rId7"/>
    <p:sldId id="263" r:id="rId8"/>
    <p:sldId id="262" r:id="rId9"/>
    <p:sldId id="265" r:id="rId10"/>
    <p:sldId id="266" r:id="rId11"/>
    <p:sldId id="267" r:id="rId1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E03FFC-E6EC-4F3E-A464-596190F08A56}" type="datetimeFigureOut">
              <a:rPr lang="nl-NL" smtClean="0"/>
              <a:t>18-5-2017</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9BB447-70DF-409A-BC2E-9F3143CB4A5A}" type="slidenum">
              <a:rPr lang="nl-NL" smtClean="0"/>
              <a:t>‹nr.›</a:t>
            </a:fld>
            <a:endParaRPr lang="nl-NL"/>
          </a:p>
        </p:txBody>
      </p:sp>
    </p:spTree>
    <p:extLst>
      <p:ext uri="{BB962C8B-B14F-4D97-AF65-F5344CB8AC3E}">
        <p14:creationId xmlns:p14="http://schemas.microsoft.com/office/powerpoint/2010/main" val="687712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Tjeu</a:t>
            </a:r>
            <a:endParaRPr lang="nl-NL" dirty="0" smtClean="0"/>
          </a:p>
          <a:p>
            <a:r>
              <a:rPr lang="nl-NL" dirty="0" smtClean="0"/>
              <a:t>Thijs</a:t>
            </a:r>
          </a:p>
          <a:p>
            <a:r>
              <a:rPr lang="nl-NL" dirty="0" smtClean="0"/>
              <a:t>Jantje</a:t>
            </a:r>
          </a:p>
          <a:p>
            <a:r>
              <a:rPr lang="nl-NL" dirty="0" smtClean="0"/>
              <a:t>Bart</a:t>
            </a:r>
          </a:p>
          <a:p>
            <a:r>
              <a:rPr lang="nl-NL" dirty="0" err="1" smtClean="0"/>
              <a:t>Henrie</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049BB447-70DF-409A-BC2E-9F3143CB4A5A}" type="slidenum">
              <a:rPr lang="nl-NL" smtClean="0"/>
              <a:t>3</a:t>
            </a:fld>
            <a:endParaRPr lang="nl-NL"/>
          </a:p>
        </p:txBody>
      </p:sp>
    </p:spTree>
    <p:extLst>
      <p:ext uri="{BB962C8B-B14F-4D97-AF65-F5344CB8AC3E}">
        <p14:creationId xmlns:p14="http://schemas.microsoft.com/office/powerpoint/2010/main" val="4065888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D3BDD2-2B73-4638-8D2B-CEAFBB1FFA7D}" type="slidenum">
              <a:rPr lang="nl-NL" altLang="nl-NL"/>
              <a:pPr/>
              <a:t>6</a:t>
            </a:fld>
            <a:endParaRPr lang="nl-NL" altLang="nl-NL"/>
          </a:p>
        </p:txBody>
      </p:sp>
      <p:sp>
        <p:nvSpPr>
          <p:cNvPr id="68610" name="Rectangle 2"/>
          <p:cNvSpPr>
            <a:spLocks noGrp="1" noRot="1" noChangeAspect="1" noChangeArrowheads="1" noTextEdit="1"/>
          </p:cNvSpPr>
          <p:nvPr>
            <p:ph type="sldImg"/>
          </p:nvPr>
        </p:nvSpPr>
        <p:spPr>
          <a:xfrm>
            <a:off x="917575" y="744538"/>
            <a:ext cx="4962525" cy="3722687"/>
          </a:xfrm>
          <a:ln/>
        </p:spPr>
      </p:sp>
      <p:sp>
        <p:nvSpPr>
          <p:cNvPr id="68611" name="Rectangle 3"/>
          <p:cNvSpPr>
            <a:spLocks noGrp="1" noChangeArrowheads="1"/>
          </p:cNvSpPr>
          <p:nvPr>
            <p:ph type="body" idx="1"/>
          </p:nvPr>
        </p:nvSpPr>
        <p:spPr/>
        <p:txBody>
          <a:bodyPr/>
          <a:lstStyle/>
          <a:p>
            <a:r>
              <a:rPr lang="nl-NL" altLang="nl-NL">
                <a:latin typeface="Arial" panose="020B0604020202020204" pitchFamily="34" charset="0"/>
              </a:rPr>
              <a:t>In deze afbeelding is toegevoegd de aandrijfas Nr.1 vanaf de motor (links) om de complete aandrijving in beeld te hebben.</a:t>
            </a:r>
          </a:p>
        </p:txBody>
      </p:sp>
    </p:spTree>
    <p:extLst>
      <p:ext uri="{BB962C8B-B14F-4D97-AF65-F5344CB8AC3E}">
        <p14:creationId xmlns:p14="http://schemas.microsoft.com/office/powerpoint/2010/main" val="3767040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59D75C-6C8F-4B7C-A624-822924C67997}" type="slidenum">
              <a:rPr lang="nl-NL" altLang="nl-NL"/>
              <a:pPr/>
              <a:t>7</a:t>
            </a:fld>
            <a:endParaRPr lang="nl-NL" altLang="nl-NL"/>
          </a:p>
        </p:txBody>
      </p:sp>
      <p:sp>
        <p:nvSpPr>
          <p:cNvPr id="76802" name="Rectangle 2"/>
          <p:cNvSpPr>
            <a:spLocks noGrp="1" noRot="1" noChangeAspect="1" noChangeArrowheads="1" noTextEdit="1"/>
          </p:cNvSpPr>
          <p:nvPr>
            <p:ph type="sldImg"/>
          </p:nvPr>
        </p:nvSpPr>
        <p:spPr>
          <a:xfrm>
            <a:off x="917575" y="744538"/>
            <a:ext cx="4962525" cy="3722687"/>
          </a:xfrm>
          <a:ln/>
        </p:spPr>
      </p:sp>
      <p:sp>
        <p:nvSpPr>
          <p:cNvPr id="76803" name="Rectangle 3"/>
          <p:cNvSpPr>
            <a:spLocks noGrp="1" noChangeArrowheads="1"/>
          </p:cNvSpPr>
          <p:nvPr>
            <p:ph type="body" idx="1"/>
          </p:nvPr>
        </p:nvSpPr>
        <p:spPr/>
        <p:txBody>
          <a:bodyPr/>
          <a:lstStyle/>
          <a:p>
            <a:r>
              <a:rPr lang="nl-NL" altLang="nl-NL">
                <a:latin typeface="Arial" panose="020B0604020202020204" pitchFamily="34" charset="0"/>
              </a:rPr>
              <a:t>Algemeen: 	de opbouw van een planetair tandwielstelsel.</a:t>
            </a:r>
          </a:p>
          <a:p>
            <a:r>
              <a:rPr lang="nl-NL" altLang="nl-NL">
                <a:latin typeface="Arial" panose="020B0604020202020204" pitchFamily="34" charset="0"/>
              </a:rPr>
              <a:t> 	We kennen het planetaire stelsel van de eindaandrijving 	bij een trekker. In dat geval </a:t>
            </a:r>
            <a:r>
              <a:rPr lang="nl-NL" altLang="nl-NL" b="1">
                <a:latin typeface="Arial" panose="020B0604020202020204" pitchFamily="34" charset="0"/>
              </a:rPr>
              <a:t>drijft</a:t>
            </a:r>
            <a:r>
              <a:rPr lang="nl-NL" altLang="nl-NL">
                <a:latin typeface="Arial" panose="020B0604020202020204" pitchFamily="34" charset="0"/>
              </a:rPr>
              <a:t> het zonnewiel, de 		planetendrager wordt </a:t>
            </a:r>
            <a:r>
              <a:rPr lang="nl-NL" altLang="nl-NL" b="1">
                <a:latin typeface="Arial" panose="020B0604020202020204" pitchFamily="34" charset="0"/>
              </a:rPr>
              <a:t>gedreven</a:t>
            </a:r>
            <a:r>
              <a:rPr lang="nl-NL" altLang="nl-NL">
                <a:latin typeface="Arial" panose="020B0604020202020204" pitchFamily="34" charset="0"/>
              </a:rPr>
              <a:t> en het ringwiel zit </a:t>
            </a:r>
            <a:r>
              <a:rPr lang="nl-NL" altLang="nl-NL" b="1">
                <a:latin typeface="Arial" panose="020B0604020202020204" pitchFamily="34" charset="0"/>
              </a:rPr>
              <a:t>vast 	</a:t>
            </a:r>
            <a:r>
              <a:rPr lang="nl-NL" altLang="nl-NL">
                <a:latin typeface="Arial" panose="020B0604020202020204" pitchFamily="34" charset="0"/>
              </a:rPr>
              <a:t>als reactie-element.</a:t>
            </a:r>
          </a:p>
          <a:p>
            <a:pPr lvl="2"/>
            <a:r>
              <a:rPr lang="nl-NL" altLang="nl-NL">
                <a:latin typeface="Arial" panose="020B0604020202020204" pitchFamily="34" charset="0"/>
              </a:rPr>
              <a:t>Met een </a:t>
            </a:r>
            <a:r>
              <a:rPr lang="nl-NL" altLang="nl-NL" b="1">
                <a:latin typeface="Arial" panose="020B0604020202020204" pitchFamily="34" charset="0"/>
              </a:rPr>
              <a:t>vaste</a:t>
            </a:r>
            <a:r>
              <a:rPr lang="nl-NL" altLang="nl-NL">
                <a:latin typeface="Arial" panose="020B0604020202020204" pitchFamily="34" charset="0"/>
              </a:rPr>
              <a:t> overbrengingsverhouding wordt daar het toerental verlaagd.</a:t>
            </a:r>
          </a:p>
          <a:p>
            <a:pPr lvl="2"/>
            <a:r>
              <a:rPr lang="nl-NL" altLang="nl-NL">
                <a:latin typeface="Arial" panose="020B0604020202020204" pitchFamily="34" charset="0"/>
              </a:rPr>
              <a:t>Bij de CVT wordt als basis ook een planetair stelsel gebruikt. Maar nu met dit verschil dat zowel het ringwiel als het zonnewiel drijvend zijn.</a:t>
            </a:r>
          </a:p>
          <a:p>
            <a:pPr lvl="2"/>
            <a:r>
              <a:rPr lang="nl-NL" altLang="nl-NL">
                <a:latin typeface="Arial" panose="020B0604020202020204" pitchFamily="34" charset="0"/>
              </a:rPr>
              <a:t>Willen we dat de overbrengingsverhouding, en daarmee de rijsnelheid variabel is, dan zal één van de twee genoemde elementen een variabel toerental in twee richtingen moet hebben. Bij de CVT is dat het zonnewiel, aangedreven door de hydromotor.</a:t>
            </a:r>
          </a:p>
          <a:p>
            <a:pPr lvl="2"/>
            <a:r>
              <a:rPr lang="nl-NL" altLang="nl-NL" b="1">
                <a:latin typeface="Arial" panose="020B0604020202020204" pitchFamily="34" charset="0"/>
              </a:rPr>
              <a:t>Dit is de basis voor de  transmissie met variabele rijsnelheid.</a:t>
            </a:r>
          </a:p>
          <a:p>
            <a:endParaRPr lang="nl-NL" altLang="nl-NL">
              <a:latin typeface="Arial" panose="020B0604020202020204" pitchFamily="34" charset="0"/>
            </a:endParaRPr>
          </a:p>
          <a:p>
            <a:endParaRPr lang="nl-NL" altLang="nl-NL"/>
          </a:p>
        </p:txBody>
      </p:sp>
    </p:spTree>
    <p:extLst>
      <p:ext uri="{BB962C8B-B14F-4D97-AF65-F5344CB8AC3E}">
        <p14:creationId xmlns:p14="http://schemas.microsoft.com/office/powerpoint/2010/main" val="2995837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sz="2800">
                <a:latin typeface="Arial" pitchFamily="34" charset="0"/>
                <a:cs typeface="Arial" pitchFamily="34" charset="0"/>
              </a:defRPr>
            </a:lvl1pPr>
          </a:lstStyle>
          <a:p>
            <a:r>
              <a:rPr lang="nl-NL" dirty="0" smtClean="0"/>
              <a:t>Klik om de stijl te bewerken</a:t>
            </a:r>
            <a:endParaRPr lang="nl-NL" dirty="0"/>
          </a:p>
        </p:txBody>
      </p:sp>
      <p:sp>
        <p:nvSpPr>
          <p:cNvPr id="3" name="Ondertitel 2"/>
          <p:cNvSpPr>
            <a:spLocks noGrp="1"/>
          </p:cNvSpPr>
          <p:nvPr>
            <p:ph type="subTitle" idx="1"/>
          </p:nvPr>
        </p:nvSpPr>
        <p:spPr>
          <a:xfrm>
            <a:off x="1371600" y="3886200"/>
            <a:ext cx="64008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de ondertitelstijl van het model te bewerken</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18-5-2017</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1927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defRPr>
                <a:latin typeface="Arial" panose="020B0604020202020204" pitchFamily="34" charset="0"/>
                <a:cs typeface="Arial" panose="020B0604020202020204" pitchFamily="34" charset="0"/>
              </a:defRPr>
            </a:lvl1pPr>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18-5-2017</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172719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979712" y="332656"/>
            <a:ext cx="6645424" cy="648072"/>
          </a:xfrm>
        </p:spPr>
        <p:txBody>
          <a:bodyPr>
            <a:noAutofit/>
          </a:bodyPr>
          <a:lstStyle>
            <a:lvl1pPr algn="r">
              <a:defRPr sz="2800" b="1">
                <a:latin typeface="Arial" pitchFamily="34" charset="0"/>
                <a:cs typeface="Arial" pitchFamily="34" charset="0"/>
              </a:defRPr>
            </a:lvl1pPr>
          </a:lstStyle>
          <a:p>
            <a:r>
              <a:rPr lang="nl-NL" dirty="0" smtClean="0"/>
              <a:t>Klik om de stijl te bewerken</a:t>
            </a:r>
            <a:endParaRPr lang="nl-NL" dirty="0"/>
          </a:p>
        </p:txBody>
      </p:sp>
      <p:sp>
        <p:nvSpPr>
          <p:cNvPr id="3" name="Tijdelijke aanduiding voor inhoud 2"/>
          <p:cNvSpPr>
            <a:spLocks noGrp="1"/>
          </p:cNvSpPr>
          <p:nvPr>
            <p:ph idx="1"/>
          </p:nvPr>
        </p:nvSpPr>
        <p:spPr>
          <a:xfrm>
            <a:off x="2051720" y="1196752"/>
            <a:ext cx="6635080"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18-5-2017</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76883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normAutofit/>
          </a:bodyPr>
          <a:lstStyle>
            <a:lvl1pPr algn="l">
              <a:defRPr sz="3600" b="1" cap="all">
                <a:latin typeface="Arial" pitchFamily="34" charset="0"/>
                <a:cs typeface="Arial" pitchFamily="34" charset="0"/>
              </a:defRPr>
            </a:lvl1p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smtClean="0"/>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18-5-2017</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7573387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itchFamily="34" charset="0"/>
                <a:cs typeface="Arial" pitchFamily="34" charset="0"/>
              </a:defRPr>
            </a:lvl1pPr>
          </a:lstStyle>
          <a:p>
            <a:r>
              <a:rPr lang="nl-NL" dirty="0" smtClean="0"/>
              <a:t>Klik om de stijl te bewerken</a:t>
            </a:r>
            <a:endParaRPr lang="nl-NL" dirty="0"/>
          </a:p>
        </p:txBody>
      </p:sp>
      <p:sp>
        <p:nvSpPr>
          <p:cNvPr id="3" name="Tijdelijke aanduiding voor inhoud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inhoud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18-5-2017</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5437833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anose="020B0604020202020204" pitchFamily="34" charset="0"/>
                <a:cs typeface="Arial" panose="020B0604020202020204" pitchFamily="34" charset="0"/>
              </a:defRPr>
            </a:lvl1p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18-5-2017</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324101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18-5-2017</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29425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18-5-2017</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2459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18-5-2017</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17106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anose="020B0604020202020204" pitchFamily="34" charset="0"/>
                <a:cs typeface="Arial" panose="020B0604020202020204" pitchFamily="34" charset="0"/>
              </a:defRPr>
            </a:lvl1pPr>
          </a:lstStyle>
          <a:p>
            <a:r>
              <a:rPr lang="nl-NL" dirty="0" smtClean="0"/>
              <a:t>Klik om de stijl te bewerken</a:t>
            </a:r>
            <a:endParaRPr lang="nl-NL" dirty="0"/>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18-5-2017</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645501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ED390-F77C-4CDE-BB93-EE6416285244}" type="datetimeFigureOut">
              <a:rPr lang="nl-NL" smtClean="0"/>
              <a:t>18-5-2017</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08CA-A037-474B-AA6E-6C7C048F3532}" type="slidenum">
              <a:rPr lang="nl-NL" smtClean="0"/>
              <a:t>‹nr.›</a:t>
            </a:fld>
            <a:endParaRPr lang="nl-NL"/>
          </a:p>
        </p:txBody>
      </p:sp>
      <p:pic>
        <p:nvPicPr>
          <p:cNvPr id="8" name="Afbeelding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685"/>
            <a:ext cx="9144000" cy="6856629"/>
          </a:xfrm>
          <a:prstGeom prst="rect">
            <a:avLst/>
          </a:prstGeom>
        </p:spPr>
      </p:pic>
    </p:spTree>
    <p:extLst>
      <p:ext uri="{BB962C8B-B14F-4D97-AF65-F5344CB8AC3E}">
        <p14:creationId xmlns:p14="http://schemas.microsoft.com/office/powerpoint/2010/main" val="169644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QPaUJfA1Ks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youtube.com/watch?v=N5Tn106J-c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u_y1S8C0Hmc"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PEq5_b4LWN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85"/>
            <a:ext cx="9144000" cy="6856629"/>
          </a:xfrm>
          <a:prstGeom prst="rect">
            <a:avLst/>
          </a:prstGeom>
        </p:spPr>
      </p:pic>
      <p:sp>
        <p:nvSpPr>
          <p:cNvPr id="3" name="Tekstvak 2"/>
          <p:cNvSpPr txBox="1"/>
          <p:nvPr/>
        </p:nvSpPr>
        <p:spPr>
          <a:xfrm>
            <a:off x="1331640" y="764704"/>
            <a:ext cx="6696744" cy="707886"/>
          </a:xfrm>
          <a:prstGeom prst="rect">
            <a:avLst/>
          </a:prstGeom>
          <a:noFill/>
        </p:spPr>
        <p:txBody>
          <a:bodyPr wrap="square" rtlCol="0">
            <a:spAutoFit/>
          </a:bodyPr>
          <a:lstStyle/>
          <a:p>
            <a:pPr algn="ctr"/>
            <a:r>
              <a:rPr lang="nl-NL" sz="4000" dirty="0" smtClean="0"/>
              <a:t>Versnellingsbak</a:t>
            </a:r>
            <a:endParaRPr lang="nl-NL" sz="4000" dirty="0"/>
          </a:p>
        </p:txBody>
      </p:sp>
      <p:pic>
        <p:nvPicPr>
          <p:cNvPr id="4" name="Afbeelding 3"/>
          <p:cNvPicPr>
            <a:picLocks noChangeAspect="1"/>
          </p:cNvPicPr>
          <p:nvPr/>
        </p:nvPicPr>
        <p:blipFill>
          <a:blip r:embed="rId3"/>
          <a:stretch>
            <a:fillRect/>
          </a:stretch>
        </p:blipFill>
        <p:spPr>
          <a:xfrm>
            <a:off x="611560" y="1772816"/>
            <a:ext cx="5238750" cy="2943225"/>
          </a:xfrm>
          <a:prstGeom prst="rect">
            <a:avLst/>
          </a:prstGeom>
        </p:spPr>
      </p:pic>
    </p:spTree>
    <p:extLst>
      <p:ext uri="{BB962C8B-B14F-4D97-AF65-F5344CB8AC3E}">
        <p14:creationId xmlns:p14="http://schemas.microsoft.com/office/powerpoint/2010/main" val="4240300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a:extLst>
              <a:ext uri="{28A0092B-C50C-407E-A947-70E740481C1C}">
                <a14:useLocalDpi xmlns:a14="http://schemas.microsoft.com/office/drawing/2010/main" val="0"/>
              </a:ext>
            </a:extLst>
          </a:blip>
          <a:srcRect l="2483"/>
          <a:stretch/>
        </p:blipFill>
        <p:spPr>
          <a:xfrm>
            <a:off x="2051720" y="358089"/>
            <a:ext cx="6120680" cy="6348303"/>
          </a:xfrm>
          <a:prstGeom prst="rect">
            <a:avLst/>
          </a:prstGeom>
        </p:spPr>
      </p:pic>
    </p:spTree>
    <p:extLst>
      <p:ext uri="{BB962C8B-B14F-4D97-AF65-F5344CB8AC3E}">
        <p14:creationId xmlns:p14="http://schemas.microsoft.com/office/powerpoint/2010/main" val="3303823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691680" y="332656"/>
            <a:ext cx="5616624" cy="523220"/>
          </a:xfrm>
          <a:prstGeom prst="rect">
            <a:avLst/>
          </a:prstGeom>
          <a:noFill/>
        </p:spPr>
        <p:txBody>
          <a:bodyPr wrap="square" rtlCol="0">
            <a:spAutoFit/>
          </a:bodyPr>
          <a:lstStyle/>
          <a:p>
            <a:pPr algn="ctr"/>
            <a:r>
              <a:rPr lang="nl-NL" sz="2800" dirty="0" smtClean="0">
                <a:latin typeface="Arial" panose="020B0604020202020204" pitchFamily="34" charset="0"/>
                <a:cs typeface="Arial" panose="020B0604020202020204" pitchFamily="34" charset="0"/>
              </a:rPr>
              <a:t>Animatie </a:t>
            </a:r>
            <a:r>
              <a:rPr lang="nl-NL" sz="2800" dirty="0" err="1" smtClean="0">
                <a:latin typeface="Arial" panose="020B0604020202020204" pitchFamily="34" charset="0"/>
                <a:cs typeface="Arial" panose="020B0604020202020204" pitchFamily="34" charset="0"/>
              </a:rPr>
              <a:t>Fendt</a:t>
            </a:r>
            <a:r>
              <a:rPr lang="nl-NL" sz="2800" dirty="0" smtClean="0">
                <a:latin typeface="Arial" panose="020B0604020202020204" pitchFamily="34" charset="0"/>
                <a:cs typeface="Arial" panose="020B0604020202020204" pitchFamily="34" charset="0"/>
              </a:rPr>
              <a:t> </a:t>
            </a:r>
            <a:r>
              <a:rPr lang="nl-NL" sz="2800" dirty="0" err="1" smtClean="0">
                <a:latin typeface="Arial" panose="020B0604020202020204" pitchFamily="34" charset="0"/>
                <a:cs typeface="Arial" panose="020B0604020202020204" pitchFamily="34" charset="0"/>
              </a:rPr>
              <a:t>Vario</a:t>
            </a:r>
            <a:endParaRPr lang="nl-NL" sz="2800" dirty="0">
              <a:latin typeface="Arial" panose="020B0604020202020204" pitchFamily="34" charset="0"/>
              <a:cs typeface="Arial" panose="020B0604020202020204" pitchFamily="34" charset="0"/>
            </a:endParaRPr>
          </a:p>
        </p:txBody>
      </p:sp>
      <p:sp>
        <p:nvSpPr>
          <p:cNvPr id="4" name="Tekstvak 3"/>
          <p:cNvSpPr txBox="1"/>
          <p:nvPr/>
        </p:nvSpPr>
        <p:spPr>
          <a:xfrm>
            <a:off x="801073" y="6093296"/>
            <a:ext cx="7272808" cy="646331"/>
          </a:xfrm>
          <a:prstGeom prst="rect">
            <a:avLst/>
          </a:prstGeom>
          <a:noFill/>
        </p:spPr>
        <p:txBody>
          <a:bodyPr wrap="square" rtlCol="0">
            <a:spAutoFit/>
          </a:bodyPr>
          <a:lstStyle/>
          <a:p>
            <a:pPr algn="ctr"/>
            <a:r>
              <a:rPr lang="nl-NL" dirty="0" smtClean="0">
                <a:solidFill>
                  <a:srgbClr val="FF0000"/>
                </a:solidFill>
              </a:rPr>
              <a:t>Ga naar de animatie.</a:t>
            </a:r>
          </a:p>
          <a:p>
            <a:pPr algn="ctr"/>
            <a:endParaRPr lang="nl-NL" dirty="0">
              <a:solidFill>
                <a:srgbClr val="FF0000"/>
              </a:solidFill>
            </a:endParaRPr>
          </a:p>
        </p:txBody>
      </p:sp>
      <p:pic>
        <p:nvPicPr>
          <p:cNvPr id="6" name="Afbeelding 5"/>
          <p:cNvPicPr>
            <a:picLocks noChangeAspect="1"/>
          </p:cNvPicPr>
          <p:nvPr/>
        </p:nvPicPr>
        <p:blipFill>
          <a:blip r:embed="rId2"/>
          <a:stretch>
            <a:fillRect/>
          </a:stretch>
        </p:blipFill>
        <p:spPr>
          <a:xfrm>
            <a:off x="1198412" y="1124744"/>
            <a:ext cx="6906802" cy="4824536"/>
          </a:xfrm>
          <a:prstGeom prst="rect">
            <a:avLst/>
          </a:prstGeom>
        </p:spPr>
      </p:pic>
    </p:spTree>
    <p:extLst>
      <p:ext uri="{BB962C8B-B14F-4D97-AF65-F5344CB8AC3E}">
        <p14:creationId xmlns:p14="http://schemas.microsoft.com/office/powerpoint/2010/main" val="4074535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Soorten versnellingsbakken</a:t>
            </a:r>
            <a:endParaRPr lang="nl-NL" dirty="0"/>
          </a:p>
        </p:txBody>
      </p:sp>
      <p:sp>
        <p:nvSpPr>
          <p:cNvPr id="3" name="Tijdelijke aanduiding voor inhoud 2"/>
          <p:cNvSpPr>
            <a:spLocks noGrp="1"/>
          </p:cNvSpPr>
          <p:nvPr>
            <p:ph idx="1"/>
          </p:nvPr>
        </p:nvSpPr>
        <p:spPr/>
        <p:txBody>
          <a:bodyPr/>
          <a:lstStyle/>
          <a:p>
            <a:r>
              <a:rPr lang="nl-NL" dirty="0" smtClean="0"/>
              <a:t>Mechanische versnellingsbak</a:t>
            </a:r>
          </a:p>
          <a:p>
            <a:r>
              <a:rPr lang="nl-NL" dirty="0" smtClean="0"/>
              <a:t>Automatische versnellingsbak</a:t>
            </a:r>
          </a:p>
          <a:p>
            <a:r>
              <a:rPr lang="nl-NL" dirty="0" smtClean="0"/>
              <a:t>CVT</a:t>
            </a:r>
          </a:p>
          <a:p>
            <a:r>
              <a:rPr lang="nl-NL" dirty="0" err="1" smtClean="0"/>
              <a:t>Vario</a:t>
            </a:r>
            <a:r>
              <a:rPr lang="nl-NL" dirty="0" smtClean="0"/>
              <a:t> transmissie</a:t>
            </a:r>
            <a:endParaRPr lang="nl-NL" dirty="0" smtClean="0"/>
          </a:p>
          <a:p>
            <a:endParaRPr lang="nl-NL" dirty="0" smtClean="0"/>
          </a:p>
          <a:p>
            <a:pPr marL="0" indent="0">
              <a:buNone/>
            </a:pPr>
            <a:endParaRPr lang="nl-NL" dirty="0"/>
          </a:p>
        </p:txBody>
      </p:sp>
      <p:pic>
        <p:nvPicPr>
          <p:cNvPr id="4" name="Afbeelding 3"/>
          <p:cNvPicPr>
            <a:picLocks noChangeAspect="1"/>
          </p:cNvPicPr>
          <p:nvPr/>
        </p:nvPicPr>
        <p:blipFill>
          <a:blip r:embed="rId2"/>
          <a:stretch>
            <a:fillRect/>
          </a:stretch>
        </p:blipFill>
        <p:spPr>
          <a:xfrm>
            <a:off x="2897117" y="3284984"/>
            <a:ext cx="5793452" cy="3384376"/>
          </a:xfrm>
          <a:prstGeom prst="rect">
            <a:avLst/>
          </a:prstGeom>
        </p:spPr>
      </p:pic>
    </p:spTree>
    <p:extLst>
      <p:ext uri="{BB962C8B-B14F-4D97-AF65-F5344CB8AC3E}">
        <p14:creationId xmlns:p14="http://schemas.microsoft.com/office/powerpoint/2010/main" val="2045520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57400" y="332656"/>
            <a:ext cx="6645424" cy="648072"/>
          </a:xfrm>
        </p:spPr>
        <p:txBody>
          <a:bodyPr/>
          <a:lstStyle/>
          <a:p>
            <a:pPr algn="ctr"/>
            <a:r>
              <a:rPr lang="nl-NL" dirty="0" smtClean="0"/>
              <a:t>Onderdelen Mechanische bak</a:t>
            </a:r>
            <a:endParaRPr lang="nl-NL" dirty="0"/>
          </a:p>
        </p:txBody>
      </p:sp>
      <p:sp>
        <p:nvSpPr>
          <p:cNvPr id="3" name="Tijdelijke aanduiding voor inhoud 2"/>
          <p:cNvSpPr>
            <a:spLocks noGrp="1"/>
          </p:cNvSpPr>
          <p:nvPr>
            <p:ph idx="1"/>
          </p:nvPr>
        </p:nvSpPr>
        <p:spPr>
          <a:xfrm>
            <a:off x="1475656" y="1196752"/>
            <a:ext cx="7416824" cy="5256584"/>
          </a:xfrm>
        </p:spPr>
        <p:txBody>
          <a:bodyPr>
            <a:normAutofit lnSpcReduction="10000"/>
          </a:bodyPr>
          <a:lstStyle/>
          <a:p>
            <a:r>
              <a:rPr lang="nl-NL" dirty="0" smtClean="0"/>
              <a:t>Tandwielen</a:t>
            </a:r>
          </a:p>
          <a:p>
            <a:r>
              <a:rPr lang="nl-NL" dirty="0" smtClean="0"/>
              <a:t>Lagers</a:t>
            </a:r>
          </a:p>
          <a:p>
            <a:r>
              <a:rPr lang="nl-NL" dirty="0" smtClean="0"/>
              <a:t>Assen</a:t>
            </a:r>
          </a:p>
          <a:p>
            <a:r>
              <a:rPr lang="nl-NL" dirty="0" smtClean="0"/>
              <a:t>Schakelassen</a:t>
            </a:r>
          </a:p>
          <a:p>
            <a:r>
              <a:rPr lang="nl-NL" dirty="0" smtClean="0"/>
              <a:t>Schakelmoffen</a:t>
            </a:r>
          </a:p>
          <a:p>
            <a:r>
              <a:rPr lang="nl-NL" dirty="0" smtClean="0"/>
              <a:t>Schakelvorken</a:t>
            </a:r>
          </a:p>
          <a:p>
            <a:r>
              <a:rPr lang="nl-NL" dirty="0" err="1" smtClean="0"/>
              <a:t>Synchromesch</a:t>
            </a:r>
            <a:r>
              <a:rPr lang="nl-NL" dirty="0" smtClean="0"/>
              <a:t> </a:t>
            </a:r>
            <a:r>
              <a:rPr lang="nl-NL" dirty="0" smtClean="0"/>
              <a:t>ringen</a:t>
            </a:r>
            <a:endParaRPr lang="nl-NL" dirty="0" smtClean="0"/>
          </a:p>
          <a:p>
            <a:r>
              <a:rPr lang="nl-NL" dirty="0" smtClean="0"/>
              <a:t>Kogels</a:t>
            </a:r>
          </a:p>
          <a:p>
            <a:pPr>
              <a:spcAft>
                <a:spcPts val="0"/>
              </a:spcAft>
            </a:pPr>
            <a:r>
              <a:rPr lang="nl-NL" sz="1800" dirty="0" smtClean="0">
                <a:ea typeface="Calibri" panose="020F0502020204030204" pitchFamily="34" charset="0"/>
                <a:cs typeface="Times New Roman" panose="02020603050405020304" pitchFamily="18" charset="0"/>
                <a:hlinkClick r:id="rId3"/>
              </a:rPr>
              <a:t>Werking </a:t>
            </a:r>
            <a:r>
              <a:rPr lang="nl-NL" sz="1800" dirty="0" err="1" smtClean="0">
                <a:ea typeface="Calibri" panose="020F0502020204030204" pitchFamily="34" charset="0"/>
                <a:cs typeface="Times New Roman" panose="02020603050405020304" pitchFamily="18" charset="0"/>
                <a:hlinkClick r:id="rId3"/>
              </a:rPr>
              <a:t>Vbak</a:t>
            </a:r>
            <a:r>
              <a:rPr lang="nl-NL" sz="1800" dirty="0" smtClean="0">
                <a:ea typeface="Calibri" panose="020F0502020204030204" pitchFamily="34" charset="0"/>
                <a:cs typeface="Times New Roman" panose="02020603050405020304" pitchFamily="18" charset="0"/>
                <a:hlinkClick r:id="rId3"/>
              </a:rPr>
              <a:t>:</a:t>
            </a:r>
            <a:endParaRPr lang="nl-NL" sz="1800" dirty="0">
              <a:ea typeface="Calibri" panose="020F0502020204030204" pitchFamily="34" charset="0"/>
              <a:cs typeface="Times New Roman" panose="02020603050405020304" pitchFamily="18" charset="0"/>
              <a:hlinkClick r:id="rId3"/>
            </a:endParaRPr>
          </a:p>
          <a:p>
            <a:pPr>
              <a:spcAft>
                <a:spcPts val="0"/>
              </a:spcAft>
            </a:pPr>
            <a:r>
              <a:rPr lang="nl-NL" sz="1800" u="sng" dirty="0" smtClean="0">
                <a:solidFill>
                  <a:srgbClr val="0563C1"/>
                </a:solidFill>
                <a:ea typeface="Calibri" panose="020F0502020204030204" pitchFamily="34" charset="0"/>
                <a:cs typeface="Times New Roman" panose="02020603050405020304" pitchFamily="18" charset="0"/>
                <a:hlinkClick r:id="rId3"/>
              </a:rPr>
              <a:t>https</a:t>
            </a:r>
            <a:r>
              <a:rPr lang="nl-NL" sz="1800" u="sng" dirty="0">
                <a:solidFill>
                  <a:srgbClr val="0563C1"/>
                </a:solidFill>
                <a:ea typeface="Calibri" panose="020F0502020204030204" pitchFamily="34" charset="0"/>
                <a:cs typeface="Times New Roman" panose="02020603050405020304" pitchFamily="18" charset="0"/>
                <a:hlinkClick r:id="rId3"/>
              </a:rPr>
              <a:t>://</a:t>
            </a:r>
            <a:r>
              <a:rPr lang="nl-NL" sz="1800" u="sng" dirty="0" smtClean="0">
                <a:solidFill>
                  <a:srgbClr val="0563C1"/>
                </a:solidFill>
                <a:ea typeface="Calibri" panose="020F0502020204030204" pitchFamily="34" charset="0"/>
                <a:cs typeface="Times New Roman" panose="02020603050405020304" pitchFamily="18" charset="0"/>
                <a:hlinkClick r:id="rId3"/>
              </a:rPr>
              <a:t>www.youtube.com/watch?v=QPaUJfA1KsY</a:t>
            </a:r>
            <a:endParaRPr lang="nl-NL" sz="1800" u="sng" dirty="0" smtClean="0">
              <a:solidFill>
                <a:srgbClr val="0563C1"/>
              </a:solidFill>
              <a:ea typeface="Calibri" panose="020F0502020204030204" pitchFamily="34" charset="0"/>
              <a:cs typeface="Times New Roman" panose="02020603050405020304" pitchFamily="18" charset="0"/>
            </a:endParaRPr>
          </a:p>
          <a:p>
            <a:pPr>
              <a:spcAft>
                <a:spcPts val="0"/>
              </a:spcAft>
            </a:pPr>
            <a:r>
              <a:rPr lang="nl-NL" sz="1800" u="sng" dirty="0" smtClean="0">
                <a:solidFill>
                  <a:srgbClr val="0070C0"/>
                </a:solidFill>
                <a:ea typeface="Calibri" panose="020F0502020204030204" pitchFamily="34" charset="0"/>
                <a:cs typeface="Times New Roman" panose="02020603050405020304" pitchFamily="18" charset="0"/>
              </a:rPr>
              <a:t>Werking </a:t>
            </a:r>
            <a:r>
              <a:rPr lang="nl-NL" sz="1800" u="sng" dirty="0" err="1" smtClean="0">
                <a:solidFill>
                  <a:srgbClr val="0070C0"/>
                </a:solidFill>
                <a:ea typeface="Calibri" panose="020F0502020204030204" pitchFamily="34" charset="0"/>
                <a:cs typeface="Times New Roman" panose="02020603050405020304" pitchFamily="18" charset="0"/>
              </a:rPr>
              <a:t>Synchromesch</a:t>
            </a:r>
            <a:r>
              <a:rPr lang="nl-NL" sz="1800" u="sng" dirty="0" smtClean="0">
                <a:solidFill>
                  <a:srgbClr val="0070C0"/>
                </a:solidFill>
                <a:ea typeface="Calibri" panose="020F0502020204030204" pitchFamily="34" charset="0"/>
                <a:cs typeface="Times New Roman" panose="02020603050405020304" pitchFamily="18" charset="0"/>
              </a:rPr>
              <a:t>:</a:t>
            </a:r>
          </a:p>
          <a:p>
            <a:pPr>
              <a:spcAft>
                <a:spcPts val="0"/>
              </a:spcAft>
            </a:pPr>
            <a:r>
              <a:rPr lang="nl-NL" sz="1800" u="sng" dirty="0">
                <a:solidFill>
                  <a:srgbClr val="0563C1"/>
                </a:solidFill>
                <a:ea typeface="Calibri" panose="020F0502020204030204" pitchFamily="34" charset="0"/>
                <a:cs typeface="Times New Roman" panose="02020603050405020304" pitchFamily="18" charset="0"/>
                <a:hlinkClick r:id="rId4"/>
              </a:rPr>
              <a:t>https://www.youtube.com/watch?v=N5Tn106J-cI</a:t>
            </a:r>
            <a:endParaRPr lang="nl-NL" sz="1800" dirty="0">
              <a:ea typeface="Calibri" panose="020F0502020204030204" pitchFamily="34" charset="0"/>
              <a:cs typeface="Times New Roman" panose="02020603050405020304" pitchFamily="18" charset="0"/>
            </a:endParaRPr>
          </a:p>
          <a:p>
            <a:pPr>
              <a:spcAft>
                <a:spcPts val="0"/>
              </a:spcAft>
            </a:pPr>
            <a:endParaRPr lang="nl-NL" sz="1800" dirty="0">
              <a:ea typeface="Calibri" panose="020F0502020204030204" pitchFamily="34" charset="0"/>
              <a:cs typeface="Times New Roman" panose="02020603050405020304" pitchFamily="18" charset="0"/>
            </a:endParaRPr>
          </a:p>
          <a:p>
            <a:pPr marL="0" indent="0">
              <a:buNone/>
            </a:pPr>
            <a:endParaRPr lang="nl-NL" dirty="0" smtClean="0"/>
          </a:p>
          <a:p>
            <a:endParaRPr lang="nl-NL" dirty="0"/>
          </a:p>
        </p:txBody>
      </p:sp>
      <p:pic>
        <p:nvPicPr>
          <p:cNvPr id="4" name="Afbeelding 3"/>
          <p:cNvPicPr>
            <a:picLocks noChangeAspect="1"/>
          </p:cNvPicPr>
          <p:nvPr/>
        </p:nvPicPr>
        <p:blipFill>
          <a:blip r:embed="rId5"/>
          <a:stretch>
            <a:fillRect/>
          </a:stretch>
        </p:blipFill>
        <p:spPr>
          <a:xfrm>
            <a:off x="4860032" y="1196752"/>
            <a:ext cx="3787306" cy="2520280"/>
          </a:xfrm>
          <a:prstGeom prst="rect">
            <a:avLst/>
          </a:prstGeom>
        </p:spPr>
      </p:pic>
    </p:spTree>
    <p:extLst>
      <p:ext uri="{BB962C8B-B14F-4D97-AF65-F5344CB8AC3E}">
        <p14:creationId xmlns:p14="http://schemas.microsoft.com/office/powerpoint/2010/main" val="1900244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41376" y="332656"/>
            <a:ext cx="6645424" cy="648072"/>
          </a:xfrm>
        </p:spPr>
        <p:txBody>
          <a:bodyPr/>
          <a:lstStyle/>
          <a:p>
            <a:pPr algn="ctr"/>
            <a:r>
              <a:rPr lang="nl-NL" dirty="0" smtClean="0"/>
              <a:t>Onderdelen automatische bak</a:t>
            </a:r>
            <a:endParaRPr lang="nl-NL" dirty="0"/>
          </a:p>
        </p:txBody>
      </p:sp>
      <p:sp>
        <p:nvSpPr>
          <p:cNvPr id="4" name="Tekstvak 3"/>
          <p:cNvSpPr txBox="1"/>
          <p:nvPr/>
        </p:nvSpPr>
        <p:spPr>
          <a:xfrm>
            <a:off x="2025513" y="960829"/>
            <a:ext cx="6480720" cy="3970318"/>
          </a:xfrm>
          <a:prstGeom prst="rect">
            <a:avLst/>
          </a:prstGeom>
          <a:noFill/>
        </p:spPr>
        <p:txBody>
          <a:bodyPr wrap="square" rtlCol="0">
            <a:spAutoFit/>
          </a:bodyPr>
          <a:lstStyle/>
          <a:p>
            <a:pPr marL="457200" indent="-457200">
              <a:buFont typeface="Arial" panose="020B0604020202020204" pitchFamily="34" charset="0"/>
              <a:buChar char="•"/>
            </a:pPr>
            <a:r>
              <a:rPr lang="nl-NL" sz="2800" dirty="0" smtClean="0">
                <a:latin typeface="Arial" panose="020B0604020202020204" pitchFamily="34" charset="0"/>
                <a:cs typeface="Arial" panose="020B0604020202020204" pitchFamily="34" charset="0"/>
              </a:rPr>
              <a:t>Tandwielen</a:t>
            </a:r>
          </a:p>
          <a:p>
            <a:pPr marL="457200" indent="-457200">
              <a:buFont typeface="Arial" panose="020B0604020202020204" pitchFamily="34" charset="0"/>
              <a:buChar char="•"/>
            </a:pPr>
            <a:r>
              <a:rPr lang="nl-NL" sz="2800" dirty="0" smtClean="0">
                <a:latin typeface="Arial" panose="020B0604020202020204" pitchFamily="34" charset="0"/>
                <a:cs typeface="Arial" panose="020B0604020202020204" pitchFamily="34" charset="0"/>
              </a:rPr>
              <a:t>Lagers</a:t>
            </a:r>
          </a:p>
          <a:p>
            <a:pPr marL="457200" indent="-457200">
              <a:buFont typeface="Arial" panose="020B0604020202020204" pitchFamily="34" charset="0"/>
              <a:buChar char="•"/>
            </a:pPr>
            <a:r>
              <a:rPr lang="nl-NL" sz="2800" dirty="0" smtClean="0">
                <a:latin typeface="Arial" panose="020B0604020202020204" pitchFamily="34" charset="0"/>
                <a:cs typeface="Arial" panose="020B0604020202020204" pitchFamily="34" charset="0"/>
              </a:rPr>
              <a:t>Koppelomvormer</a:t>
            </a:r>
          </a:p>
          <a:p>
            <a:pPr marL="457200" indent="-457200">
              <a:buFont typeface="Arial" panose="020B0604020202020204" pitchFamily="34" charset="0"/>
              <a:buChar char="•"/>
            </a:pPr>
            <a:r>
              <a:rPr lang="nl-NL" sz="2800" dirty="0" smtClean="0">
                <a:latin typeface="Arial" panose="020B0604020202020204" pitchFamily="34" charset="0"/>
                <a:cs typeface="Arial" panose="020B0604020202020204" pitchFamily="34" charset="0"/>
              </a:rPr>
              <a:t>Planetaire tandwielstelsel</a:t>
            </a:r>
          </a:p>
          <a:p>
            <a:pPr marL="457200" indent="-457200">
              <a:buFont typeface="Arial" panose="020B0604020202020204" pitchFamily="34" charset="0"/>
              <a:buChar char="•"/>
            </a:pPr>
            <a:r>
              <a:rPr lang="nl-NL" sz="2800" dirty="0" smtClean="0">
                <a:latin typeface="Arial" panose="020B0604020202020204" pitchFamily="34" charset="0"/>
                <a:cs typeface="Arial" panose="020B0604020202020204" pitchFamily="34" charset="0"/>
              </a:rPr>
              <a:t>Plaatkoppelingen</a:t>
            </a:r>
          </a:p>
          <a:p>
            <a:pPr marL="457200" indent="-457200">
              <a:buFont typeface="Arial" panose="020B0604020202020204" pitchFamily="34" charset="0"/>
              <a:buChar char="•"/>
            </a:pPr>
            <a:r>
              <a:rPr lang="nl-NL" sz="2800" dirty="0" smtClean="0">
                <a:latin typeface="Arial" panose="020B0604020202020204" pitchFamily="34" charset="0"/>
                <a:cs typeface="Arial" panose="020B0604020202020204" pitchFamily="34" charset="0"/>
              </a:rPr>
              <a:t>Hydraulische </a:t>
            </a:r>
            <a:r>
              <a:rPr lang="nl-NL" sz="2800" dirty="0" smtClean="0">
                <a:latin typeface="Arial" panose="020B0604020202020204" pitchFamily="34" charset="0"/>
                <a:cs typeface="Arial" panose="020B0604020202020204" pitchFamily="34" charset="0"/>
              </a:rPr>
              <a:t>brein</a:t>
            </a:r>
          </a:p>
          <a:p>
            <a:pPr marL="457200" indent="-457200">
              <a:buFont typeface="Arial" panose="020B0604020202020204" pitchFamily="34" charset="0"/>
              <a:buChar char="•"/>
            </a:pPr>
            <a:endParaRPr lang="nl-NL" sz="28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nl-NL" sz="28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nl-NL" sz="2800" dirty="0">
              <a:latin typeface="Arial" panose="020B0604020202020204" pitchFamily="34" charset="0"/>
              <a:cs typeface="Arial" panose="020B0604020202020204" pitchFamily="34" charset="0"/>
            </a:endParaRPr>
          </a:p>
        </p:txBody>
      </p:sp>
      <p:sp>
        <p:nvSpPr>
          <p:cNvPr id="3" name="Rechthoek 2"/>
          <p:cNvSpPr/>
          <p:nvPr/>
        </p:nvSpPr>
        <p:spPr>
          <a:xfrm>
            <a:off x="4716016" y="6093296"/>
            <a:ext cx="4572000" cy="584775"/>
          </a:xfrm>
          <a:prstGeom prst="rect">
            <a:avLst/>
          </a:prstGeom>
        </p:spPr>
        <p:txBody>
          <a:bodyPr>
            <a:spAutoFit/>
          </a:bodyPr>
          <a:lstStyle/>
          <a:p>
            <a:pPr>
              <a:spcAft>
                <a:spcPts val="0"/>
              </a:spcAft>
            </a:pPr>
            <a:r>
              <a:rPr lang="nl-NL" sz="1600"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
              </a:rPr>
              <a:t>https://www.youtube.com/watch?v=u_y1S8C0Hmc</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5" name="Afbeelding 4"/>
          <p:cNvPicPr>
            <a:picLocks noChangeAspect="1"/>
          </p:cNvPicPr>
          <p:nvPr/>
        </p:nvPicPr>
        <p:blipFill>
          <a:blip r:embed="rId3"/>
          <a:stretch>
            <a:fillRect/>
          </a:stretch>
        </p:blipFill>
        <p:spPr>
          <a:xfrm>
            <a:off x="179512" y="3768998"/>
            <a:ext cx="4801010" cy="2324298"/>
          </a:xfrm>
          <a:prstGeom prst="rect">
            <a:avLst/>
          </a:prstGeom>
        </p:spPr>
      </p:pic>
    </p:spTree>
    <p:extLst>
      <p:ext uri="{BB962C8B-B14F-4D97-AF65-F5344CB8AC3E}">
        <p14:creationId xmlns:p14="http://schemas.microsoft.com/office/powerpoint/2010/main" val="28325276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Onderdelen CVT</a:t>
            </a:r>
            <a:endParaRPr lang="nl-NL" dirty="0"/>
          </a:p>
        </p:txBody>
      </p:sp>
      <p:sp>
        <p:nvSpPr>
          <p:cNvPr id="3" name="Tijdelijke aanduiding voor inhoud 2"/>
          <p:cNvSpPr>
            <a:spLocks noGrp="1"/>
          </p:cNvSpPr>
          <p:nvPr>
            <p:ph idx="1"/>
          </p:nvPr>
        </p:nvSpPr>
        <p:spPr/>
        <p:txBody>
          <a:bodyPr/>
          <a:lstStyle/>
          <a:p>
            <a:r>
              <a:rPr lang="nl-NL" dirty="0" smtClean="0"/>
              <a:t>Tandwielen</a:t>
            </a:r>
          </a:p>
          <a:p>
            <a:r>
              <a:rPr lang="nl-NL" dirty="0" smtClean="0"/>
              <a:t>Lagers</a:t>
            </a:r>
          </a:p>
          <a:p>
            <a:r>
              <a:rPr lang="nl-NL" dirty="0" smtClean="0"/>
              <a:t>Planetaire tandwielstelsel</a:t>
            </a:r>
          </a:p>
          <a:p>
            <a:r>
              <a:rPr lang="nl-NL" dirty="0" smtClean="0"/>
              <a:t>Variabele schijven</a:t>
            </a:r>
          </a:p>
          <a:p>
            <a:r>
              <a:rPr lang="nl-NL" dirty="0" err="1" smtClean="0"/>
              <a:t>Duwband</a:t>
            </a:r>
            <a:endParaRPr lang="nl-NL" dirty="0" smtClean="0"/>
          </a:p>
          <a:p>
            <a:r>
              <a:rPr lang="nl-NL" sz="1800" dirty="0">
                <a:hlinkClick r:id="rId2"/>
              </a:rPr>
              <a:t>https://</a:t>
            </a:r>
            <a:r>
              <a:rPr lang="nl-NL" sz="1800" dirty="0" smtClean="0">
                <a:hlinkClick r:id="rId2"/>
              </a:rPr>
              <a:t>www.youtube.com/watch?v=PEq5_b4LWNY</a:t>
            </a:r>
            <a:endParaRPr lang="nl-NL" sz="1800" dirty="0" smtClean="0"/>
          </a:p>
          <a:p>
            <a:endParaRPr lang="nl-NL" dirty="0" smtClean="0"/>
          </a:p>
          <a:p>
            <a:endParaRPr lang="nl-NL" dirty="0"/>
          </a:p>
        </p:txBody>
      </p:sp>
      <p:pic>
        <p:nvPicPr>
          <p:cNvPr id="4" name="Afbeelding 3"/>
          <p:cNvPicPr>
            <a:picLocks noChangeAspect="1"/>
          </p:cNvPicPr>
          <p:nvPr/>
        </p:nvPicPr>
        <p:blipFill>
          <a:blip r:embed="rId3"/>
          <a:stretch>
            <a:fillRect/>
          </a:stretch>
        </p:blipFill>
        <p:spPr>
          <a:xfrm>
            <a:off x="107504" y="4149080"/>
            <a:ext cx="5747482" cy="2626073"/>
          </a:xfrm>
          <a:prstGeom prst="rect">
            <a:avLst/>
          </a:prstGeom>
        </p:spPr>
      </p:pic>
    </p:spTree>
    <p:extLst>
      <p:ext uri="{BB962C8B-B14F-4D97-AF65-F5344CB8AC3E}">
        <p14:creationId xmlns:p14="http://schemas.microsoft.com/office/powerpoint/2010/main" val="41589219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5943600" y="1031875"/>
            <a:ext cx="3454400" cy="284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nl-NL" sz="1800">
                <a:latin typeface="Arial" panose="020B0604020202020204" pitchFamily="34" charset="0"/>
              </a:rPr>
              <a:t>1)   Ingaande as</a:t>
            </a:r>
          </a:p>
          <a:p>
            <a:r>
              <a:rPr lang="nl-NL" altLang="nl-NL" sz="1800">
                <a:latin typeface="Arial" panose="020B0604020202020204" pitchFamily="34" charset="0"/>
              </a:rPr>
              <a:t>2)   smeer-en systeempomp</a:t>
            </a:r>
          </a:p>
          <a:p>
            <a:r>
              <a:rPr lang="nl-NL" altLang="nl-NL" sz="1800">
                <a:latin typeface="Arial" panose="020B0604020202020204" pitchFamily="34" charset="0"/>
              </a:rPr>
              <a:t>3)   hydropomp</a:t>
            </a:r>
          </a:p>
          <a:p>
            <a:r>
              <a:rPr lang="nl-NL" altLang="nl-NL" sz="1800">
                <a:latin typeface="Arial" panose="020B0604020202020204" pitchFamily="34" charset="0"/>
              </a:rPr>
              <a:t>4)   hydromotor</a:t>
            </a:r>
          </a:p>
          <a:p>
            <a:r>
              <a:rPr lang="nl-NL" altLang="nl-NL" sz="1800">
                <a:latin typeface="Arial" panose="020B0604020202020204" pitchFamily="34" charset="0"/>
              </a:rPr>
              <a:t>5)   planetair P1</a:t>
            </a:r>
          </a:p>
          <a:p>
            <a:r>
              <a:rPr lang="nl-NL" altLang="nl-NL" sz="1800">
                <a:latin typeface="Arial" panose="020B0604020202020204" pitchFamily="34" charset="0"/>
              </a:rPr>
              <a:t>6)   planetair P2</a:t>
            </a:r>
          </a:p>
          <a:p>
            <a:r>
              <a:rPr lang="nl-NL" altLang="nl-NL" sz="1800">
                <a:latin typeface="Arial" panose="020B0604020202020204" pitchFamily="34" charset="0"/>
              </a:rPr>
              <a:t>7)   planetair P3</a:t>
            </a:r>
          </a:p>
        </p:txBody>
      </p:sp>
      <p:sp>
        <p:nvSpPr>
          <p:cNvPr id="15363" name="Text Box 3"/>
          <p:cNvSpPr txBox="1">
            <a:spLocks noChangeArrowheads="1"/>
          </p:cNvSpPr>
          <p:nvPr/>
        </p:nvSpPr>
        <p:spPr bwMode="auto">
          <a:xfrm>
            <a:off x="5943600" y="3948113"/>
            <a:ext cx="4064000" cy="284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nl-NL" sz="1800">
                <a:latin typeface="Arial" panose="020B0604020202020204" pitchFamily="34" charset="0"/>
              </a:rPr>
              <a:t>8)   planetair P4</a:t>
            </a:r>
          </a:p>
          <a:p>
            <a:r>
              <a:rPr lang="nl-NL" altLang="nl-NL" sz="1800">
                <a:latin typeface="Arial" panose="020B0604020202020204" pitchFamily="34" charset="0"/>
              </a:rPr>
              <a:t>9)   planetair vooruit / achteruit</a:t>
            </a:r>
          </a:p>
          <a:p>
            <a:r>
              <a:rPr lang="nl-NL" altLang="nl-NL" sz="1800">
                <a:latin typeface="Arial" panose="020B0604020202020204" pitchFamily="34" charset="0"/>
              </a:rPr>
              <a:t>10) klauwkoppeling K1</a:t>
            </a:r>
          </a:p>
          <a:p>
            <a:r>
              <a:rPr lang="nl-NL" altLang="nl-NL" sz="1800">
                <a:latin typeface="Arial" panose="020B0604020202020204" pitchFamily="34" charset="0"/>
              </a:rPr>
              <a:t>11) klauwkoppeling K2</a:t>
            </a:r>
          </a:p>
          <a:p>
            <a:r>
              <a:rPr lang="nl-NL" altLang="nl-NL" sz="1800">
                <a:latin typeface="Arial" panose="020B0604020202020204" pitchFamily="34" charset="0"/>
              </a:rPr>
              <a:t>12) klauwkoppeling K3 en K4</a:t>
            </a:r>
          </a:p>
          <a:p>
            <a:r>
              <a:rPr lang="nl-NL" altLang="nl-NL" sz="1800">
                <a:latin typeface="Arial" panose="020B0604020202020204" pitchFamily="34" charset="0"/>
              </a:rPr>
              <a:t>13) klauwkoppeling KV / KR</a:t>
            </a:r>
          </a:p>
          <a:p>
            <a:r>
              <a:rPr lang="nl-NL" altLang="nl-NL" sz="1800">
                <a:latin typeface="Arial" panose="020B0604020202020204" pitchFamily="34" charset="0"/>
              </a:rPr>
              <a:t> </a:t>
            </a:r>
          </a:p>
        </p:txBody>
      </p:sp>
      <p:pic>
        <p:nvPicPr>
          <p:cNvPr id="15364" name="Picture 4" descr="F:\USERS\TMI\Nieuwe map (7)\trans5.jpg"/>
          <p:cNvPicPr>
            <a:picLocks noChangeAspect="1" noChangeArrowheads="1"/>
          </p:cNvPicPr>
          <p:nvPr/>
        </p:nvPicPr>
        <p:blipFill>
          <a:blip r:embed="rId3">
            <a:lum bright="6000" contrast="18000"/>
            <a:extLst>
              <a:ext uri="{28A0092B-C50C-407E-A947-70E740481C1C}">
                <a14:useLocalDpi xmlns:a14="http://schemas.microsoft.com/office/drawing/2010/main" val="0"/>
              </a:ext>
            </a:extLst>
          </a:blip>
          <a:srcRect/>
          <a:stretch>
            <a:fillRect/>
          </a:stretch>
        </p:blipFill>
        <p:spPr bwMode="auto">
          <a:xfrm>
            <a:off x="225425" y="1479550"/>
            <a:ext cx="5783263" cy="4295775"/>
          </a:xfrm>
          <a:prstGeom prst="rect">
            <a:avLst/>
          </a:prstGeom>
          <a:noFill/>
          <a:extLst>
            <a:ext uri="{909E8E84-426E-40DD-AFC4-6F175D3DCCD1}">
              <a14:hiddenFill xmlns:a14="http://schemas.microsoft.com/office/drawing/2010/main">
                <a:solidFill>
                  <a:srgbClr val="FFFFFF"/>
                </a:solidFill>
              </a14:hiddenFill>
            </a:ext>
          </a:extLst>
        </p:spPr>
      </p:pic>
      <p:sp>
        <p:nvSpPr>
          <p:cNvPr id="15365" name="Oval 5"/>
          <p:cNvSpPr>
            <a:spLocks noChangeArrowheads="1"/>
          </p:cNvSpPr>
          <p:nvPr/>
        </p:nvSpPr>
        <p:spPr bwMode="auto">
          <a:xfrm>
            <a:off x="530225" y="3860800"/>
            <a:ext cx="315913" cy="330200"/>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l-NL" altLang="nl-NL" sz="1800">
                <a:latin typeface="Times New Roman" panose="02020603050405020304" pitchFamily="18" charset="0"/>
              </a:rPr>
              <a:t>1</a:t>
            </a:r>
          </a:p>
        </p:txBody>
      </p:sp>
      <p:sp>
        <p:nvSpPr>
          <p:cNvPr id="15366" name="Oval 6"/>
          <p:cNvSpPr>
            <a:spLocks noChangeArrowheads="1"/>
          </p:cNvSpPr>
          <p:nvPr/>
        </p:nvSpPr>
        <p:spPr bwMode="auto">
          <a:xfrm>
            <a:off x="4184650" y="2314575"/>
            <a:ext cx="315913" cy="330200"/>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l-NL" altLang="nl-NL" sz="1800">
                <a:latin typeface="Times New Roman" panose="02020603050405020304" pitchFamily="18" charset="0"/>
              </a:rPr>
              <a:t>2</a:t>
            </a:r>
          </a:p>
        </p:txBody>
      </p:sp>
      <p:sp>
        <p:nvSpPr>
          <p:cNvPr id="15367" name="Oval 7"/>
          <p:cNvSpPr>
            <a:spLocks noChangeArrowheads="1"/>
          </p:cNvSpPr>
          <p:nvPr/>
        </p:nvSpPr>
        <p:spPr bwMode="auto">
          <a:xfrm>
            <a:off x="2435225" y="3098800"/>
            <a:ext cx="315913" cy="330200"/>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l-NL" altLang="nl-NL" sz="1800">
                <a:latin typeface="Times New Roman" panose="02020603050405020304" pitchFamily="18" charset="0"/>
              </a:rPr>
              <a:t>3</a:t>
            </a:r>
          </a:p>
        </p:txBody>
      </p:sp>
      <p:sp>
        <p:nvSpPr>
          <p:cNvPr id="15368" name="Oval 8"/>
          <p:cNvSpPr>
            <a:spLocks noChangeArrowheads="1"/>
          </p:cNvSpPr>
          <p:nvPr/>
        </p:nvSpPr>
        <p:spPr bwMode="auto">
          <a:xfrm>
            <a:off x="1139825" y="3098800"/>
            <a:ext cx="315913" cy="330200"/>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l-NL" altLang="nl-NL" sz="1800">
                <a:latin typeface="Times New Roman" panose="02020603050405020304" pitchFamily="18" charset="0"/>
              </a:rPr>
              <a:t>4</a:t>
            </a:r>
          </a:p>
        </p:txBody>
      </p:sp>
      <p:sp>
        <p:nvSpPr>
          <p:cNvPr id="15369" name="Oval 9"/>
          <p:cNvSpPr>
            <a:spLocks noChangeArrowheads="1"/>
          </p:cNvSpPr>
          <p:nvPr/>
        </p:nvSpPr>
        <p:spPr bwMode="auto">
          <a:xfrm>
            <a:off x="835025" y="4546600"/>
            <a:ext cx="315913" cy="330200"/>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l-NL" altLang="nl-NL" sz="1800">
                <a:latin typeface="Times New Roman" panose="02020603050405020304" pitchFamily="18" charset="0"/>
              </a:rPr>
              <a:t>5</a:t>
            </a:r>
          </a:p>
        </p:txBody>
      </p:sp>
      <p:sp>
        <p:nvSpPr>
          <p:cNvPr id="15370" name="Oval 10"/>
          <p:cNvSpPr>
            <a:spLocks noChangeArrowheads="1"/>
          </p:cNvSpPr>
          <p:nvPr/>
        </p:nvSpPr>
        <p:spPr bwMode="auto">
          <a:xfrm>
            <a:off x="1368425" y="4546600"/>
            <a:ext cx="315913" cy="330200"/>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l-NL" altLang="nl-NL" sz="1800">
                <a:latin typeface="Times New Roman" panose="02020603050405020304" pitchFamily="18" charset="0"/>
              </a:rPr>
              <a:t>6</a:t>
            </a:r>
          </a:p>
        </p:txBody>
      </p:sp>
      <p:sp>
        <p:nvSpPr>
          <p:cNvPr id="15371" name="Oval 11"/>
          <p:cNvSpPr>
            <a:spLocks noChangeArrowheads="1"/>
          </p:cNvSpPr>
          <p:nvPr/>
        </p:nvSpPr>
        <p:spPr bwMode="auto">
          <a:xfrm>
            <a:off x="1984375" y="5300663"/>
            <a:ext cx="315913" cy="330200"/>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l-NL" altLang="nl-NL" sz="1800">
                <a:latin typeface="Times New Roman" panose="02020603050405020304" pitchFamily="18" charset="0"/>
              </a:rPr>
              <a:t>7</a:t>
            </a:r>
          </a:p>
        </p:txBody>
      </p:sp>
      <p:sp>
        <p:nvSpPr>
          <p:cNvPr id="15372" name="Oval 12"/>
          <p:cNvSpPr>
            <a:spLocks noChangeArrowheads="1"/>
          </p:cNvSpPr>
          <p:nvPr/>
        </p:nvSpPr>
        <p:spPr bwMode="auto">
          <a:xfrm>
            <a:off x="2673350" y="5300663"/>
            <a:ext cx="315913" cy="330200"/>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l-NL" altLang="nl-NL" sz="1800">
                <a:latin typeface="Times New Roman" panose="02020603050405020304" pitchFamily="18" charset="0"/>
              </a:rPr>
              <a:t>8</a:t>
            </a:r>
          </a:p>
        </p:txBody>
      </p:sp>
      <p:sp>
        <p:nvSpPr>
          <p:cNvPr id="15373" name="Oval 13"/>
          <p:cNvSpPr>
            <a:spLocks noChangeArrowheads="1"/>
          </p:cNvSpPr>
          <p:nvPr/>
        </p:nvSpPr>
        <p:spPr bwMode="auto">
          <a:xfrm>
            <a:off x="4984750" y="4089400"/>
            <a:ext cx="315913" cy="330200"/>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l-NL" altLang="nl-NL" sz="1800">
                <a:latin typeface="Times New Roman" panose="02020603050405020304" pitchFamily="18" charset="0"/>
              </a:rPr>
              <a:t>9</a:t>
            </a:r>
          </a:p>
        </p:txBody>
      </p:sp>
      <p:sp>
        <p:nvSpPr>
          <p:cNvPr id="15374" name="Oval 14"/>
          <p:cNvSpPr>
            <a:spLocks noChangeArrowheads="1"/>
          </p:cNvSpPr>
          <p:nvPr/>
        </p:nvSpPr>
        <p:spPr bwMode="auto">
          <a:xfrm>
            <a:off x="1968500" y="4089400"/>
            <a:ext cx="315913" cy="330200"/>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l-NL" altLang="nl-NL" sz="1800">
                <a:latin typeface="Times New Roman" panose="02020603050405020304" pitchFamily="18" charset="0"/>
              </a:rPr>
              <a:t>10</a:t>
            </a:r>
          </a:p>
        </p:txBody>
      </p:sp>
      <p:sp>
        <p:nvSpPr>
          <p:cNvPr id="15375" name="Oval 15"/>
          <p:cNvSpPr>
            <a:spLocks noChangeArrowheads="1"/>
          </p:cNvSpPr>
          <p:nvPr/>
        </p:nvSpPr>
        <p:spPr bwMode="auto">
          <a:xfrm>
            <a:off x="2565400" y="4089400"/>
            <a:ext cx="315913" cy="330200"/>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l-NL" altLang="nl-NL" sz="1800">
                <a:latin typeface="Times New Roman" panose="02020603050405020304" pitchFamily="18" charset="0"/>
              </a:rPr>
              <a:t>11</a:t>
            </a:r>
          </a:p>
        </p:txBody>
      </p:sp>
      <p:sp>
        <p:nvSpPr>
          <p:cNvPr id="15376" name="Oval 16"/>
          <p:cNvSpPr>
            <a:spLocks noChangeArrowheads="1"/>
          </p:cNvSpPr>
          <p:nvPr/>
        </p:nvSpPr>
        <p:spPr bwMode="auto">
          <a:xfrm>
            <a:off x="3273425" y="4546600"/>
            <a:ext cx="315913" cy="330200"/>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l-NL" altLang="nl-NL" sz="1800">
                <a:latin typeface="Times New Roman" panose="02020603050405020304" pitchFamily="18" charset="0"/>
              </a:rPr>
              <a:t>12</a:t>
            </a:r>
          </a:p>
        </p:txBody>
      </p:sp>
      <p:sp>
        <p:nvSpPr>
          <p:cNvPr id="15377" name="Oval 17"/>
          <p:cNvSpPr>
            <a:spLocks noChangeArrowheads="1"/>
          </p:cNvSpPr>
          <p:nvPr/>
        </p:nvSpPr>
        <p:spPr bwMode="auto">
          <a:xfrm>
            <a:off x="4283075" y="4546600"/>
            <a:ext cx="315913" cy="330200"/>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l-NL" altLang="nl-NL" sz="1800">
                <a:latin typeface="Times New Roman" panose="02020603050405020304" pitchFamily="18" charset="0"/>
              </a:rPr>
              <a:t>13</a:t>
            </a:r>
          </a:p>
        </p:txBody>
      </p:sp>
      <p:sp>
        <p:nvSpPr>
          <p:cNvPr id="2" name="Tekstvak 1"/>
          <p:cNvSpPr txBox="1"/>
          <p:nvPr/>
        </p:nvSpPr>
        <p:spPr>
          <a:xfrm>
            <a:off x="2435225" y="332656"/>
            <a:ext cx="4441031" cy="523220"/>
          </a:xfrm>
          <a:prstGeom prst="rect">
            <a:avLst/>
          </a:prstGeom>
          <a:noFill/>
        </p:spPr>
        <p:txBody>
          <a:bodyPr wrap="square" rtlCol="0">
            <a:spAutoFit/>
          </a:bodyPr>
          <a:lstStyle/>
          <a:p>
            <a:pPr algn="ctr"/>
            <a:r>
              <a:rPr lang="nl-NL" sz="2800" dirty="0" err="1" smtClean="0"/>
              <a:t>Steyr</a:t>
            </a:r>
            <a:r>
              <a:rPr lang="nl-NL" sz="2800" dirty="0" smtClean="0"/>
              <a:t> versnellingsbak</a:t>
            </a:r>
            <a:endParaRPr lang="nl-NL" sz="2800" dirty="0"/>
          </a:p>
        </p:txBody>
      </p:sp>
    </p:spTree>
    <p:extLst>
      <p:ext uri="{BB962C8B-B14F-4D97-AF65-F5344CB8AC3E}">
        <p14:creationId xmlns:p14="http://schemas.microsoft.com/office/powerpoint/2010/main" val="22182892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 calcmode="lin" valueType="num">
                                      <p:cBhvr additive="base">
                                        <p:cTn id="7" dur="500" fill="hold"/>
                                        <p:tgtEl>
                                          <p:spTgt spid="15365"/>
                                        </p:tgtEl>
                                        <p:attrNameLst>
                                          <p:attrName>ppt_x</p:attrName>
                                        </p:attrNameLst>
                                      </p:cBhvr>
                                      <p:tavLst>
                                        <p:tav tm="0">
                                          <p:val>
                                            <p:strVal val="0-#ppt_w/2"/>
                                          </p:val>
                                        </p:tav>
                                        <p:tav tm="100000">
                                          <p:val>
                                            <p:strVal val="#ppt_x"/>
                                          </p:val>
                                        </p:tav>
                                      </p:tavLst>
                                    </p:anim>
                                    <p:anim calcmode="lin" valueType="num">
                                      <p:cBhvr additive="base">
                                        <p:cTn id="8" dur="500" fill="hold"/>
                                        <p:tgtEl>
                                          <p:spTgt spid="1536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6"/>
                                        </p:tgtEl>
                                        <p:attrNameLst>
                                          <p:attrName>style.visibility</p:attrName>
                                        </p:attrNameLst>
                                      </p:cBhvr>
                                      <p:to>
                                        <p:strVal val="visible"/>
                                      </p:to>
                                    </p:set>
                                    <p:anim calcmode="lin" valueType="num">
                                      <p:cBhvr additive="base">
                                        <p:cTn id="13" dur="500" fill="hold"/>
                                        <p:tgtEl>
                                          <p:spTgt spid="15366"/>
                                        </p:tgtEl>
                                        <p:attrNameLst>
                                          <p:attrName>ppt_x</p:attrName>
                                        </p:attrNameLst>
                                      </p:cBhvr>
                                      <p:tavLst>
                                        <p:tav tm="0">
                                          <p:val>
                                            <p:strVal val="0-#ppt_w/2"/>
                                          </p:val>
                                        </p:tav>
                                        <p:tav tm="100000">
                                          <p:val>
                                            <p:strVal val="#ppt_x"/>
                                          </p:val>
                                        </p:tav>
                                      </p:tavLst>
                                    </p:anim>
                                    <p:anim calcmode="lin" valueType="num">
                                      <p:cBhvr additive="base">
                                        <p:cTn id="14" dur="500" fill="hold"/>
                                        <p:tgtEl>
                                          <p:spTgt spid="1536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7"/>
                                        </p:tgtEl>
                                        <p:attrNameLst>
                                          <p:attrName>style.visibility</p:attrName>
                                        </p:attrNameLst>
                                      </p:cBhvr>
                                      <p:to>
                                        <p:strVal val="visible"/>
                                      </p:to>
                                    </p:set>
                                    <p:anim calcmode="lin" valueType="num">
                                      <p:cBhvr additive="base">
                                        <p:cTn id="19" dur="500" fill="hold"/>
                                        <p:tgtEl>
                                          <p:spTgt spid="15367"/>
                                        </p:tgtEl>
                                        <p:attrNameLst>
                                          <p:attrName>ppt_x</p:attrName>
                                        </p:attrNameLst>
                                      </p:cBhvr>
                                      <p:tavLst>
                                        <p:tav tm="0">
                                          <p:val>
                                            <p:strVal val="0-#ppt_w/2"/>
                                          </p:val>
                                        </p:tav>
                                        <p:tav tm="100000">
                                          <p:val>
                                            <p:strVal val="#ppt_x"/>
                                          </p:val>
                                        </p:tav>
                                      </p:tavLst>
                                    </p:anim>
                                    <p:anim calcmode="lin" valueType="num">
                                      <p:cBhvr additive="base">
                                        <p:cTn id="20" dur="500" fill="hold"/>
                                        <p:tgtEl>
                                          <p:spTgt spid="1536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368"/>
                                        </p:tgtEl>
                                        <p:attrNameLst>
                                          <p:attrName>style.visibility</p:attrName>
                                        </p:attrNameLst>
                                      </p:cBhvr>
                                      <p:to>
                                        <p:strVal val="visible"/>
                                      </p:to>
                                    </p:set>
                                    <p:anim calcmode="lin" valueType="num">
                                      <p:cBhvr additive="base">
                                        <p:cTn id="25" dur="500" fill="hold"/>
                                        <p:tgtEl>
                                          <p:spTgt spid="15368"/>
                                        </p:tgtEl>
                                        <p:attrNameLst>
                                          <p:attrName>ppt_x</p:attrName>
                                        </p:attrNameLst>
                                      </p:cBhvr>
                                      <p:tavLst>
                                        <p:tav tm="0">
                                          <p:val>
                                            <p:strVal val="0-#ppt_w/2"/>
                                          </p:val>
                                        </p:tav>
                                        <p:tav tm="100000">
                                          <p:val>
                                            <p:strVal val="#ppt_x"/>
                                          </p:val>
                                        </p:tav>
                                      </p:tavLst>
                                    </p:anim>
                                    <p:anim calcmode="lin" valueType="num">
                                      <p:cBhvr additive="base">
                                        <p:cTn id="26" dur="500" fill="hold"/>
                                        <p:tgtEl>
                                          <p:spTgt spid="1536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369"/>
                                        </p:tgtEl>
                                        <p:attrNameLst>
                                          <p:attrName>style.visibility</p:attrName>
                                        </p:attrNameLst>
                                      </p:cBhvr>
                                      <p:to>
                                        <p:strVal val="visible"/>
                                      </p:to>
                                    </p:set>
                                    <p:anim calcmode="lin" valueType="num">
                                      <p:cBhvr additive="base">
                                        <p:cTn id="31" dur="500" fill="hold"/>
                                        <p:tgtEl>
                                          <p:spTgt spid="15369"/>
                                        </p:tgtEl>
                                        <p:attrNameLst>
                                          <p:attrName>ppt_x</p:attrName>
                                        </p:attrNameLst>
                                      </p:cBhvr>
                                      <p:tavLst>
                                        <p:tav tm="0">
                                          <p:val>
                                            <p:strVal val="0-#ppt_w/2"/>
                                          </p:val>
                                        </p:tav>
                                        <p:tav tm="100000">
                                          <p:val>
                                            <p:strVal val="#ppt_x"/>
                                          </p:val>
                                        </p:tav>
                                      </p:tavLst>
                                    </p:anim>
                                    <p:anim calcmode="lin" valueType="num">
                                      <p:cBhvr additive="base">
                                        <p:cTn id="32" dur="500" fill="hold"/>
                                        <p:tgtEl>
                                          <p:spTgt spid="15369"/>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5370"/>
                                        </p:tgtEl>
                                        <p:attrNameLst>
                                          <p:attrName>style.visibility</p:attrName>
                                        </p:attrNameLst>
                                      </p:cBhvr>
                                      <p:to>
                                        <p:strVal val="visible"/>
                                      </p:to>
                                    </p:set>
                                    <p:anim calcmode="lin" valueType="num">
                                      <p:cBhvr additive="base">
                                        <p:cTn id="37" dur="500" fill="hold"/>
                                        <p:tgtEl>
                                          <p:spTgt spid="15370"/>
                                        </p:tgtEl>
                                        <p:attrNameLst>
                                          <p:attrName>ppt_x</p:attrName>
                                        </p:attrNameLst>
                                      </p:cBhvr>
                                      <p:tavLst>
                                        <p:tav tm="0">
                                          <p:val>
                                            <p:strVal val="0-#ppt_w/2"/>
                                          </p:val>
                                        </p:tav>
                                        <p:tav tm="100000">
                                          <p:val>
                                            <p:strVal val="#ppt_x"/>
                                          </p:val>
                                        </p:tav>
                                      </p:tavLst>
                                    </p:anim>
                                    <p:anim calcmode="lin" valueType="num">
                                      <p:cBhvr additive="base">
                                        <p:cTn id="38" dur="500" fill="hold"/>
                                        <p:tgtEl>
                                          <p:spTgt spid="15370"/>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5371"/>
                                        </p:tgtEl>
                                        <p:attrNameLst>
                                          <p:attrName>style.visibility</p:attrName>
                                        </p:attrNameLst>
                                      </p:cBhvr>
                                      <p:to>
                                        <p:strVal val="visible"/>
                                      </p:to>
                                    </p:set>
                                    <p:anim calcmode="lin" valueType="num">
                                      <p:cBhvr additive="base">
                                        <p:cTn id="43" dur="500" fill="hold"/>
                                        <p:tgtEl>
                                          <p:spTgt spid="15371"/>
                                        </p:tgtEl>
                                        <p:attrNameLst>
                                          <p:attrName>ppt_x</p:attrName>
                                        </p:attrNameLst>
                                      </p:cBhvr>
                                      <p:tavLst>
                                        <p:tav tm="0">
                                          <p:val>
                                            <p:strVal val="0-#ppt_w/2"/>
                                          </p:val>
                                        </p:tav>
                                        <p:tav tm="100000">
                                          <p:val>
                                            <p:strVal val="#ppt_x"/>
                                          </p:val>
                                        </p:tav>
                                      </p:tavLst>
                                    </p:anim>
                                    <p:anim calcmode="lin" valueType="num">
                                      <p:cBhvr additive="base">
                                        <p:cTn id="44" dur="500" fill="hold"/>
                                        <p:tgtEl>
                                          <p:spTgt spid="15371"/>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5372"/>
                                        </p:tgtEl>
                                        <p:attrNameLst>
                                          <p:attrName>style.visibility</p:attrName>
                                        </p:attrNameLst>
                                      </p:cBhvr>
                                      <p:to>
                                        <p:strVal val="visible"/>
                                      </p:to>
                                    </p:set>
                                    <p:anim calcmode="lin" valueType="num">
                                      <p:cBhvr additive="base">
                                        <p:cTn id="49" dur="500" fill="hold"/>
                                        <p:tgtEl>
                                          <p:spTgt spid="15372"/>
                                        </p:tgtEl>
                                        <p:attrNameLst>
                                          <p:attrName>ppt_x</p:attrName>
                                        </p:attrNameLst>
                                      </p:cBhvr>
                                      <p:tavLst>
                                        <p:tav tm="0">
                                          <p:val>
                                            <p:strVal val="0-#ppt_w/2"/>
                                          </p:val>
                                        </p:tav>
                                        <p:tav tm="100000">
                                          <p:val>
                                            <p:strVal val="#ppt_x"/>
                                          </p:val>
                                        </p:tav>
                                      </p:tavLst>
                                    </p:anim>
                                    <p:anim calcmode="lin" valueType="num">
                                      <p:cBhvr additive="base">
                                        <p:cTn id="50" dur="500" fill="hold"/>
                                        <p:tgtEl>
                                          <p:spTgt spid="15372"/>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5373"/>
                                        </p:tgtEl>
                                        <p:attrNameLst>
                                          <p:attrName>style.visibility</p:attrName>
                                        </p:attrNameLst>
                                      </p:cBhvr>
                                      <p:to>
                                        <p:strVal val="visible"/>
                                      </p:to>
                                    </p:set>
                                    <p:anim calcmode="lin" valueType="num">
                                      <p:cBhvr additive="base">
                                        <p:cTn id="55" dur="500" fill="hold"/>
                                        <p:tgtEl>
                                          <p:spTgt spid="15373"/>
                                        </p:tgtEl>
                                        <p:attrNameLst>
                                          <p:attrName>ppt_x</p:attrName>
                                        </p:attrNameLst>
                                      </p:cBhvr>
                                      <p:tavLst>
                                        <p:tav tm="0">
                                          <p:val>
                                            <p:strVal val="0-#ppt_w/2"/>
                                          </p:val>
                                        </p:tav>
                                        <p:tav tm="100000">
                                          <p:val>
                                            <p:strVal val="#ppt_x"/>
                                          </p:val>
                                        </p:tav>
                                      </p:tavLst>
                                    </p:anim>
                                    <p:anim calcmode="lin" valueType="num">
                                      <p:cBhvr additive="base">
                                        <p:cTn id="56" dur="500" fill="hold"/>
                                        <p:tgtEl>
                                          <p:spTgt spid="15373"/>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5374"/>
                                        </p:tgtEl>
                                        <p:attrNameLst>
                                          <p:attrName>style.visibility</p:attrName>
                                        </p:attrNameLst>
                                      </p:cBhvr>
                                      <p:to>
                                        <p:strVal val="visible"/>
                                      </p:to>
                                    </p:set>
                                    <p:anim calcmode="lin" valueType="num">
                                      <p:cBhvr additive="base">
                                        <p:cTn id="61" dur="500" fill="hold"/>
                                        <p:tgtEl>
                                          <p:spTgt spid="15374"/>
                                        </p:tgtEl>
                                        <p:attrNameLst>
                                          <p:attrName>ppt_x</p:attrName>
                                        </p:attrNameLst>
                                      </p:cBhvr>
                                      <p:tavLst>
                                        <p:tav tm="0">
                                          <p:val>
                                            <p:strVal val="0-#ppt_w/2"/>
                                          </p:val>
                                        </p:tav>
                                        <p:tav tm="100000">
                                          <p:val>
                                            <p:strVal val="#ppt_x"/>
                                          </p:val>
                                        </p:tav>
                                      </p:tavLst>
                                    </p:anim>
                                    <p:anim calcmode="lin" valueType="num">
                                      <p:cBhvr additive="base">
                                        <p:cTn id="62" dur="500" fill="hold"/>
                                        <p:tgtEl>
                                          <p:spTgt spid="15374"/>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5375"/>
                                        </p:tgtEl>
                                        <p:attrNameLst>
                                          <p:attrName>style.visibility</p:attrName>
                                        </p:attrNameLst>
                                      </p:cBhvr>
                                      <p:to>
                                        <p:strVal val="visible"/>
                                      </p:to>
                                    </p:set>
                                    <p:anim calcmode="lin" valueType="num">
                                      <p:cBhvr additive="base">
                                        <p:cTn id="67" dur="500" fill="hold"/>
                                        <p:tgtEl>
                                          <p:spTgt spid="15375"/>
                                        </p:tgtEl>
                                        <p:attrNameLst>
                                          <p:attrName>ppt_x</p:attrName>
                                        </p:attrNameLst>
                                      </p:cBhvr>
                                      <p:tavLst>
                                        <p:tav tm="0">
                                          <p:val>
                                            <p:strVal val="0-#ppt_w/2"/>
                                          </p:val>
                                        </p:tav>
                                        <p:tav tm="100000">
                                          <p:val>
                                            <p:strVal val="#ppt_x"/>
                                          </p:val>
                                        </p:tav>
                                      </p:tavLst>
                                    </p:anim>
                                    <p:anim calcmode="lin" valueType="num">
                                      <p:cBhvr additive="base">
                                        <p:cTn id="68" dur="500" fill="hold"/>
                                        <p:tgtEl>
                                          <p:spTgt spid="15375"/>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5376"/>
                                        </p:tgtEl>
                                        <p:attrNameLst>
                                          <p:attrName>style.visibility</p:attrName>
                                        </p:attrNameLst>
                                      </p:cBhvr>
                                      <p:to>
                                        <p:strVal val="visible"/>
                                      </p:to>
                                    </p:set>
                                    <p:anim calcmode="lin" valueType="num">
                                      <p:cBhvr additive="base">
                                        <p:cTn id="73" dur="500" fill="hold"/>
                                        <p:tgtEl>
                                          <p:spTgt spid="15376"/>
                                        </p:tgtEl>
                                        <p:attrNameLst>
                                          <p:attrName>ppt_x</p:attrName>
                                        </p:attrNameLst>
                                      </p:cBhvr>
                                      <p:tavLst>
                                        <p:tav tm="0">
                                          <p:val>
                                            <p:strVal val="0-#ppt_w/2"/>
                                          </p:val>
                                        </p:tav>
                                        <p:tav tm="100000">
                                          <p:val>
                                            <p:strVal val="#ppt_x"/>
                                          </p:val>
                                        </p:tav>
                                      </p:tavLst>
                                    </p:anim>
                                    <p:anim calcmode="lin" valueType="num">
                                      <p:cBhvr additive="base">
                                        <p:cTn id="74" dur="500" fill="hold"/>
                                        <p:tgtEl>
                                          <p:spTgt spid="15376"/>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15377"/>
                                        </p:tgtEl>
                                        <p:attrNameLst>
                                          <p:attrName>style.visibility</p:attrName>
                                        </p:attrNameLst>
                                      </p:cBhvr>
                                      <p:to>
                                        <p:strVal val="visible"/>
                                      </p:to>
                                    </p:set>
                                    <p:anim calcmode="lin" valueType="num">
                                      <p:cBhvr additive="base">
                                        <p:cTn id="79" dur="500" fill="hold"/>
                                        <p:tgtEl>
                                          <p:spTgt spid="15377"/>
                                        </p:tgtEl>
                                        <p:attrNameLst>
                                          <p:attrName>ppt_x</p:attrName>
                                        </p:attrNameLst>
                                      </p:cBhvr>
                                      <p:tavLst>
                                        <p:tav tm="0">
                                          <p:val>
                                            <p:strVal val="0-#ppt_w/2"/>
                                          </p:val>
                                        </p:tav>
                                        <p:tav tm="100000">
                                          <p:val>
                                            <p:strVal val="#ppt_x"/>
                                          </p:val>
                                        </p:tav>
                                      </p:tavLst>
                                    </p:anim>
                                    <p:anim calcmode="lin" valueType="num">
                                      <p:cBhvr additive="base">
                                        <p:cTn id="80" dur="500" fill="hold"/>
                                        <p:tgtEl>
                                          <p:spTgt spid="153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nimBg="1" autoUpdateAnimBg="0"/>
      <p:bldP spid="15366" grpId="0" animBg="1" autoUpdateAnimBg="0"/>
      <p:bldP spid="15367" grpId="0" animBg="1" autoUpdateAnimBg="0"/>
      <p:bldP spid="15368" grpId="0" animBg="1" autoUpdateAnimBg="0"/>
      <p:bldP spid="15369" grpId="0" animBg="1" autoUpdateAnimBg="0"/>
      <p:bldP spid="15370" grpId="0" animBg="1" autoUpdateAnimBg="0"/>
      <p:bldP spid="15371" grpId="0" animBg="1" autoUpdateAnimBg="0"/>
      <p:bldP spid="15372" grpId="0" animBg="1" autoUpdateAnimBg="0"/>
      <p:bldP spid="15373" grpId="0" animBg="1" autoUpdateAnimBg="0"/>
      <p:bldP spid="15374" grpId="0" animBg="1" autoUpdateAnimBg="0"/>
      <p:bldP spid="15375" grpId="0" animBg="1" autoUpdateAnimBg="0"/>
      <p:bldP spid="15376" grpId="0" animBg="1" autoUpdateAnimBg="0"/>
      <p:bldP spid="15377"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val 2"/>
          <p:cNvSpPr>
            <a:spLocks noChangeArrowheads="1"/>
          </p:cNvSpPr>
          <p:nvPr/>
        </p:nvSpPr>
        <p:spPr bwMode="auto">
          <a:xfrm>
            <a:off x="2968625" y="2032000"/>
            <a:ext cx="3668713" cy="3535363"/>
          </a:xfrm>
          <a:prstGeom prst="ellipse">
            <a:avLst/>
          </a:prstGeom>
          <a:solidFill>
            <a:srgbClr val="FFFFFF"/>
          </a:solidFill>
          <a:ln w="57150">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a:p>
        </p:txBody>
      </p:sp>
      <p:sp>
        <p:nvSpPr>
          <p:cNvPr id="23555" name="Oval 3"/>
          <p:cNvSpPr>
            <a:spLocks noChangeArrowheads="1"/>
          </p:cNvSpPr>
          <p:nvPr/>
        </p:nvSpPr>
        <p:spPr bwMode="auto">
          <a:xfrm>
            <a:off x="4124325" y="3135313"/>
            <a:ext cx="1431925" cy="1381125"/>
          </a:xfrm>
          <a:prstGeom prst="ellipse">
            <a:avLst/>
          </a:prstGeom>
          <a:solidFill>
            <a:srgbClr val="33CC33"/>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a:p>
        </p:txBody>
      </p:sp>
      <p:grpSp>
        <p:nvGrpSpPr>
          <p:cNvPr id="23556" name="Group 4"/>
          <p:cNvGrpSpPr>
            <a:grpSpLocks/>
          </p:cNvGrpSpPr>
          <p:nvPr/>
        </p:nvGrpSpPr>
        <p:grpSpPr bwMode="auto">
          <a:xfrm>
            <a:off x="3208338" y="2081213"/>
            <a:ext cx="3252787" cy="2930525"/>
            <a:chOff x="859" y="2316"/>
            <a:chExt cx="1072" cy="1001"/>
          </a:xfrm>
        </p:grpSpPr>
        <p:sp>
          <p:nvSpPr>
            <p:cNvPr id="23557" name="Oval 5"/>
            <p:cNvSpPr>
              <a:spLocks noChangeArrowheads="1"/>
            </p:cNvSpPr>
            <p:nvPr/>
          </p:nvSpPr>
          <p:spPr bwMode="auto">
            <a:xfrm>
              <a:off x="1565" y="2951"/>
              <a:ext cx="366" cy="366"/>
            </a:xfrm>
            <a:prstGeom prst="ellipse">
              <a:avLst/>
            </a:prstGeom>
            <a:solidFill>
              <a:schemeClr val="folHlink"/>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a:p>
          </p:txBody>
        </p:sp>
        <p:sp>
          <p:nvSpPr>
            <p:cNvPr id="23558" name="Oval 6"/>
            <p:cNvSpPr>
              <a:spLocks noChangeArrowheads="1"/>
            </p:cNvSpPr>
            <p:nvPr/>
          </p:nvSpPr>
          <p:spPr bwMode="auto">
            <a:xfrm>
              <a:off x="1221" y="2316"/>
              <a:ext cx="352" cy="352"/>
            </a:xfrm>
            <a:prstGeom prst="ellipse">
              <a:avLst/>
            </a:prstGeom>
            <a:solidFill>
              <a:schemeClr val="folHlink"/>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a:p>
          </p:txBody>
        </p:sp>
        <p:sp>
          <p:nvSpPr>
            <p:cNvPr id="23559" name="Oval 7"/>
            <p:cNvSpPr>
              <a:spLocks noChangeArrowheads="1"/>
            </p:cNvSpPr>
            <p:nvPr/>
          </p:nvSpPr>
          <p:spPr bwMode="auto">
            <a:xfrm>
              <a:off x="859" y="2946"/>
              <a:ext cx="362" cy="362"/>
            </a:xfrm>
            <a:prstGeom prst="ellipse">
              <a:avLst/>
            </a:prstGeom>
            <a:solidFill>
              <a:schemeClr val="folHlink"/>
            </a:solidFill>
            <a:ln w="12700">
              <a:solidFill>
                <a:srgbClr val="008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a:p>
          </p:txBody>
        </p:sp>
      </p:grpSp>
      <p:sp>
        <p:nvSpPr>
          <p:cNvPr id="23560" name="Line 8"/>
          <p:cNvSpPr>
            <a:spLocks noChangeShapeType="1"/>
          </p:cNvSpPr>
          <p:nvPr/>
        </p:nvSpPr>
        <p:spPr bwMode="auto">
          <a:xfrm>
            <a:off x="4852988" y="1612900"/>
            <a:ext cx="0" cy="4162425"/>
          </a:xfrm>
          <a:prstGeom prst="line">
            <a:avLst/>
          </a:prstGeom>
          <a:noFill/>
          <a:ln w="9525">
            <a:solidFill>
              <a:srgbClr val="000000"/>
            </a:solidFill>
            <a:prstDash val="sysDashDot"/>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a:p>
        </p:txBody>
      </p:sp>
      <p:grpSp>
        <p:nvGrpSpPr>
          <p:cNvPr id="23561" name="Group 9"/>
          <p:cNvGrpSpPr>
            <a:grpSpLocks/>
          </p:cNvGrpSpPr>
          <p:nvPr/>
        </p:nvGrpSpPr>
        <p:grpSpPr bwMode="auto">
          <a:xfrm>
            <a:off x="3638550" y="2455863"/>
            <a:ext cx="2392363" cy="2095500"/>
            <a:chOff x="2292" y="1547"/>
            <a:chExt cx="1507" cy="1320"/>
          </a:xfrm>
        </p:grpSpPr>
        <p:sp>
          <p:nvSpPr>
            <p:cNvPr id="23562" name="Oval 10"/>
            <p:cNvSpPr>
              <a:spLocks noChangeArrowheads="1"/>
            </p:cNvSpPr>
            <p:nvPr/>
          </p:nvSpPr>
          <p:spPr bwMode="auto">
            <a:xfrm>
              <a:off x="3000" y="1547"/>
              <a:ext cx="137" cy="133"/>
            </a:xfrm>
            <a:prstGeom prst="ellipse">
              <a:avLst/>
            </a:prstGeom>
            <a:solidFill>
              <a:srgbClr val="FFFFFF"/>
            </a:solidFill>
            <a:ln w="381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a:p>
          </p:txBody>
        </p:sp>
        <p:sp>
          <p:nvSpPr>
            <p:cNvPr id="23563" name="Oval 11"/>
            <p:cNvSpPr>
              <a:spLocks noChangeArrowheads="1"/>
            </p:cNvSpPr>
            <p:nvPr/>
          </p:nvSpPr>
          <p:spPr bwMode="auto">
            <a:xfrm>
              <a:off x="2292" y="2720"/>
              <a:ext cx="138" cy="133"/>
            </a:xfrm>
            <a:prstGeom prst="ellipse">
              <a:avLst/>
            </a:prstGeom>
            <a:solidFill>
              <a:srgbClr val="FFFFFF"/>
            </a:solidFill>
            <a:ln w="381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a:p>
          </p:txBody>
        </p:sp>
        <p:sp>
          <p:nvSpPr>
            <p:cNvPr id="23564" name="Oval 12"/>
            <p:cNvSpPr>
              <a:spLocks noChangeArrowheads="1"/>
            </p:cNvSpPr>
            <p:nvPr/>
          </p:nvSpPr>
          <p:spPr bwMode="auto">
            <a:xfrm>
              <a:off x="3661" y="2720"/>
              <a:ext cx="138" cy="133"/>
            </a:xfrm>
            <a:prstGeom prst="ellipse">
              <a:avLst/>
            </a:prstGeom>
            <a:solidFill>
              <a:srgbClr val="FFFFFF"/>
            </a:solidFill>
            <a:ln w="381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a:p>
          </p:txBody>
        </p:sp>
        <p:grpSp>
          <p:nvGrpSpPr>
            <p:cNvPr id="23565" name="Group 13"/>
            <p:cNvGrpSpPr>
              <a:grpSpLocks/>
            </p:cNvGrpSpPr>
            <p:nvPr/>
          </p:nvGrpSpPr>
          <p:grpSpPr bwMode="auto">
            <a:xfrm>
              <a:off x="2312" y="1571"/>
              <a:ext cx="1477" cy="1296"/>
              <a:chOff x="1011" y="2457"/>
              <a:chExt cx="773" cy="703"/>
            </a:xfrm>
          </p:grpSpPr>
          <p:sp>
            <p:nvSpPr>
              <p:cNvPr id="23566" name="Line 14"/>
              <p:cNvSpPr>
                <a:spLocks noChangeShapeType="1"/>
              </p:cNvSpPr>
              <p:nvPr/>
            </p:nvSpPr>
            <p:spPr bwMode="auto">
              <a:xfrm flipV="1">
                <a:off x="1041" y="3153"/>
                <a:ext cx="721" cy="7"/>
              </a:xfrm>
              <a:prstGeom prst="line">
                <a:avLst/>
              </a:prstGeom>
              <a:noFill/>
              <a:ln w="38100">
                <a:solidFill>
                  <a:srgbClr val="000000"/>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a:p>
            </p:txBody>
          </p:sp>
          <p:sp>
            <p:nvSpPr>
              <p:cNvPr id="23567" name="Line 15"/>
              <p:cNvSpPr>
                <a:spLocks noChangeShapeType="1"/>
              </p:cNvSpPr>
              <p:nvPr/>
            </p:nvSpPr>
            <p:spPr bwMode="auto">
              <a:xfrm flipH="1">
                <a:off x="1011" y="2457"/>
                <a:ext cx="361" cy="619"/>
              </a:xfrm>
              <a:prstGeom prst="line">
                <a:avLst/>
              </a:prstGeom>
              <a:noFill/>
              <a:ln w="38100">
                <a:solidFill>
                  <a:srgbClr val="000000"/>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a:p>
            </p:txBody>
          </p:sp>
          <p:sp>
            <p:nvSpPr>
              <p:cNvPr id="23568" name="Line 16"/>
              <p:cNvSpPr>
                <a:spLocks noChangeShapeType="1"/>
              </p:cNvSpPr>
              <p:nvPr/>
            </p:nvSpPr>
            <p:spPr bwMode="auto">
              <a:xfrm>
                <a:off x="1431" y="2457"/>
                <a:ext cx="353" cy="639"/>
              </a:xfrm>
              <a:prstGeom prst="line">
                <a:avLst/>
              </a:prstGeom>
              <a:noFill/>
              <a:ln w="38100">
                <a:solidFill>
                  <a:srgbClr val="000000"/>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a:p>
            </p:txBody>
          </p:sp>
        </p:grpSp>
      </p:grpSp>
      <p:grpSp>
        <p:nvGrpSpPr>
          <p:cNvPr id="23569" name="Group 17"/>
          <p:cNvGrpSpPr>
            <a:grpSpLocks/>
          </p:cNvGrpSpPr>
          <p:nvPr/>
        </p:nvGrpSpPr>
        <p:grpSpPr bwMode="auto">
          <a:xfrm>
            <a:off x="1905000" y="2655888"/>
            <a:ext cx="2667000" cy="1206500"/>
            <a:chOff x="1200" y="1673"/>
            <a:chExt cx="1680" cy="760"/>
          </a:xfrm>
        </p:grpSpPr>
        <p:sp>
          <p:nvSpPr>
            <p:cNvPr id="23570" name="Rectangle 18"/>
            <p:cNvSpPr>
              <a:spLocks noChangeArrowheads="1"/>
            </p:cNvSpPr>
            <p:nvPr/>
          </p:nvSpPr>
          <p:spPr bwMode="auto">
            <a:xfrm>
              <a:off x="1200" y="1673"/>
              <a:ext cx="624" cy="151"/>
            </a:xfrm>
            <a:prstGeom prst="rect">
              <a:avLst/>
            </a:prstGeom>
            <a:solidFill>
              <a:srgbClr val="FFFFFF"/>
            </a:solidFill>
            <a:ln>
              <a:noFill/>
            </a:ln>
            <a:effectLst/>
            <a:extLs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spcBef>
                  <a:spcPct val="0"/>
                </a:spcBef>
              </a:pPr>
              <a:r>
                <a:rPr lang="nl-NL" altLang="nl-NL" b="1">
                  <a:latin typeface="Arial" panose="020B0604020202020204" pitchFamily="34" charset="0"/>
                </a:rPr>
                <a:t>Zonnewiel</a:t>
              </a:r>
              <a:endParaRPr lang="nl-NL" altLang="nl-NL" b="1">
                <a:latin typeface="Times New Roman" panose="02020603050405020304" pitchFamily="18" charset="0"/>
              </a:endParaRPr>
            </a:p>
          </p:txBody>
        </p:sp>
        <p:grpSp>
          <p:nvGrpSpPr>
            <p:cNvPr id="23571" name="Group 19"/>
            <p:cNvGrpSpPr>
              <a:grpSpLocks/>
            </p:cNvGrpSpPr>
            <p:nvPr/>
          </p:nvGrpSpPr>
          <p:grpSpPr bwMode="auto">
            <a:xfrm>
              <a:off x="2064" y="1776"/>
              <a:ext cx="816" cy="657"/>
              <a:chOff x="967" y="2089"/>
              <a:chExt cx="475" cy="657"/>
            </a:xfrm>
          </p:grpSpPr>
          <p:sp>
            <p:nvSpPr>
              <p:cNvPr id="23572" name="Line 20"/>
              <p:cNvSpPr>
                <a:spLocks noChangeShapeType="1"/>
              </p:cNvSpPr>
              <p:nvPr/>
            </p:nvSpPr>
            <p:spPr bwMode="auto">
              <a:xfrm>
                <a:off x="1031" y="2089"/>
                <a:ext cx="411" cy="657"/>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a:p>
            </p:txBody>
          </p:sp>
          <p:sp>
            <p:nvSpPr>
              <p:cNvPr id="23573" name="Line 21"/>
              <p:cNvSpPr>
                <a:spLocks noChangeShapeType="1"/>
              </p:cNvSpPr>
              <p:nvPr/>
            </p:nvSpPr>
            <p:spPr bwMode="auto">
              <a:xfrm>
                <a:off x="967" y="2089"/>
                <a:ext cx="68" cy="3"/>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a:p>
            </p:txBody>
          </p:sp>
        </p:grpSp>
      </p:grpSp>
      <p:sp>
        <p:nvSpPr>
          <p:cNvPr id="23574" name="Line 22"/>
          <p:cNvSpPr>
            <a:spLocks noChangeShapeType="1"/>
          </p:cNvSpPr>
          <p:nvPr/>
        </p:nvSpPr>
        <p:spPr bwMode="auto">
          <a:xfrm rot="5400000">
            <a:off x="4852988" y="1679575"/>
            <a:ext cx="0" cy="4314825"/>
          </a:xfrm>
          <a:prstGeom prst="line">
            <a:avLst/>
          </a:prstGeom>
          <a:noFill/>
          <a:ln w="9525">
            <a:solidFill>
              <a:srgbClr val="000000"/>
            </a:solidFill>
            <a:prstDash val="sysDashDot"/>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a:p>
        </p:txBody>
      </p:sp>
      <p:grpSp>
        <p:nvGrpSpPr>
          <p:cNvPr id="23575" name="Group 23"/>
          <p:cNvGrpSpPr>
            <a:grpSpLocks/>
          </p:cNvGrpSpPr>
          <p:nvPr/>
        </p:nvGrpSpPr>
        <p:grpSpPr bwMode="auto">
          <a:xfrm>
            <a:off x="1905000" y="936625"/>
            <a:ext cx="2667000" cy="1066800"/>
            <a:chOff x="1200" y="590"/>
            <a:chExt cx="1680" cy="672"/>
          </a:xfrm>
        </p:grpSpPr>
        <p:sp>
          <p:nvSpPr>
            <p:cNvPr id="23576" name="Rectangle 24"/>
            <p:cNvSpPr>
              <a:spLocks noChangeArrowheads="1"/>
            </p:cNvSpPr>
            <p:nvPr/>
          </p:nvSpPr>
          <p:spPr bwMode="auto">
            <a:xfrm>
              <a:off x="1200" y="590"/>
              <a:ext cx="528" cy="166"/>
            </a:xfrm>
            <a:prstGeom prst="rect">
              <a:avLst/>
            </a:prstGeom>
            <a:solidFill>
              <a:srgbClr val="FFFFFF"/>
            </a:solidFill>
            <a:ln>
              <a:noFill/>
            </a:ln>
            <a:effectLst/>
            <a:extLs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spcBef>
                  <a:spcPct val="0"/>
                </a:spcBef>
              </a:pPr>
              <a:r>
                <a:rPr lang="nl-NL" altLang="nl-NL" b="1">
                  <a:latin typeface="Arial" panose="020B0604020202020204" pitchFamily="34" charset="0"/>
                </a:rPr>
                <a:t>Ringwiel</a:t>
              </a:r>
            </a:p>
          </p:txBody>
        </p:sp>
        <p:grpSp>
          <p:nvGrpSpPr>
            <p:cNvPr id="23577" name="Group 25"/>
            <p:cNvGrpSpPr>
              <a:grpSpLocks/>
            </p:cNvGrpSpPr>
            <p:nvPr/>
          </p:nvGrpSpPr>
          <p:grpSpPr bwMode="auto">
            <a:xfrm>
              <a:off x="1932" y="708"/>
              <a:ext cx="948" cy="554"/>
              <a:chOff x="2157" y="514"/>
              <a:chExt cx="723" cy="738"/>
            </a:xfrm>
          </p:grpSpPr>
          <p:sp>
            <p:nvSpPr>
              <p:cNvPr id="23578" name="Line 26"/>
              <p:cNvSpPr>
                <a:spLocks noChangeShapeType="1"/>
              </p:cNvSpPr>
              <p:nvPr/>
            </p:nvSpPr>
            <p:spPr bwMode="auto">
              <a:xfrm>
                <a:off x="2437" y="528"/>
                <a:ext cx="443" cy="724"/>
              </a:xfrm>
              <a:prstGeom prst="line">
                <a:avLst/>
              </a:prstGeom>
              <a:noFill/>
              <a:ln w="28575">
                <a:solidFill>
                  <a:srgbClr val="000000"/>
                </a:solidFill>
                <a:round/>
                <a:headEnd type="none" w="lg" len="lg"/>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a:p>
            </p:txBody>
          </p:sp>
          <p:sp>
            <p:nvSpPr>
              <p:cNvPr id="23579" name="Line 27"/>
              <p:cNvSpPr>
                <a:spLocks noChangeShapeType="1"/>
              </p:cNvSpPr>
              <p:nvPr/>
            </p:nvSpPr>
            <p:spPr bwMode="auto">
              <a:xfrm>
                <a:off x="2157" y="514"/>
                <a:ext cx="282" cy="0"/>
              </a:xfrm>
              <a:prstGeom prst="line">
                <a:avLst/>
              </a:prstGeom>
              <a:noFill/>
              <a:ln w="28575">
                <a:solidFill>
                  <a:srgbClr val="000000"/>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a:p>
            </p:txBody>
          </p:sp>
        </p:grpSp>
      </p:grpSp>
      <p:grpSp>
        <p:nvGrpSpPr>
          <p:cNvPr id="23580" name="Group 28"/>
          <p:cNvGrpSpPr>
            <a:grpSpLocks/>
          </p:cNvGrpSpPr>
          <p:nvPr/>
        </p:nvGrpSpPr>
        <p:grpSpPr bwMode="auto">
          <a:xfrm>
            <a:off x="1905000" y="1600200"/>
            <a:ext cx="2667000" cy="838200"/>
            <a:chOff x="1200" y="1008"/>
            <a:chExt cx="1680" cy="528"/>
          </a:xfrm>
        </p:grpSpPr>
        <p:sp>
          <p:nvSpPr>
            <p:cNvPr id="23581" name="Rectangle 29"/>
            <p:cNvSpPr>
              <a:spLocks noChangeArrowheads="1"/>
            </p:cNvSpPr>
            <p:nvPr/>
          </p:nvSpPr>
          <p:spPr bwMode="auto">
            <a:xfrm>
              <a:off x="1200" y="1008"/>
              <a:ext cx="768" cy="150"/>
            </a:xfrm>
            <a:prstGeom prst="rect">
              <a:avLst/>
            </a:prstGeom>
            <a:solidFill>
              <a:srgbClr val="FFFFFF"/>
            </a:solidFill>
            <a:ln>
              <a:noFill/>
            </a:ln>
            <a:effectLst/>
            <a:extLs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spcBef>
                  <a:spcPct val="0"/>
                </a:spcBef>
              </a:pPr>
              <a:r>
                <a:rPr lang="nl-NL" altLang="nl-NL" b="1">
                  <a:latin typeface="Arial" panose="020B0604020202020204" pitchFamily="34" charset="0"/>
                </a:rPr>
                <a:t>Planeetwielen</a:t>
              </a:r>
            </a:p>
          </p:txBody>
        </p:sp>
        <p:grpSp>
          <p:nvGrpSpPr>
            <p:cNvPr id="23582" name="Group 30"/>
            <p:cNvGrpSpPr>
              <a:grpSpLocks/>
            </p:cNvGrpSpPr>
            <p:nvPr/>
          </p:nvGrpSpPr>
          <p:grpSpPr bwMode="auto">
            <a:xfrm>
              <a:off x="2016" y="1056"/>
              <a:ext cx="864" cy="480"/>
              <a:chOff x="2256" y="1104"/>
              <a:chExt cx="624" cy="552"/>
            </a:xfrm>
          </p:grpSpPr>
          <p:sp>
            <p:nvSpPr>
              <p:cNvPr id="23583" name="Line 31"/>
              <p:cNvSpPr>
                <a:spLocks noChangeShapeType="1"/>
              </p:cNvSpPr>
              <p:nvPr/>
            </p:nvSpPr>
            <p:spPr bwMode="auto">
              <a:xfrm>
                <a:off x="2533" y="1104"/>
                <a:ext cx="347" cy="552"/>
              </a:xfrm>
              <a:prstGeom prst="line">
                <a:avLst/>
              </a:prstGeom>
              <a:noFill/>
              <a:ln w="28575">
                <a:solidFill>
                  <a:srgbClr val="000000"/>
                </a:solidFill>
                <a:round/>
                <a:headEnd type="none" w="lg" len="lg"/>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a:p>
            </p:txBody>
          </p:sp>
          <p:sp>
            <p:nvSpPr>
              <p:cNvPr id="23584" name="Line 32"/>
              <p:cNvSpPr>
                <a:spLocks noChangeShapeType="1"/>
              </p:cNvSpPr>
              <p:nvPr/>
            </p:nvSpPr>
            <p:spPr bwMode="auto">
              <a:xfrm flipH="1" flipV="1">
                <a:off x="2256" y="1104"/>
                <a:ext cx="279" cy="2"/>
              </a:xfrm>
              <a:prstGeom prst="line">
                <a:avLst/>
              </a:prstGeom>
              <a:noFill/>
              <a:ln w="28575">
                <a:solidFill>
                  <a:srgbClr val="000000"/>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a:p>
            </p:txBody>
          </p:sp>
        </p:grpSp>
      </p:grpSp>
      <p:grpSp>
        <p:nvGrpSpPr>
          <p:cNvPr id="23585" name="Group 33"/>
          <p:cNvGrpSpPr>
            <a:grpSpLocks/>
          </p:cNvGrpSpPr>
          <p:nvPr/>
        </p:nvGrpSpPr>
        <p:grpSpPr bwMode="auto">
          <a:xfrm>
            <a:off x="1905000" y="2003425"/>
            <a:ext cx="2514600" cy="1044575"/>
            <a:chOff x="1200" y="1262"/>
            <a:chExt cx="1584" cy="658"/>
          </a:xfrm>
        </p:grpSpPr>
        <p:sp>
          <p:nvSpPr>
            <p:cNvPr id="23586" name="Rectangle 34"/>
            <p:cNvSpPr>
              <a:spLocks noChangeArrowheads="1"/>
            </p:cNvSpPr>
            <p:nvPr/>
          </p:nvSpPr>
          <p:spPr bwMode="auto">
            <a:xfrm>
              <a:off x="1200" y="1262"/>
              <a:ext cx="912" cy="130"/>
            </a:xfrm>
            <a:prstGeom prst="rect">
              <a:avLst/>
            </a:prstGeom>
            <a:solidFill>
              <a:srgbClr val="FFFFFF"/>
            </a:solidFill>
            <a:ln>
              <a:noFill/>
            </a:ln>
            <a:effectLst/>
            <a:extLs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spcBef>
                  <a:spcPct val="0"/>
                </a:spcBef>
              </a:pPr>
              <a:r>
                <a:rPr lang="nl-NL" altLang="nl-NL" b="1">
                  <a:latin typeface="Arial" panose="020B0604020202020204" pitchFamily="34" charset="0"/>
                </a:rPr>
                <a:t>Planetendrager</a:t>
              </a:r>
            </a:p>
          </p:txBody>
        </p:sp>
        <p:grpSp>
          <p:nvGrpSpPr>
            <p:cNvPr id="23587" name="Group 35"/>
            <p:cNvGrpSpPr>
              <a:grpSpLocks/>
            </p:cNvGrpSpPr>
            <p:nvPr/>
          </p:nvGrpSpPr>
          <p:grpSpPr bwMode="auto">
            <a:xfrm>
              <a:off x="2064" y="1392"/>
              <a:ext cx="720" cy="528"/>
              <a:chOff x="2064" y="1392"/>
              <a:chExt cx="720" cy="528"/>
            </a:xfrm>
          </p:grpSpPr>
          <p:sp>
            <p:nvSpPr>
              <p:cNvPr id="23588" name="Line 36"/>
              <p:cNvSpPr>
                <a:spLocks noChangeShapeType="1"/>
              </p:cNvSpPr>
              <p:nvPr/>
            </p:nvSpPr>
            <p:spPr bwMode="auto">
              <a:xfrm flipH="1" flipV="1">
                <a:off x="2160" y="1392"/>
                <a:ext cx="624" cy="528"/>
              </a:xfrm>
              <a:prstGeom prst="line">
                <a:avLst/>
              </a:prstGeom>
              <a:noFill/>
              <a:ln w="28575">
                <a:solidFill>
                  <a:srgbClr val="0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a:p>
            </p:txBody>
          </p:sp>
          <p:sp>
            <p:nvSpPr>
              <p:cNvPr id="23589" name="Line 37"/>
              <p:cNvSpPr>
                <a:spLocks noChangeShapeType="1"/>
              </p:cNvSpPr>
              <p:nvPr/>
            </p:nvSpPr>
            <p:spPr bwMode="auto">
              <a:xfrm flipH="1">
                <a:off x="2064" y="1392"/>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sp>
        <p:nvSpPr>
          <p:cNvPr id="23590" name="Text Box 38"/>
          <p:cNvSpPr txBox="1">
            <a:spLocks noChangeArrowheads="1"/>
          </p:cNvSpPr>
          <p:nvPr/>
        </p:nvSpPr>
        <p:spPr bwMode="auto">
          <a:xfrm>
            <a:off x="134938" y="5567363"/>
            <a:ext cx="4284662" cy="34925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nl-NL" sz="2400" b="1" baseline="-10000">
                <a:latin typeface="Arial" panose="020B0604020202020204" pitchFamily="34" charset="0"/>
              </a:rPr>
              <a:t>Zonnewiel</a:t>
            </a:r>
            <a:r>
              <a:rPr lang="nl-NL" altLang="nl-NL" sz="1800" b="1" baseline="-10000">
                <a:latin typeface="Arial" panose="020B0604020202020204" pitchFamily="34" charset="0"/>
              </a:rPr>
              <a:t> </a:t>
            </a:r>
            <a:r>
              <a:rPr lang="nl-NL" altLang="nl-NL" sz="2400" b="1" baseline="-10000">
                <a:latin typeface="Arial" panose="020B0604020202020204" pitchFamily="34" charset="0"/>
              </a:rPr>
              <a:t>aangedreven door</a:t>
            </a:r>
            <a:r>
              <a:rPr lang="nl-NL" altLang="nl-NL" sz="1800" b="1" baseline="-10000">
                <a:latin typeface="Arial" panose="020B0604020202020204" pitchFamily="34" charset="0"/>
              </a:rPr>
              <a:t> </a:t>
            </a:r>
            <a:r>
              <a:rPr lang="nl-NL" altLang="nl-NL" sz="2400" b="1" baseline="-10000">
                <a:latin typeface="Arial" panose="020B0604020202020204" pitchFamily="34" charset="0"/>
              </a:rPr>
              <a:t>hydromotor.</a:t>
            </a:r>
            <a:endParaRPr lang="nl-NL" altLang="nl-NL" sz="1800" b="1" baseline="-10000">
              <a:latin typeface="Arial" panose="020B0604020202020204" pitchFamily="34" charset="0"/>
            </a:endParaRPr>
          </a:p>
        </p:txBody>
      </p:sp>
      <p:sp>
        <p:nvSpPr>
          <p:cNvPr id="23591" name="Text Box 39"/>
          <p:cNvSpPr txBox="1">
            <a:spLocks noChangeArrowheads="1"/>
          </p:cNvSpPr>
          <p:nvPr/>
        </p:nvSpPr>
        <p:spPr bwMode="auto">
          <a:xfrm>
            <a:off x="4724400" y="5567363"/>
            <a:ext cx="4291013" cy="3460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nl-NL" sz="2400" b="1" baseline="-10000">
                <a:latin typeface="Arial" panose="020B0604020202020204" pitchFamily="34" charset="0"/>
              </a:rPr>
              <a:t>Ringwiel direct aangedreven door krukas.</a:t>
            </a:r>
          </a:p>
        </p:txBody>
      </p:sp>
      <p:sp>
        <p:nvSpPr>
          <p:cNvPr id="23592" name="Text Box 40"/>
          <p:cNvSpPr txBox="1">
            <a:spLocks noChangeArrowheads="1"/>
          </p:cNvSpPr>
          <p:nvPr/>
        </p:nvSpPr>
        <p:spPr bwMode="auto">
          <a:xfrm>
            <a:off x="134938" y="6019800"/>
            <a:ext cx="4284662" cy="346075"/>
          </a:xfrm>
          <a:prstGeom prst="rect">
            <a:avLst/>
          </a:prstGeom>
          <a:solidFill>
            <a:schemeClr val="bg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nl-NL" sz="2400" b="1" baseline="-10000">
                <a:latin typeface="Arial" panose="020B0604020202020204" pitchFamily="34" charset="0"/>
              </a:rPr>
              <a:t>Toerental variabel in 2 draairichtingen</a:t>
            </a:r>
          </a:p>
        </p:txBody>
      </p:sp>
      <p:sp>
        <p:nvSpPr>
          <p:cNvPr id="23593" name="Text Box 41"/>
          <p:cNvSpPr txBox="1">
            <a:spLocks noChangeArrowheads="1"/>
          </p:cNvSpPr>
          <p:nvPr/>
        </p:nvSpPr>
        <p:spPr bwMode="auto">
          <a:xfrm>
            <a:off x="4724400" y="6019800"/>
            <a:ext cx="4291013" cy="3460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nl-NL" sz="2400" b="1" baseline="-10000">
                <a:latin typeface="Arial" panose="020B0604020202020204" pitchFamily="34" charset="0"/>
              </a:rPr>
              <a:t>Toerental constant in 1 draairichting.</a:t>
            </a:r>
          </a:p>
        </p:txBody>
      </p:sp>
    </p:spTree>
    <p:extLst>
      <p:ext uri="{BB962C8B-B14F-4D97-AF65-F5344CB8AC3E}">
        <p14:creationId xmlns:p14="http://schemas.microsoft.com/office/powerpoint/2010/main" val="34867636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500" fill="hold"/>
                                        <p:tgtEl>
                                          <p:spTgt spid="23554"/>
                                        </p:tgtEl>
                                        <p:attrNameLst>
                                          <p:attrName>ppt_w</p:attrName>
                                        </p:attrNameLst>
                                      </p:cBhvr>
                                      <p:tavLst>
                                        <p:tav tm="0">
                                          <p:val>
                                            <p:fltVal val="0"/>
                                          </p:val>
                                        </p:tav>
                                        <p:tav tm="100000">
                                          <p:val>
                                            <p:strVal val="#ppt_w"/>
                                          </p:val>
                                        </p:tav>
                                      </p:tavLst>
                                    </p:anim>
                                    <p:anim calcmode="lin" valueType="num">
                                      <p:cBhvr>
                                        <p:cTn id="8" dur="500" fill="hold"/>
                                        <p:tgtEl>
                                          <p:spTgt spid="2355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3575"/>
                                        </p:tgtEl>
                                        <p:attrNameLst>
                                          <p:attrName>style.visibility</p:attrName>
                                        </p:attrNameLst>
                                      </p:cBhvr>
                                      <p:to>
                                        <p:strVal val="visible"/>
                                      </p:to>
                                    </p:set>
                                    <p:anim calcmode="lin" valueType="num">
                                      <p:cBhvr additive="base">
                                        <p:cTn id="13" dur="500" fill="hold"/>
                                        <p:tgtEl>
                                          <p:spTgt spid="23575"/>
                                        </p:tgtEl>
                                        <p:attrNameLst>
                                          <p:attrName>ppt_x</p:attrName>
                                        </p:attrNameLst>
                                      </p:cBhvr>
                                      <p:tavLst>
                                        <p:tav tm="0">
                                          <p:val>
                                            <p:strVal val="0-#ppt_w/2"/>
                                          </p:val>
                                        </p:tav>
                                        <p:tav tm="100000">
                                          <p:val>
                                            <p:strVal val="#ppt_x"/>
                                          </p:val>
                                        </p:tav>
                                      </p:tavLst>
                                    </p:anim>
                                    <p:anim calcmode="lin" valueType="num">
                                      <p:cBhvr additive="base">
                                        <p:cTn id="14" dur="500" fill="hold"/>
                                        <p:tgtEl>
                                          <p:spTgt spid="2357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3555"/>
                                        </p:tgtEl>
                                        <p:attrNameLst>
                                          <p:attrName>style.visibility</p:attrName>
                                        </p:attrNameLst>
                                      </p:cBhvr>
                                      <p:to>
                                        <p:strVal val="visible"/>
                                      </p:to>
                                    </p:set>
                                    <p:anim calcmode="lin" valueType="num">
                                      <p:cBhvr>
                                        <p:cTn id="19" dur="500" fill="hold"/>
                                        <p:tgtEl>
                                          <p:spTgt spid="23555"/>
                                        </p:tgtEl>
                                        <p:attrNameLst>
                                          <p:attrName>ppt_w</p:attrName>
                                        </p:attrNameLst>
                                      </p:cBhvr>
                                      <p:tavLst>
                                        <p:tav tm="0">
                                          <p:val>
                                            <p:fltVal val="0"/>
                                          </p:val>
                                        </p:tav>
                                        <p:tav tm="100000">
                                          <p:val>
                                            <p:strVal val="#ppt_w"/>
                                          </p:val>
                                        </p:tav>
                                      </p:tavLst>
                                    </p:anim>
                                    <p:anim calcmode="lin" valueType="num">
                                      <p:cBhvr>
                                        <p:cTn id="20" dur="500" fill="hold"/>
                                        <p:tgtEl>
                                          <p:spTgt spid="23555"/>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3569"/>
                                        </p:tgtEl>
                                        <p:attrNameLst>
                                          <p:attrName>style.visibility</p:attrName>
                                        </p:attrNameLst>
                                      </p:cBhvr>
                                      <p:to>
                                        <p:strVal val="visible"/>
                                      </p:to>
                                    </p:set>
                                    <p:anim calcmode="lin" valueType="num">
                                      <p:cBhvr additive="base">
                                        <p:cTn id="25" dur="500" fill="hold"/>
                                        <p:tgtEl>
                                          <p:spTgt spid="23569"/>
                                        </p:tgtEl>
                                        <p:attrNameLst>
                                          <p:attrName>ppt_x</p:attrName>
                                        </p:attrNameLst>
                                      </p:cBhvr>
                                      <p:tavLst>
                                        <p:tav tm="0">
                                          <p:val>
                                            <p:strVal val="0-#ppt_w/2"/>
                                          </p:val>
                                        </p:tav>
                                        <p:tav tm="100000">
                                          <p:val>
                                            <p:strVal val="#ppt_x"/>
                                          </p:val>
                                        </p:tav>
                                      </p:tavLst>
                                    </p:anim>
                                    <p:anim calcmode="lin" valueType="num">
                                      <p:cBhvr additive="base">
                                        <p:cTn id="26" dur="500" fill="hold"/>
                                        <p:tgtEl>
                                          <p:spTgt spid="23569"/>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23556"/>
                                        </p:tgtEl>
                                        <p:attrNameLst>
                                          <p:attrName>style.visibility</p:attrName>
                                        </p:attrNameLst>
                                      </p:cBhvr>
                                      <p:to>
                                        <p:strVal val="visible"/>
                                      </p:to>
                                    </p:set>
                                    <p:anim calcmode="lin" valueType="num">
                                      <p:cBhvr>
                                        <p:cTn id="31" dur="500" fill="hold"/>
                                        <p:tgtEl>
                                          <p:spTgt spid="23556"/>
                                        </p:tgtEl>
                                        <p:attrNameLst>
                                          <p:attrName>ppt_w</p:attrName>
                                        </p:attrNameLst>
                                      </p:cBhvr>
                                      <p:tavLst>
                                        <p:tav tm="0">
                                          <p:val>
                                            <p:fltVal val="0"/>
                                          </p:val>
                                        </p:tav>
                                        <p:tav tm="100000">
                                          <p:val>
                                            <p:strVal val="#ppt_w"/>
                                          </p:val>
                                        </p:tav>
                                      </p:tavLst>
                                    </p:anim>
                                    <p:anim calcmode="lin" valueType="num">
                                      <p:cBhvr>
                                        <p:cTn id="32" dur="500" fill="hold"/>
                                        <p:tgtEl>
                                          <p:spTgt spid="23556"/>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23580"/>
                                        </p:tgtEl>
                                        <p:attrNameLst>
                                          <p:attrName>style.visibility</p:attrName>
                                        </p:attrNameLst>
                                      </p:cBhvr>
                                      <p:to>
                                        <p:strVal val="visible"/>
                                      </p:to>
                                    </p:set>
                                    <p:anim calcmode="lin" valueType="num">
                                      <p:cBhvr additive="base">
                                        <p:cTn id="37" dur="500" fill="hold"/>
                                        <p:tgtEl>
                                          <p:spTgt spid="23580"/>
                                        </p:tgtEl>
                                        <p:attrNameLst>
                                          <p:attrName>ppt_x</p:attrName>
                                        </p:attrNameLst>
                                      </p:cBhvr>
                                      <p:tavLst>
                                        <p:tav tm="0">
                                          <p:val>
                                            <p:strVal val="0-#ppt_w/2"/>
                                          </p:val>
                                        </p:tav>
                                        <p:tav tm="100000">
                                          <p:val>
                                            <p:strVal val="#ppt_x"/>
                                          </p:val>
                                        </p:tav>
                                      </p:tavLst>
                                    </p:anim>
                                    <p:anim calcmode="lin" valueType="num">
                                      <p:cBhvr additive="base">
                                        <p:cTn id="38" dur="500" fill="hold"/>
                                        <p:tgtEl>
                                          <p:spTgt spid="23580"/>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32" fill="hold" nodeType="clickEffect">
                                  <p:stCondLst>
                                    <p:cond delay="0"/>
                                  </p:stCondLst>
                                  <p:childTnLst>
                                    <p:set>
                                      <p:cBhvr>
                                        <p:cTn id="42" dur="1" fill="hold">
                                          <p:stCondLst>
                                            <p:cond delay="0"/>
                                          </p:stCondLst>
                                        </p:cTn>
                                        <p:tgtEl>
                                          <p:spTgt spid="23561"/>
                                        </p:tgtEl>
                                        <p:attrNameLst>
                                          <p:attrName>style.visibility</p:attrName>
                                        </p:attrNameLst>
                                      </p:cBhvr>
                                      <p:to>
                                        <p:strVal val="visible"/>
                                      </p:to>
                                    </p:set>
                                    <p:anim calcmode="lin" valueType="num">
                                      <p:cBhvr>
                                        <p:cTn id="43" dur="500" fill="hold"/>
                                        <p:tgtEl>
                                          <p:spTgt spid="23561"/>
                                        </p:tgtEl>
                                        <p:attrNameLst>
                                          <p:attrName>ppt_w</p:attrName>
                                        </p:attrNameLst>
                                      </p:cBhvr>
                                      <p:tavLst>
                                        <p:tav tm="0">
                                          <p:val>
                                            <p:strVal val="4*#ppt_w"/>
                                          </p:val>
                                        </p:tav>
                                        <p:tav tm="100000">
                                          <p:val>
                                            <p:strVal val="#ppt_w"/>
                                          </p:val>
                                        </p:tav>
                                      </p:tavLst>
                                    </p:anim>
                                    <p:anim calcmode="lin" valueType="num">
                                      <p:cBhvr>
                                        <p:cTn id="44" dur="500" fill="hold"/>
                                        <p:tgtEl>
                                          <p:spTgt spid="23561"/>
                                        </p:tgtEl>
                                        <p:attrNameLst>
                                          <p:attrName>ppt_h</p:attrName>
                                        </p:attrNameLst>
                                      </p:cBhvr>
                                      <p:tavLst>
                                        <p:tav tm="0">
                                          <p:val>
                                            <p:strVal val="4*#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23585"/>
                                        </p:tgtEl>
                                        <p:attrNameLst>
                                          <p:attrName>style.visibility</p:attrName>
                                        </p:attrNameLst>
                                      </p:cBhvr>
                                      <p:to>
                                        <p:strVal val="visible"/>
                                      </p:to>
                                    </p:set>
                                    <p:anim calcmode="lin" valueType="num">
                                      <p:cBhvr additive="base">
                                        <p:cTn id="49" dur="500" fill="hold"/>
                                        <p:tgtEl>
                                          <p:spTgt spid="23585"/>
                                        </p:tgtEl>
                                        <p:attrNameLst>
                                          <p:attrName>ppt_x</p:attrName>
                                        </p:attrNameLst>
                                      </p:cBhvr>
                                      <p:tavLst>
                                        <p:tav tm="0">
                                          <p:val>
                                            <p:strVal val="0-#ppt_w/2"/>
                                          </p:val>
                                        </p:tav>
                                        <p:tav tm="100000">
                                          <p:val>
                                            <p:strVal val="#ppt_x"/>
                                          </p:val>
                                        </p:tav>
                                      </p:tavLst>
                                    </p:anim>
                                    <p:anim calcmode="lin" valueType="num">
                                      <p:cBhvr additive="base">
                                        <p:cTn id="50" dur="500" fill="hold"/>
                                        <p:tgtEl>
                                          <p:spTgt spid="23585"/>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3590"/>
                                        </p:tgtEl>
                                        <p:attrNameLst>
                                          <p:attrName>style.visibility</p:attrName>
                                        </p:attrNameLst>
                                      </p:cBhvr>
                                      <p:to>
                                        <p:strVal val="visible"/>
                                      </p:to>
                                    </p:set>
                                    <p:anim calcmode="lin" valueType="num">
                                      <p:cBhvr additive="base">
                                        <p:cTn id="55" dur="500" fill="hold"/>
                                        <p:tgtEl>
                                          <p:spTgt spid="23590"/>
                                        </p:tgtEl>
                                        <p:attrNameLst>
                                          <p:attrName>ppt_x</p:attrName>
                                        </p:attrNameLst>
                                      </p:cBhvr>
                                      <p:tavLst>
                                        <p:tav tm="0">
                                          <p:val>
                                            <p:strVal val="0-#ppt_w/2"/>
                                          </p:val>
                                        </p:tav>
                                        <p:tav tm="100000">
                                          <p:val>
                                            <p:strVal val="#ppt_x"/>
                                          </p:val>
                                        </p:tav>
                                      </p:tavLst>
                                    </p:anim>
                                    <p:anim calcmode="lin" valueType="num">
                                      <p:cBhvr additive="base">
                                        <p:cTn id="56" dur="500" fill="hold"/>
                                        <p:tgtEl>
                                          <p:spTgt spid="23590"/>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23591"/>
                                        </p:tgtEl>
                                        <p:attrNameLst>
                                          <p:attrName>style.visibility</p:attrName>
                                        </p:attrNameLst>
                                      </p:cBhvr>
                                      <p:to>
                                        <p:strVal val="visible"/>
                                      </p:to>
                                    </p:set>
                                    <p:anim calcmode="lin" valueType="num">
                                      <p:cBhvr additive="base">
                                        <p:cTn id="61" dur="500" fill="hold"/>
                                        <p:tgtEl>
                                          <p:spTgt spid="23591"/>
                                        </p:tgtEl>
                                        <p:attrNameLst>
                                          <p:attrName>ppt_x</p:attrName>
                                        </p:attrNameLst>
                                      </p:cBhvr>
                                      <p:tavLst>
                                        <p:tav tm="0">
                                          <p:val>
                                            <p:strVal val="1+#ppt_w/2"/>
                                          </p:val>
                                        </p:tav>
                                        <p:tav tm="100000">
                                          <p:val>
                                            <p:strVal val="#ppt_x"/>
                                          </p:val>
                                        </p:tav>
                                      </p:tavLst>
                                    </p:anim>
                                    <p:anim calcmode="lin" valueType="num">
                                      <p:cBhvr additive="base">
                                        <p:cTn id="62" dur="500" fill="hold"/>
                                        <p:tgtEl>
                                          <p:spTgt spid="23591"/>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3592"/>
                                        </p:tgtEl>
                                        <p:attrNameLst>
                                          <p:attrName>style.visibility</p:attrName>
                                        </p:attrNameLst>
                                      </p:cBhvr>
                                      <p:to>
                                        <p:strVal val="visible"/>
                                      </p:to>
                                    </p:set>
                                    <p:anim calcmode="lin" valueType="num">
                                      <p:cBhvr additive="base">
                                        <p:cTn id="67" dur="500" fill="hold"/>
                                        <p:tgtEl>
                                          <p:spTgt spid="23592"/>
                                        </p:tgtEl>
                                        <p:attrNameLst>
                                          <p:attrName>ppt_x</p:attrName>
                                        </p:attrNameLst>
                                      </p:cBhvr>
                                      <p:tavLst>
                                        <p:tav tm="0">
                                          <p:val>
                                            <p:strVal val="0-#ppt_w/2"/>
                                          </p:val>
                                        </p:tav>
                                        <p:tav tm="100000">
                                          <p:val>
                                            <p:strVal val="#ppt_x"/>
                                          </p:val>
                                        </p:tav>
                                      </p:tavLst>
                                    </p:anim>
                                    <p:anim calcmode="lin" valueType="num">
                                      <p:cBhvr additive="base">
                                        <p:cTn id="68" dur="500" fill="hold"/>
                                        <p:tgtEl>
                                          <p:spTgt spid="23592"/>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23593"/>
                                        </p:tgtEl>
                                        <p:attrNameLst>
                                          <p:attrName>style.visibility</p:attrName>
                                        </p:attrNameLst>
                                      </p:cBhvr>
                                      <p:to>
                                        <p:strVal val="visible"/>
                                      </p:to>
                                    </p:set>
                                    <p:anim calcmode="lin" valueType="num">
                                      <p:cBhvr additive="base">
                                        <p:cTn id="73" dur="500" fill="hold"/>
                                        <p:tgtEl>
                                          <p:spTgt spid="23593"/>
                                        </p:tgtEl>
                                        <p:attrNameLst>
                                          <p:attrName>ppt_x</p:attrName>
                                        </p:attrNameLst>
                                      </p:cBhvr>
                                      <p:tavLst>
                                        <p:tav tm="0">
                                          <p:val>
                                            <p:strVal val="1+#ppt_w/2"/>
                                          </p:val>
                                        </p:tav>
                                        <p:tav tm="100000">
                                          <p:val>
                                            <p:strVal val="#ppt_x"/>
                                          </p:val>
                                        </p:tav>
                                      </p:tavLst>
                                    </p:anim>
                                    <p:anim calcmode="lin" valueType="num">
                                      <p:cBhvr additive="base">
                                        <p:cTn id="74" dur="500" fill="hold"/>
                                        <p:tgtEl>
                                          <p:spTgt spid="235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P spid="23555" grpId="0" animBg="1"/>
      <p:bldP spid="23590" grpId="0" animBg="1" autoUpdateAnimBg="0"/>
      <p:bldP spid="23591" grpId="0" animBg="1" autoUpdateAnimBg="0"/>
      <p:bldP spid="23592" grpId="0" animBg="1" autoUpdateAnimBg="0"/>
      <p:bldP spid="23593"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2483768" y="332656"/>
            <a:ext cx="5112568" cy="523220"/>
          </a:xfrm>
          <a:prstGeom prst="rect">
            <a:avLst/>
          </a:prstGeom>
          <a:noFill/>
        </p:spPr>
        <p:txBody>
          <a:bodyPr wrap="square" rtlCol="0">
            <a:spAutoFit/>
          </a:bodyPr>
          <a:lstStyle/>
          <a:p>
            <a:pPr algn="ctr"/>
            <a:r>
              <a:rPr lang="nl-NL" sz="2800" b="1" dirty="0" err="1" smtClean="0">
                <a:latin typeface="Arial" panose="020B0604020202020204" pitchFamily="34" charset="0"/>
                <a:cs typeface="Arial" panose="020B0604020202020204" pitchFamily="34" charset="0"/>
              </a:rPr>
              <a:t>Fendt</a:t>
            </a:r>
            <a:r>
              <a:rPr lang="nl-NL" sz="2800" b="1" dirty="0" smtClean="0">
                <a:latin typeface="Arial" panose="020B0604020202020204" pitchFamily="34" charset="0"/>
                <a:cs typeface="Arial" panose="020B0604020202020204" pitchFamily="34" charset="0"/>
              </a:rPr>
              <a:t> </a:t>
            </a:r>
            <a:r>
              <a:rPr lang="nl-NL" sz="2800" b="1" dirty="0" err="1" smtClean="0">
                <a:latin typeface="Arial" panose="020B0604020202020204" pitchFamily="34" charset="0"/>
                <a:cs typeface="Arial" panose="020B0604020202020204" pitchFamily="34" charset="0"/>
              </a:rPr>
              <a:t>Vario</a:t>
            </a:r>
            <a:endParaRPr lang="nl-NL" sz="2800" b="1" dirty="0">
              <a:latin typeface="Arial" panose="020B0604020202020204" pitchFamily="34" charset="0"/>
              <a:cs typeface="Arial" panose="020B0604020202020204" pitchFamily="34" charset="0"/>
            </a:endParaRPr>
          </a:p>
        </p:txBody>
      </p:sp>
      <p:sp>
        <p:nvSpPr>
          <p:cNvPr id="5" name="Tekstvak 4"/>
          <p:cNvSpPr txBox="1"/>
          <p:nvPr/>
        </p:nvSpPr>
        <p:spPr>
          <a:xfrm>
            <a:off x="1547664" y="980728"/>
            <a:ext cx="7056784" cy="1815882"/>
          </a:xfrm>
          <a:prstGeom prst="rect">
            <a:avLst/>
          </a:prstGeom>
          <a:noFill/>
        </p:spPr>
        <p:txBody>
          <a:bodyPr wrap="square" rtlCol="0">
            <a:spAutoFit/>
          </a:bodyPr>
          <a:lstStyle/>
          <a:p>
            <a:pPr marL="285750" indent="-285750">
              <a:buFont typeface="Arial" panose="020B0604020202020204" pitchFamily="34" charset="0"/>
              <a:buChar char="•"/>
            </a:pPr>
            <a:r>
              <a:rPr lang="nl-NL" sz="2800" dirty="0" smtClean="0">
                <a:latin typeface="Arial" panose="020B0604020202020204" pitchFamily="34" charset="0"/>
                <a:cs typeface="Arial" panose="020B0604020202020204" pitchFamily="34" charset="0"/>
              </a:rPr>
              <a:t>Hydraulisch</a:t>
            </a:r>
          </a:p>
          <a:p>
            <a:pPr marL="285750" indent="-285750">
              <a:buFont typeface="Arial" panose="020B0604020202020204" pitchFamily="34" charset="0"/>
              <a:buChar char="•"/>
            </a:pPr>
            <a:r>
              <a:rPr lang="nl-NL" sz="2800" dirty="0" smtClean="0">
                <a:latin typeface="Arial" panose="020B0604020202020204" pitchFamily="34" charset="0"/>
                <a:cs typeface="Arial" panose="020B0604020202020204" pitchFamily="34" charset="0"/>
              </a:rPr>
              <a:t>Hydromotor</a:t>
            </a:r>
          </a:p>
          <a:p>
            <a:pPr marL="285750" indent="-285750">
              <a:buFont typeface="Arial" panose="020B0604020202020204" pitchFamily="34" charset="0"/>
              <a:buChar char="•"/>
            </a:pPr>
            <a:r>
              <a:rPr lang="nl-NL" sz="2800" dirty="0" smtClean="0">
                <a:latin typeface="Arial" panose="020B0604020202020204" pitchFamily="34" charset="0"/>
                <a:cs typeface="Arial" panose="020B0604020202020204" pitchFamily="34" charset="0"/>
              </a:rPr>
              <a:t>Hydropomp</a:t>
            </a:r>
          </a:p>
          <a:p>
            <a:pPr marL="285750" indent="-285750">
              <a:buFont typeface="Arial" panose="020B0604020202020204" pitchFamily="34" charset="0"/>
              <a:buChar char="•"/>
            </a:pPr>
            <a:r>
              <a:rPr lang="nl-NL" sz="2800" dirty="0" smtClean="0">
                <a:latin typeface="Arial" panose="020B0604020202020204" pitchFamily="34" charset="0"/>
                <a:cs typeface="Arial" panose="020B0604020202020204" pitchFamily="34" charset="0"/>
              </a:rPr>
              <a:t>Planetaire tandwielstelsel</a:t>
            </a:r>
            <a:endParaRPr lang="nl-NL" sz="2800" dirty="0">
              <a:latin typeface="Arial" panose="020B0604020202020204" pitchFamily="34" charset="0"/>
              <a:cs typeface="Arial" panose="020B0604020202020204" pitchFamily="34" charset="0"/>
            </a:endParaRPr>
          </a:p>
        </p:txBody>
      </p:sp>
      <p:pic>
        <p:nvPicPr>
          <p:cNvPr id="7" name="Afbeelding 6"/>
          <p:cNvPicPr>
            <a:picLocks noChangeAspect="1"/>
          </p:cNvPicPr>
          <p:nvPr/>
        </p:nvPicPr>
        <p:blipFill>
          <a:blip r:embed="rId2"/>
          <a:stretch>
            <a:fillRect/>
          </a:stretch>
        </p:blipFill>
        <p:spPr>
          <a:xfrm>
            <a:off x="1829780" y="3068960"/>
            <a:ext cx="6420544" cy="3611556"/>
          </a:xfrm>
          <a:prstGeom prst="rect">
            <a:avLst/>
          </a:prstGeom>
        </p:spPr>
      </p:pic>
    </p:spTree>
    <p:extLst>
      <p:ext uri="{BB962C8B-B14F-4D97-AF65-F5344CB8AC3E}">
        <p14:creationId xmlns:p14="http://schemas.microsoft.com/office/powerpoint/2010/main" val="3382270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467544" y="1124744"/>
            <a:ext cx="8383107" cy="5267917"/>
          </a:xfrm>
          <a:prstGeom prst="rect">
            <a:avLst/>
          </a:prstGeom>
        </p:spPr>
      </p:pic>
      <p:sp>
        <p:nvSpPr>
          <p:cNvPr id="3" name="Tekstvak 2"/>
          <p:cNvSpPr txBox="1"/>
          <p:nvPr/>
        </p:nvSpPr>
        <p:spPr>
          <a:xfrm>
            <a:off x="2699792" y="404664"/>
            <a:ext cx="5400600" cy="523220"/>
          </a:xfrm>
          <a:prstGeom prst="rect">
            <a:avLst/>
          </a:prstGeom>
          <a:noFill/>
        </p:spPr>
        <p:txBody>
          <a:bodyPr wrap="square" rtlCol="0">
            <a:spAutoFit/>
          </a:bodyPr>
          <a:lstStyle/>
          <a:p>
            <a:pPr algn="ctr"/>
            <a:r>
              <a:rPr lang="nl-NL" sz="2800" b="1" dirty="0" smtClean="0">
                <a:latin typeface="Arial" panose="020B0604020202020204" pitchFamily="34" charset="0"/>
                <a:cs typeface="Arial" panose="020B0604020202020204" pitchFamily="34" charset="0"/>
              </a:rPr>
              <a:t>Schematische Tekening </a:t>
            </a:r>
            <a:r>
              <a:rPr lang="nl-NL" sz="2800" b="1" dirty="0" err="1" smtClean="0">
                <a:latin typeface="Arial" panose="020B0604020202020204" pitchFamily="34" charset="0"/>
                <a:cs typeface="Arial" panose="020B0604020202020204" pitchFamily="34" charset="0"/>
              </a:rPr>
              <a:t>Vario</a:t>
            </a:r>
            <a:endParaRPr lang="nl-NL"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624806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TotalTime>
  <Words>209</Words>
  <Application>Microsoft Office PowerPoint</Application>
  <PresentationFormat>Diavoorstelling (4:3)</PresentationFormat>
  <Paragraphs>95</Paragraphs>
  <Slides>11</Slides>
  <Notes>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Arial</vt:lpstr>
      <vt:lpstr>Calibri</vt:lpstr>
      <vt:lpstr>Times New Roman</vt:lpstr>
      <vt:lpstr>Kantoorthema</vt:lpstr>
      <vt:lpstr>PowerPoint-presentatie</vt:lpstr>
      <vt:lpstr>Soorten versnellingsbakken</vt:lpstr>
      <vt:lpstr>Onderdelen Mechanische bak</vt:lpstr>
      <vt:lpstr>Onderdelen automatische bak</vt:lpstr>
      <vt:lpstr>Onderdelen CVT</vt:lpstr>
      <vt:lpstr>PowerPoint-presentatie</vt:lpstr>
      <vt:lpstr>PowerPoint-presentatie</vt:lpstr>
      <vt:lpstr>PowerPoint-presentatie</vt:lpstr>
      <vt:lpstr>PowerPoint-presentatie</vt:lpstr>
      <vt:lpstr>PowerPoint-presentatie</vt:lpstr>
      <vt:lpstr>PowerPoint-presentatie</vt:lpstr>
    </vt:vector>
  </TitlesOfParts>
  <Company>Helicon Opleidingen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Miriam Oostdijk</dc:creator>
  <cp:lastModifiedBy>René Hoezen</cp:lastModifiedBy>
  <cp:revision>25</cp:revision>
  <dcterms:created xsi:type="dcterms:W3CDTF">2013-11-15T15:05:42Z</dcterms:created>
  <dcterms:modified xsi:type="dcterms:W3CDTF">2017-05-18T10:45:57Z</dcterms:modified>
</cp:coreProperties>
</file>