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sldIdLst>
    <p:sldId id="256" r:id="rId2"/>
    <p:sldId id="266" r:id="rId3"/>
    <p:sldId id="264" r:id="rId4"/>
    <p:sldId id="265" r:id="rId5"/>
    <p:sldId id="263" r:id="rId6"/>
    <p:sldId id="260" r:id="rId7"/>
    <p:sldId id="262" r:id="rId8"/>
    <p:sldId id="268" r:id="rId9"/>
    <p:sldId id="258"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09" autoAdjust="0"/>
    <p:restoredTop sz="94660"/>
  </p:normalViewPr>
  <p:slideViewPr>
    <p:cSldViewPr snapToGrid="0">
      <p:cViewPr varScale="1">
        <p:scale>
          <a:sx n="68" d="100"/>
          <a:sy n="68" d="100"/>
        </p:scale>
        <p:origin x="88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F2C558-9ACB-4EA8-8DD6-349177979956}" type="datetimeFigureOut">
              <a:rPr lang="nl-NL"/>
              <a:t>18-9-2017</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A01704-AA09-4720-BC84-E4D5FBC5F7EE}" type="slidenum">
              <a:rPr lang="nl-NL"/>
              <a:t>‹nr.›</a:t>
            </a:fld>
            <a:endParaRPr lang="nl-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nl-NL"/>
              <a:t>Klik om de stijl te bewerken</a:t>
            </a:r>
            <a:endParaRPr lang="en-US"/>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9/18/2017</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‹nr.›</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nl-NL"/>
              <a:t>Klik om de stijl te bewerken</a:t>
            </a:r>
            <a:endParaRPr lang="en-US"/>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341D2AC3-6A0B-4169-B1EA-E3AE8B351BDD}" type="datetimeFigureOut">
              <a:rPr lang="en-US" dirty="0"/>
              <a:t>9/18/2017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nl-NL"/>
              <a:t>Klik om de stijl te bewerken</a:t>
            </a:r>
            <a:endParaRPr lang="en-US"/>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DD4B9363-8B87-41B7-9F8E-64519CBB8F34}" type="datetimeFigureOut">
              <a:rPr lang="en-US" dirty="0"/>
              <a:t>9/18/2017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nl-NL"/>
              <a:t>Klik om de stijl te bewerken</a:t>
            </a:r>
            <a:endParaRPr lang="en-US"/>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EAEF5746-5284-4951-9F37-7AE924EDBCB7}" type="datetimeFigureOut">
              <a:rPr lang="en-US" dirty="0"/>
              <a:t>9/18/2017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nl-NL"/>
              <a:t>Klik om de stijl te bewerken</a:t>
            </a:r>
            <a:endParaRPr lang="en-US"/>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02398B29-7265-4A65-A2A4-6703C057B7C1}" type="datetimeFigureOut">
              <a:rPr lang="en-US" dirty="0"/>
              <a:t>9/18/2017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nl-NL"/>
              <a:t>Klik om de stijl te bewerken</a:t>
            </a:r>
            <a:endParaRPr lang="en-US"/>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28FBA082-94DF-4C4B-A041-6624924AB0A8}" type="datetimeFigureOut">
              <a:rPr lang="en-US" dirty="0"/>
              <a:t>9/18/2017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nl-NL"/>
              <a:t>Klik om de stijl te bewerken</a:t>
            </a:r>
            <a:endParaRPr lang="en-US"/>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B27686C4-3AB5-4E0C-86CA-FB108C350AA9}" type="datetimeFigureOut">
              <a:rPr lang="en-US" dirty="0"/>
              <a:t>9/18/2017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nl-NL"/>
              <a:t>Klik om de stijl te bewerken</a:t>
            </a:r>
            <a:endParaRPr lang="en-US"/>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49FF1211-4E0C-4AB3-B04F-585959BDAFE8}" type="datetimeFigureOut">
              <a:rPr lang="en-US" dirty="0"/>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nl-NL"/>
              <a:t>Klik om de stijl te bewerken</a:t>
            </a:r>
            <a:endParaRPr lang="en-US"/>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28BDECAF-D3BE-4069-9C78-642ECCD01477}" type="datetimeFigureOut">
              <a:rPr lang="en-US" dirty="0"/>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12" name="Content Placeholder 2"/>
          <p:cNvSpPr>
            <a:spLocks noGrp="1"/>
          </p:cNvSpPr>
          <p:nvPr>
            <p:ph sz="quarter" idx="13"/>
          </p:nvPr>
        </p:nvSpPr>
        <p:spPr>
          <a:xfrm>
            <a:off x="685800" y="2063396"/>
            <a:ext cx="10394707" cy="331118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8EFBDC27-E420-4878-9EE6-7B9656D6442A}" type="datetimeFigureOut">
              <a:rPr lang="en-US" dirty="0"/>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nl-NL"/>
              <a:t>Klik om de stijl te bewerken</a:t>
            </a:r>
            <a:endParaRPr lang="en-US"/>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0F7F47CF-67C9-420C-80A5-E2069FF0C2DF}" type="datetimeFigureOut">
              <a:rPr lang="en-US" dirty="0"/>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nl-NL"/>
              <a:t>Klik om de stijl te bewerken</a:t>
            </a:r>
            <a:endParaRPr lang="en-US"/>
          </a:p>
        </p:txBody>
      </p:sp>
      <p:sp>
        <p:nvSpPr>
          <p:cNvPr id="12" name="Content Placeholder 2"/>
          <p:cNvSpPr>
            <a:spLocks noGrp="1"/>
          </p:cNvSpPr>
          <p:nvPr>
            <p:ph sz="quarter" idx="13"/>
          </p:nvPr>
        </p:nvSpPr>
        <p:spPr>
          <a:xfrm>
            <a:off x="685800" y="2063396"/>
            <a:ext cx="5088714" cy="3311189"/>
          </a:xfrm>
        </p:spPr>
        <p:txBody>
          <a:bodyPr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3" name="Content Placeholder 3"/>
          <p:cNvSpPr>
            <a:spLocks noGrp="1"/>
          </p:cNvSpPr>
          <p:nvPr>
            <p:ph sz="quarter" idx="14"/>
          </p:nvPr>
        </p:nvSpPr>
        <p:spPr>
          <a:xfrm>
            <a:off x="5993971" y="2063396"/>
            <a:ext cx="5086538" cy="3311189"/>
          </a:xfrm>
        </p:spPr>
        <p:txBody>
          <a:bodyPr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AE22DC73-F065-42F5-A9F2-D90B2E42A0B3}" type="datetimeFigureOut">
              <a:rPr lang="en-US" dirty="0"/>
              <a:t>9/18/2017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nl-NL"/>
              <a:t>Klik om de stijl te bewerken</a:t>
            </a:r>
            <a:endParaRPr lang="en-US"/>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2" name="Content Placeholder 3"/>
          <p:cNvSpPr>
            <a:spLocks noGrp="1"/>
          </p:cNvSpPr>
          <p:nvPr>
            <p:ph sz="quarter" idx="13"/>
          </p:nvPr>
        </p:nvSpPr>
        <p:spPr>
          <a:xfrm>
            <a:off x="685802" y="2861733"/>
            <a:ext cx="5088712" cy="2512852"/>
          </a:xfrm>
        </p:spPr>
        <p:txBody>
          <a:bodyPr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3" name="Content Placeholder 5"/>
          <p:cNvSpPr>
            <a:spLocks noGrp="1"/>
          </p:cNvSpPr>
          <p:nvPr>
            <p:ph sz="quarter" idx="14"/>
          </p:nvPr>
        </p:nvSpPr>
        <p:spPr>
          <a:xfrm>
            <a:off x="5993969" y="2861733"/>
            <a:ext cx="5088713" cy="2512852"/>
          </a:xfrm>
        </p:spPr>
        <p:txBody>
          <a:bodyPr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76BEA702-9B29-41CC-9BCC-3DF8A0D379FE}" type="datetimeFigureOut">
              <a:rPr lang="en-US" dirty="0"/>
              <a:t>9/18/2017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Date Placeholder 2"/>
          <p:cNvSpPr>
            <a:spLocks noGrp="1"/>
          </p:cNvSpPr>
          <p:nvPr>
            <p:ph type="dt" sz="half" idx="10"/>
          </p:nvPr>
        </p:nvSpPr>
        <p:spPr/>
        <p:txBody>
          <a:bodyPr/>
          <a:lstStyle/>
          <a:p>
            <a:fld id="{097649AC-CB8F-4FF1-9A34-5861C74DD0A7}" type="datetimeFigureOut">
              <a:rPr lang="en-US" dirty="0"/>
              <a:t>9/18/2017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9/18/2017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nl-NL"/>
              <a:t>Klik om de stijl te bewerken</a:t>
            </a:r>
            <a:endParaRPr lang="en-US"/>
          </a:p>
        </p:txBody>
      </p:sp>
      <p:sp>
        <p:nvSpPr>
          <p:cNvPr id="10" name="Content Placeholder 2"/>
          <p:cNvSpPr>
            <a:spLocks noGrp="1"/>
          </p:cNvSpPr>
          <p:nvPr>
            <p:ph sz="quarter" idx="13"/>
          </p:nvPr>
        </p:nvSpPr>
        <p:spPr>
          <a:xfrm>
            <a:off x="5046132" y="685800"/>
            <a:ext cx="6034375" cy="468878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50C3BFE2-83B7-4B0A-B9D3-AB28331082B3}" type="datetimeFigureOut">
              <a:rPr lang="en-US" dirty="0"/>
              <a:t>9/18/2017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nl-NL"/>
              <a:t>Klik om de stijl te bewerken</a:t>
            </a:r>
            <a:endParaRPr lang="en-US"/>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12EF78E3-FDA3-4D28-AAA2-0B81F349A39D}" type="datetimeFigureOut">
              <a:rPr lang="en-US" dirty="0"/>
              <a:t>9/18/2017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nl-NL"/>
              <a:t>Klik om de stijl te bewerken</a:t>
            </a:r>
            <a:endParaRPr lang="en-US"/>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9/18/2017</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a:t>Burgerschap</a:t>
            </a:r>
            <a:br>
              <a:rPr lang="nl-NL"/>
            </a:br>
            <a:r>
              <a:rPr lang="nl-NL"/>
              <a:t>Samenwerkend leren</a:t>
            </a:r>
          </a:p>
        </p:txBody>
      </p:sp>
      <p:sp>
        <p:nvSpPr>
          <p:cNvPr id="3" name="Ondertitel 2"/>
          <p:cNvSpPr>
            <a:spLocks noGrp="1"/>
          </p:cNvSpPr>
          <p:nvPr>
            <p:ph type="subTitle" idx="1"/>
          </p:nvPr>
        </p:nvSpPr>
        <p:spPr/>
        <p:txBody>
          <a:bodyPr/>
          <a:lstStyle/>
          <a:p>
            <a:r>
              <a:rPr lang="nl-NL"/>
              <a:t>19-09-2017</a:t>
            </a:r>
            <a:endParaRPr lang="nl-NL" dirty="0">
              <a:solidFill>
                <a:srgbClr val="7F7F7F"/>
              </a:solidFill>
              <a:latin typeface="Impact"/>
            </a:endParaRPr>
          </a:p>
        </p:txBody>
      </p:sp>
    </p:spTree>
    <p:extLst>
      <p:ext uri="{BB962C8B-B14F-4D97-AF65-F5344CB8AC3E}">
        <p14:creationId xmlns:p14="http://schemas.microsoft.com/office/powerpoint/2010/main" val="154189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samenwerken</a:t>
            </a:r>
          </a:p>
        </p:txBody>
      </p:sp>
      <p:sp>
        <p:nvSpPr>
          <p:cNvPr id="3" name="Tijdelijke aanduiding voor inhoud 2"/>
          <p:cNvSpPr>
            <a:spLocks noGrp="1"/>
          </p:cNvSpPr>
          <p:nvPr>
            <p:ph sz="quarter" idx="13"/>
          </p:nvPr>
        </p:nvSpPr>
        <p:spPr/>
        <p:txBody>
          <a:bodyPr/>
          <a:lstStyle/>
          <a:p>
            <a:r>
              <a:rPr lang="nl-NL" dirty="0"/>
              <a:t>Waar denk je aan bij ‘ samenwerken’ . </a:t>
            </a:r>
          </a:p>
          <a:p>
            <a:r>
              <a:rPr lang="nl-NL" dirty="0"/>
              <a:t> in de volgende dia theorie .</a:t>
            </a:r>
          </a:p>
          <a:p>
            <a:pPr marL="0" indent="0">
              <a:buNone/>
            </a:pPr>
            <a:r>
              <a:rPr lang="nl-NL" dirty="0"/>
              <a:t> </a:t>
            </a:r>
          </a:p>
        </p:txBody>
      </p:sp>
    </p:spTree>
    <p:extLst>
      <p:ext uri="{BB962C8B-B14F-4D97-AF65-F5344CB8AC3E}">
        <p14:creationId xmlns:p14="http://schemas.microsoft.com/office/powerpoint/2010/main" val="3386820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Waarom samenwerken?</a:t>
            </a:r>
          </a:p>
        </p:txBody>
      </p:sp>
      <p:sp>
        <p:nvSpPr>
          <p:cNvPr id="3" name="Tijdelijke aanduiding voor inhoud 2"/>
          <p:cNvSpPr>
            <a:spLocks noGrp="1"/>
          </p:cNvSpPr>
          <p:nvPr>
            <p:ph sz="quarter" idx="13"/>
          </p:nvPr>
        </p:nvSpPr>
        <p:spPr/>
        <p:txBody>
          <a:bodyPr/>
          <a:lstStyle/>
          <a:p>
            <a:pPr lvl="0"/>
            <a:r>
              <a:rPr lang="nl-NL" dirty="0">
                <a:latin typeface="Arial" panose="020B0604020202020204" pitchFamily="34" charset="0"/>
                <a:cs typeface="Arial" panose="020B0604020202020204" pitchFamily="34" charset="0"/>
              </a:rPr>
              <a:t>Maakt afstemming van gedrag en activiteiten mogelijk</a:t>
            </a:r>
          </a:p>
          <a:p>
            <a:pPr lvl="0"/>
            <a:r>
              <a:rPr lang="nl-NL" dirty="0">
                <a:latin typeface="Arial" panose="020B0604020202020204" pitchFamily="34" charset="0"/>
                <a:cs typeface="Arial" panose="020B0604020202020204" pitchFamily="34" charset="0"/>
              </a:rPr>
              <a:t>Biedt duidelijkheid naar de cliënt</a:t>
            </a:r>
          </a:p>
          <a:p>
            <a:pPr lvl="0"/>
            <a:r>
              <a:rPr lang="nl-NL" dirty="0">
                <a:latin typeface="Arial" panose="020B0604020202020204" pitchFamily="34" charset="0"/>
                <a:cs typeface="Arial" panose="020B0604020202020204" pitchFamily="34" charset="0"/>
              </a:rPr>
              <a:t>Voorkomt langs elkaar heen werken</a:t>
            </a:r>
          </a:p>
          <a:p>
            <a:pPr lvl="0"/>
            <a:r>
              <a:rPr lang="nl-NL" dirty="0">
                <a:latin typeface="Arial" panose="020B0604020202020204" pitchFamily="34" charset="0"/>
                <a:cs typeface="Arial" panose="020B0604020202020204" pitchFamily="34" charset="0"/>
              </a:rPr>
              <a:t>Inspireert en stimuleert doordat je van elkaar leert</a:t>
            </a:r>
          </a:p>
          <a:p>
            <a:pPr lvl="0"/>
            <a:r>
              <a:rPr lang="nl-NL" dirty="0">
                <a:latin typeface="Arial" panose="020B0604020202020204" pitchFamily="34" charset="0"/>
                <a:cs typeface="Arial" panose="020B0604020202020204" pitchFamily="34" charset="0"/>
              </a:rPr>
              <a:t>Voorkomt problemen en conflicten en draagt bij aan een snellere oplossing </a:t>
            </a:r>
          </a:p>
          <a:p>
            <a:pPr lvl="0"/>
            <a:r>
              <a:rPr lang="nl-NL" dirty="0">
                <a:latin typeface="Arial" panose="020B0604020202020204" pitchFamily="34" charset="0"/>
                <a:cs typeface="Arial" panose="020B0604020202020204" pitchFamily="34" charset="0"/>
              </a:rPr>
              <a:t>Stimuleert persoonlijke ontwikkeling van teamleden</a:t>
            </a:r>
          </a:p>
          <a:p>
            <a:endParaRPr lang="nl-NL" dirty="0"/>
          </a:p>
        </p:txBody>
      </p:sp>
    </p:spTree>
    <p:extLst>
      <p:ext uri="{BB962C8B-B14F-4D97-AF65-F5344CB8AC3E}">
        <p14:creationId xmlns:p14="http://schemas.microsoft.com/office/powerpoint/2010/main" val="3858336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Vaardigheden voor samenwerken</a:t>
            </a:r>
          </a:p>
        </p:txBody>
      </p:sp>
      <p:sp>
        <p:nvSpPr>
          <p:cNvPr id="3" name="Tijdelijke aanduiding voor inhoud 2"/>
          <p:cNvSpPr>
            <a:spLocks noGrp="1"/>
          </p:cNvSpPr>
          <p:nvPr>
            <p:ph sz="quarter" idx="13"/>
          </p:nvPr>
        </p:nvSpPr>
        <p:spPr/>
        <p:txBody>
          <a:bodyPr>
            <a:normAutofit fontScale="85000" lnSpcReduction="10000"/>
          </a:bodyPr>
          <a:lstStyle/>
          <a:p>
            <a:pPr lvl="0"/>
            <a:r>
              <a:rPr lang="nl-NL" sz="1800" dirty="0">
                <a:latin typeface="Arial" panose="020B0604020202020204" pitchFamily="34" charset="0"/>
                <a:cs typeface="Arial" panose="020B0604020202020204" pitchFamily="34" charset="0"/>
              </a:rPr>
              <a:t>Je kunt luisteren  en probeert door vragen en doorvragen de ander te begrijpen</a:t>
            </a:r>
          </a:p>
          <a:p>
            <a:pPr lvl="0"/>
            <a:r>
              <a:rPr lang="nl-NL" sz="1800" dirty="0">
                <a:latin typeface="Arial" panose="020B0604020202020204" pitchFamily="34" charset="0"/>
                <a:cs typeface="Arial" panose="020B0604020202020204" pitchFamily="34" charset="0"/>
              </a:rPr>
              <a:t>Je staat open voor feedback en kunt anderen feedback geven</a:t>
            </a:r>
          </a:p>
          <a:p>
            <a:pPr lvl="0"/>
            <a:r>
              <a:rPr lang="nl-NL" sz="1800" dirty="0">
                <a:latin typeface="Arial" panose="020B0604020202020204" pitchFamily="34" charset="0"/>
                <a:cs typeface="Arial" panose="020B0604020202020204" pitchFamily="34" charset="0"/>
              </a:rPr>
              <a:t>Je helpt andere </a:t>
            </a:r>
            <a:r>
              <a:rPr lang="nl-NL" dirty="0">
                <a:latin typeface="Arial" panose="020B0604020202020204" pitchFamily="34" charset="0"/>
                <a:cs typeface="Arial" panose="020B0604020202020204" pitchFamily="34" charset="0"/>
              </a:rPr>
              <a:t>teamleden</a:t>
            </a:r>
          </a:p>
          <a:p>
            <a:pPr lvl="0"/>
            <a:r>
              <a:rPr lang="nl-NL" sz="1800" dirty="0">
                <a:latin typeface="Arial" panose="020B0604020202020204" pitchFamily="34" charset="0"/>
                <a:cs typeface="Arial" panose="020B0604020202020204" pitchFamily="34" charset="0"/>
              </a:rPr>
              <a:t>Je bent in staat je eigen belang ondergeschikt te maken aan het teambelang</a:t>
            </a:r>
          </a:p>
          <a:p>
            <a:pPr lvl="0"/>
            <a:r>
              <a:rPr lang="nl-NL" sz="1800" dirty="0">
                <a:latin typeface="Arial" panose="020B0604020202020204" pitchFamily="34" charset="0"/>
                <a:cs typeface="Arial" panose="020B0604020202020204" pitchFamily="34" charset="0"/>
              </a:rPr>
              <a:t>Je bent assertief, durft je mening te geven en respecteert de mening van anderen</a:t>
            </a:r>
          </a:p>
          <a:p>
            <a:pPr lvl="0"/>
            <a:r>
              <a:rPr lang="nl-NL" sz="1800" dirty="0">
                <a:latin typeface="Arial" panose="020B0604020202020204" pitchFamily="34" charset="0"/>
                <a:cs typeface="Arial" panose="020B0604020202020204" pitchFamily="34" charset="0"/>
              </a:rPr>
              <a:t>Je neemt actief deel aan overlegvormen, doet voorstellen gericht op gezamenlijk resultaat</a:t>
            </a:r>
          </a:p>
          <a:p>
            <a:pPr lvl="0"/>
            <a:r>
              <a:rPr lang="nl-NL" sz="1800" dirty="0">
                <a:latin typeface="Arial" panose="020B0604020202020204" pitchFamily="34" charset="0"/>
                <a:cs typeface="Arial" panose="020B0604020202020204" pitchFamily="34" charset="0"/>
              </a:rPr>
              <a:t>Je leeft je in andere teamleden in</a:t>
            </a:r>
          </a:p>
        </p:txBody>
      </p:sp>
    </p:spTree>
    <p:extLst>
      <p:ext uri="{BB962C8B-B14F-4D97-AF65-F5344CB8AC3E}">
        <p14:creationId xmlns:p14="http://schemas.microsoft.com/office/powerpoint/2010/main" val="367041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tips</a:t>
            </a:r>
          </a:p>
        </p:txBody>
      </p:sp>
      <p:sp>
        <p:nvSpPr>
          <p:cNvPr id="3" name="Tijdelijke aanduiding voor inhoud 2"/>
          <p:cNvSpPr>
            <a:spLocks noGrp="1"/>
          </p:cNvSpPr>
          <p:nvPr>
            <p:ph sz="quarter" idx="13"/>
          </p:nvPr>
        </p:nvSpPr>
        <p:spPr/>
        <p:txBody>
          <a:bodyPr>
            <a:normAutofit lnSpcReduction="10000"/>
          </a:bodyPr>
          <a:lstStyle/>
          <a:p>
            <a:r>
              <a:rPr lang="nl-NL" dirty="0"/>
              <a:t>Tip 1: weet welke doelen je moet nastreven</a:t>
            </a:r>
          </a:p>
          <a:p>
            <a:r>
              <a:rPr lang="nl-NL" dirty="0"/>
              <a:t>Tip 2: houd je vakkennis bij</a:t>
            </a:r>
          </a:p>
          <a:p>
            <a:r>
              <a:rPr lang="nl-NL" dirty="0"/>
              <a:t>Tip 3: advies vragen</a:t>
            </a:r>
          </a:p>
          <a:p>
            <a:r>
              <a:rPr lang="nl-NL" dirty="0"/>
              <a:t>Tip 3: advies geven</a:t>
            </a:r>
          </a:p>
          <a:p>
            <a:r>
              <a:rPr lang="nl-NL" dirty="0"/>
              <a:t>Tip 4: maak </a:t>
            </a:r>
            <a:r>
              <a:rPr lang="nl-NL" dirty="0" err="1"/>
              <a:t>dau</a:t>
            </a:r>
            <a:r>
              <a:rPr lang="nl-NL" dirty="0"/>
              <a:t> afspraken (duidelijk, aanvaardbaar, uitvoerbaar)</a:t>
            </a:r>
          </a:p>
          <a:p>
            <a:r>
              <a:rPr lang="nl-NL" dirty="0"/>
              <a:t>Tip 5: wees assertief</a:t>
            </a:r>
          </a:p>
          <a:p>
            <a:r>
              <a:rPr lang="nl-NL" dirty="0"/>
              <a:t>Tip 6: wees collegiaal en solidair.</a:t>
            </a:r>
          </a:p>
        </p:txBody>
      </p:sp>
    </p:spTree>
    <p:extLst>
      <p:ext uri="{BB962C8B-B14F-4D97-AF65-F5344CB8AC3E}">
        <p14:creationId xmlns:p14="http://schemas.microsoft.com/office/powerpoint/2010/main" val="1421154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Teamrollen van Belbin</a:t>
            </a:r>
          </a:p>
        </p:txBody>
      </p:sp>
      <p:sp>
        <p:nvSpPr>
          <p:cNvPr id="3" name="Tijdelijke aanduiding voor inhoud 2"/>
          <p:cNvSpPr>
            <a:spLocks noGrp="1"/>
          </p:cNvSpPr>
          <p:nvPr>
            <p:ph sz="quarter" idx="13"/>
          </p:nvPr>
        </p:nvSpPr>
        <p:spPr/>
        <p:txBody>
          <a:bodyPr>
            <a:normAutofit fontScale="92500" lnSpcReduction="20000"/>
          </a:bodyPr>
          <a:lstStyle/>
          <a:p>
            <a:r>
              <a:rPr lang="nl-NL" cap="none" dirty="0">
                <a:latin typeface="Arial" panose="020B0604020202020204" pitchFamily="34" charset="0"/>
                <a:cs typeface="Arial" panose="020B0604020202020204" pitchFamily="34" charset="0"/>
              </a:rPr>
              <a:t>Doe de Belbin test </a:t>
            </a:r>
          </a:p>
          <a:p>
            <a:pPr marL="0" indent="0">
              <a:buNone/>
            </a:pPr>
            <a:endParaRPr lang="nl-NL" cap="none" dirty="0">
              <a:latin typeface="Arial" panose="020B0604020202020204" pitchFamily="34" charset="0"/>
              <a:cs typeface="Arial" panose="020B0604020202020204" pitchFamily="34" charset="0"/>
            </a:endParaRPr>
          </a:p>
          <a:p>
            <a:pPr marL="0" indent="0">
              <a:buNone/>
            </a:pPr>
            <a:r>
              <a:rPr lang="nl-NL" cap="none" dirty="0">
                <a:latin typeface="Arial" panose="020B0604020202020204" pitchFamily="34" charset="0"/>
                <a:cs typeface="Arial" panose="020B0604020202020204" pitchFamily="34" charset="0"/>
              </a:rPr>
              <a:t>- Welke kwaliteiten heb je?</a:t>
            </a:r>
          </a:p>
          <a:p>
            <a:pPr marL="0" indent="0">
              <a:buNone/>
            </a:pPr>
            <a:r>
              <a:rPr lang="nl-NL" cap="none" dirty="0">
                <a:latin typeface="Arial" panose="020B0604020202020204" pitchFamily="34" charset="0"/>
                <a:cs typeface="Arial" panose="020B0604020202020204" pitchFamily="34" charset="0"/>
              </a:rPr>
              <a:t>- Welke valkuilen heb je?</a:t>
            </a:r>
          </a:p>
          <a:p>
            <a:pPr marL="0" indent="0">
              <a:buNone/>
            </a:pPr>
            <a:r>
              <a:rPr lang="nl-NL" cap="none" dirty="0">
                <a:latin typeface="Arial" panose="020B0604020202020204" pitchFamily="34" charset="0"/>
                <a:cs typeface="Arial" panose="020B0604020202020204" pitchFamily="34" charset="0"/>
              </a:rPr>
              <a:t>- Waar zit jouw allergie?</a:t>
            </a:r>
          </a:p>
          <a:p>
            <a:pPr marL="0" indent="0">
              <a:buNone/>
            </a:pPr>
            <a:r>
              <a:rPr lang="nl-NL" cap="none" dirty="0">
                <a:latin typeface="Arial" panose="020B0604020202020204" pitchFamily="34" charset="0"/>
                <a:cs typeface="Arial" panose="020B0604020202020204" pitchFamily="34" charset="0"/>
              </a:rPr>
              <a:t>- Wat zou jouw leerdoel kunnen zijn?</a:t>
            </a:r>
          </a:p>
          <a:p>
            <a:pPr marL="0" indent="0">
              <a:buNone/>
            </a:pPr>
            <a:r>
              <a:rPr lang="nl-NL" cap="none" dirty="0">
                <a:latin typeface="Arial" panose="020B0604020202020204" pitchFamily="34" charset="0"/>
                <a:cs typeface="Arial" panose="020B0604020202020204" pitchFamily="34" charset="0"/>
              </a:rPr>
              <a:t> </a:t>
            </a:r>
          </a:p>
          <a:p>
            <a:r>
              <a:rPr lang="nl-NL" cap="none" dirty="0">
                <a:latin typeface="Arial" panose="020B0604020202020204" pitchFamily="34" charset="0"/>
                <a:cs typeface="Arial" panose="020B0604020202020204" pitchFamily="34" charset="0"/>
              </a:rPr>
              <a:t>Vorm 9 groepjes, ieder groepje onderzoekt een team rol en presenteert dit aan de klas.</a:t>
            </a:r>
          </a:p>
          <a:p>
            <a:pPr marL="0" indent="0">
              <a:buNone/>
            </a:pPr>
            <a:endParaRPr lang="nl-NL" dirty="0"/>
          </a:p>
          <a:p>
            <a:endParaRPr lang="nl-NL" dirty="0"/>
          </a:p>
        </p:txBody>
      </p:sp>
    </p:spTree>
    <p:extLst>
      <p:ext uri="{BB962C8B-B14F-4D97-AF65-F5344CB8AC3E}">
        <p14:creationId xmlns:p14="http://schemas.microsoft.com/office/powerpoint/2010/main" val="1965394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Afsluiting</a:t>
            </a:r>
          </a:p>
        </p:txBody>
      </p:sp>
      <p:sp>
        <p:nvSpPr>
          <p:cNvPr id="3" name="Tijdelijke aanduiding voor inhoud 2"/>
          <p:cNvSpPr>
            <a:spLocks noGrp="1"/>
          </p:cNvSpPr>
          <p:nvPr>
            <p:ph sz="quarter" idx="13"/>
          </p:nvPr>
        </p:nvSpPr>
        <p:spPr/>
        <p:txBody>
          <a:bodyPr/>
          <a:lstStyle/>
          <a:p>
            <a:r>
              <a:rPr lang="nl-NL"/>
              <a:t>Wat is belangrijk bij een samenwerking?</a:t>
            </a:r>
          </a:p>
          <a:p>
            <a:r>
              <a:rPr lang="nl-NL"/>
              <a:t>Welke teamrollen zijn er? (</a:t>
            </a:r>
            <a:r>
              <a:rPr lang="nl-NL" err="1"/>
              <a:t>belbin</a:t>
            </a:r>
            <a:r>
              <a:rPr lang="nl-NL"/>
              <a:t>)</a:t>
            </a:r>
          </a:p>
        </p:txBody>
      </p:sp>
    </p:spTree>
    <p:extLst>
      <p:ext uri="{BB962C8B-B14F-4D97-AF65-F5344CB8AC3E}">
        <p14:creationId xmlns:p14="http://schemas.microsoft.com/office/powerpoint/2010/main" val="1598905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Als je klaar bent…</a:t>
            </a:r>
          </a:p>
        </p:txBody>
      </p:sp>
      <p:sp>
        <p:nvSpPr>
          <p:cNvPr id="3" name="Tijdelijke aanduiding voor inhoud 2"/>
          <p:cNvSpPr>
            <a:spLocks noGrp="1"/>
          </p:cNvSpPr>
          <p:nvPr>
            <p:ph sz="quarter" idx="13"/>
          </p:nvPr>
        </p:nvSpPr>
        <p:spPr/>
        <p:txBody>
          <a:bodyPr/>
          <a:lstStyle/>
          <a:p>
            <a:r>
              <a:rPr lang="nl-NL" dirty="0"/>
              <a:t>Bedenk in groepen een </a:t>
            </a:r>
            <a:r>
              <a:rPr lang="nl-NL" dirty="0" err="1"/>
              <a:t>samenwerkings</a:t>
            </a:r>
            <a:r>
              <a:rPr lang="nl-NL" dirty="0"/>
              <a:t> oefening</a:t>
            </a:r>
          </a:p>
          <a:p>
            <a:r>
              <a:rPr lang="nl-NL" dirty="0"/>
              <a:t>Presenteer de spelregels</a:t>
            </a:r>
          </a:p>
          <a:p>
            <a:r>
              <a:rPr lang="nl-NL" dirty="0"/>
              <a:t>Misschien kunnen we er een doen?</a:t>
            </a:r>
          </a:p>
        </p:txBody>
      </p:sp>
    </p:spTree>
    <p:extLst>
      <p:ext uri="{BB962C8B-B14F-4D97-AF65-F5344CB8AC3E}">
        <p14:creationId xmlns:p14="http://schemas.microsoft.com/office/powerpoint/2010/main" val="3314368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Theorie over samenwerken</a:t>
            </a:r>
          </a:p>
        </p:txBody>
      </p:sp>
      <p:sp>
        <p:nvSpPr>
          <p:cNvPr id="3" name="Tijdelijke aanduiding voor inhoud 2"/>
          <p:cNvSpPr>
            <a:spLocks noGrp="1"/>
          </p:cNvSpPr>
          <p:nvPr>
            <p:ph sz="quarter" idx="13"/>
          </p:nvPr>
        </p:nvSpPr>
        <p:spPr/>
        <p:txBody>
          <a:bodyPr>
            <a:normAutofit fontScale="70000" lnSpcReduction="20000"/>
          </a:bodyPr>
          <a:lstStyle/>
          <a:p>
            <a:pPr marL="0" indent="0">
              <a:buNone/>
            </a:pPr>
            <a:r>
              <a:rPr lang="nl-NL" b="1" i="1">
                <a:latin typeface="Arial" panose="020B0604020202020204" pitchFamily="34" charset="0"/>
                <a:cs typeface="Arial" panose="020B0604020202020204" pitchFamily="34" charset="0"/>
              </a:rPr>
              <a:t>Om tot een goede samenwerking te komen zijn een aantal punten belangrijk:</a:t>
            </a:r>
            <a:endParaRPr lang="nl-NL" i="1" u="sng">
              <a:solidFill>
                <a:srgbClr val="000000"/>
              </a:solidFill>
              <a:latin typeface="Arial"/>
              <a:cs typeface="Arial" panose="020B0604020202020204" pitchFamily="34" charset="0"/>
            </a:endParaRPr>
          </a:p>
          <a:p>
            <a:pPr marL="457200" indent="-457200">
              <a:buAutoNum type="arabicPeriod"/>
            </a:pPr>
            <a:r>
              <a:rPr lang="nl-NL" u="sng" cap="none">
                <a:latin typeface="Arial" panose="020B0604020202020204" pitchFamily="34" charset="0"/>
                <a:cs typeface="Arial" panose="020B0604020202020204" pitchFamily="34" charset="0"/>
              </a:rPr>
              <a:t>doelen:</a:t>
            </a:r>
            <a:r>
              <a:rPr lang="nl-NL" cap="none">
                <a:latin typeface="Arial" panose="020B0604020202020204" pitchFamily="34" charset="0"/>
                <a:cs typeface="Arial" panose="020B0604020202020204" pitchFamily="34" charset="0"/>
              </a:rPr>
              <a:t> voor een effectieve samenwerking moeten de doelen helder zijn, zonder doel is er geen noodzaak tot samenwerken.</a:t>
            </a:r>
          </a:p>
          <a:p>
            <a:pPr marL="457200" indent="-457200">
              <a:buAutoNum type="arabicPeriod"/>
            </a:pPr>
            <a:r>
              <a:rPr lang="nl-NL" u="sng" cap="none">
                <a:latin typeface="Arial" panose="020B0604020202020204" pitchFamily="34" charset="0"/>
                <a:cs typeface="Arial" panose="020B0604020202020204" pitchFamily="34" charset="0"/>
              </a:rPr>
              <a:t>taken:</a:t>
            </a:r>
            <a:r>
              <a:rPr lang="nl-NL" cap="none">
                <a:latin typeface="Arial" panose="020B0604020202020204" pitchFamily="34" charset="0"/>
                <a:cs typeface="Arial" panose="020B0604020202020204" pitchFamily="34" charset="0"/>
              </a:rPr>
              <a:t> voor een goede samenwerking is het belangrijk om verwachtingen helder te hebben. iedereen heeft een bijdrage aan het eindresultaat en is zich daar bewust van. takenverdeling.</a:t>
            </a:r>
          </a:p>
          <a:p>
            <a:pPr marL="457200" indent="-457200">
              <a:buAutoNum type="arabicPeriod"/>
            </a:pPr>
            <a:r>
              <a:rPr lang="nl-NL" u="sng" cap="none">
                <a:latin typeface="Arial" panose="020B0604020202020204" pitchFamily="34" charset="0"/>
                <a:cs typeface="Arial" panose="020B0604020202020204" pitchFamily="34" charset="0"/>
              </a:rPr>
              <a:t>procedures:</a:t>
            </a:r>
            <a:r>
              <a:rPr lang="nl-NL" cap="none">
                <a:latin typeface="Arial" panose="020B0604020202020204" pitchFamily="34" charset="0"/>
                <a:cs typeface="Arial" panose="020B0604020202020204" pitchFamily="34" charset="0"/>
              </a:rPr>
              <a:t> als het doel (wat en waarom) en de taken (wie)  helder zijn, moet ook nog gekeken worden naar procedures, het hoe. hoe worden besluiten genomen, problemen aangepakt, gesprekken geleid, conflicten gehanteerd.</a:t>
            </a:r>
          </a:p>
          <a:p>
            <a:pPr marL="457200" indent="-457200">
              <a:buAutoNum type="arabicPeriod"/>
            </a:pPr>
            <a:r>
              <a:rPr lang="nl-NL" u="sng" cap="none">
                <a:latin typeface="Arial" panose="020B0604020202020204" pitchFamily="34" charset="0"/>
                <a:cs typeface="Arial" panose="020B0604020202020204" pitchFamily="34" charset="0"/>
              </a:rPr>
              <a:t>onderlinge verhoudingen</a:t>
            </a:r>
            <a:r>
              <a:rPr lang="nl-NL" cap="none">
                <a:latin typeface="Arial" panose="020B0604020202020204" pitchFamily="34" charset="0"/>
                <a:cs typeface="Arial" panose="020B0604020202020204" pitchFamily="34" charset="0"/>
              </a:rPr>
              <a:t>: de mate waarin men elkaar vertrouwt, helpt, respecteert en zich prettig met elkaar voelt, kan de wijze van samenwerken beïnvloeden</a:t>
            </a:r>
            <a:r>
              <a:rPr lang="nl-NL">
                <a:latin typeface="Arial" panose="020B0604020202020204" pitchFamily="34" charset="0"/>
                <a:cs typeface="Arial" panose="020B0604020202020204" pitchFamily="34" charset="0"/>
              </a:rPr>
              <a:t>.</a:t>
            </a:r>
          </a:p>
          <a:p>
            <a:pPr marL="457200" indent="-457200">
              <a:buAutoNum type="arabicPeriod"/>
            </a:pPr>
            <a:r>
              <a:rPr lang="nl-NL" u="sng" cap="none">
                <a:latin typeface="Arial" panose="020B0604020202020204" pitchFamily="34" charset="0"/>
                <a:cs typeface="Arial" panose="020B0604020202020204" pitchFamily="34" charset="0"/>
              </a:rPr>
              <a:t>Persoonlijke overtuigingen: </a:t>
            </a:r>
            <a:r>
              <a:rPr lang="nl-NL" cap="none">
                <a:latin typeface="Arial" panose="020B0604020202020204" pitchFamily="34" charset="0"/>
                <a:cs typeface="Arial" panose="020B0604020202020204" pitchFamily="34" charset="0"/>
              </a:rPr>
              <a:t> Het is handig om elkaars overtuigingen op relevante gebieden te kennen. Als je elkaars overtuigingen kent, begrijp je soms beter waarom iemand iets doet of zegt of juist niet doet of zegt. </a:t>
            </a:r>
          </a:p>
          <a:p>
            <a:pPr marL="457200" indent="-457200">
              <a:buAutoNum type="arabicPeriod"/>
            </a:pPr>
            <a:endParaRPr lang="nl-NL"/>
          </a:p>
          <a:p>
            <a:pPr marL="457200" indent="-457200">
              <a:buAutoNum type="arabicPeriod"/>
            </a:pPr>
            <a:endParaRPr lang="nl-NL"/>
          </a:p>
          <a:p>
            <a:pPr marL="457200" indent="-457200">
              <a:buAutoNum type="arabicPeriod"/>
            </a:pPr>
            <a:endParaRPr lang="nl-NL"/>
          </a:p>
        </p:txBody>
      </p:sp>
    </p:spTree>
    <p:extLst>
      <p:ext uri="{BB962C8B-B14F-4D97-AF65-F5344CB8AC3E}">
        <p14:creationId xmlns:p14="http://schemas.microsoft.com/office/powerpoint/2010/main" val="225480127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Belangrijke gebeurtenis">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367</Words>
  <Application>Microsoft Office PowerPoint</Application>
  <PresentationFormat>Breedbeeld</PresentationFormat>
  <Paragraphs>53</Paragraphs>
  <Slides>9</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Arial</vt:lpstr>
      <vt:lpstr>Calibri</vt:lpstr>
      <vt:lpstr>Impact</vt:lpstr>
      <vt:lpstr>Belangrijke gebeurtenis</vt:lpstr>
      <vt:lpstr>Burgerschap Samenwerkend leren</vt:lpstr>
      <vt:lpstr>samenwerken</vt:lpstr>
      <vt:lpstr>Waarom samenwerken?</vt:lpstr>
      <vt:lpstr>Vaardigheden voor samenwerken</vt:lpstr>
      <vt:lpstr>tips</vt:lpstr>
      <vt:lpstr>Teamrollen van Belbin</vt:lpstr>
      <vt:lpstr>Afsluiting</vt:lpstr>
      <vt:lpstr>Als je klaar bent…</vt:lpstr>
      <vt:lpstr>Theorie over samenwerken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Burgerschap Samenwerkend leren</dc:title>
  <dc:creator>Carlien Solle</dc:creator>
  <cp:lastModifiedBy>Solle, C.A.</cp:lastModifiedBy>
  <cp:revision>13</cp:revision>
  <dcterms:modified xsi:type="dcterms:W3CDTF">2017-09-18T17:02:29Z</dcterms:modified>
</cp:coreProperties>
</file>