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 id="2147483734" r:id="rId3"/>
    <p:sldMasterId id="2147483759" r:id="rId4"/>
  </p:sldMasterIdLst>
  <p:notesMasterIdLst>
    <p:notesMasterId r:id="rId33"/>
  </p:notesMasterIdLst>
  <p:sldIdLst>
    <p:sldId id="299" r:id="rId5"/>
    <p:sldId id="256" r:id="rId6"/>
    <p:sldId id="283" r:id="rId7"/>
    <p:sldId id="284" r:id="rId8"/>
    <p:sldId id="285" r:id="rId9"/>
    <p:sldId id="259" r:id="rId10"/>
    <p:sldId id="257" r:id="rId11"/>
    <p:sldId id="271" r:id="rId12"/>
    <p:sldId id="258" r:id="rId13"/>
    <p:sldId id="260" r:id="rId14"/>
    <p:sldId id="261" r:id="rId15"/>
    <p:sldId id="272" r:id="rId16"/>
    <p:sldId id="274" r:id="rId17"/>
    <p:sldId id="293" r:id="rId18"/>
    <p:sldId id="262" r:id="rId19"/>
    <p:sldId id="278" r:id="rId20"/>
    <p:sldId id="279" r:id="rId21"/>
    <p:sldId id="280" r:id="rId22"/>
    <p:sldId id="263" r:id="rId23"/>
    <p:sldId id="267" r:id="rId24"/>
    <p:sldId id="268" r:id="rId25"/>
    <p:sldId id="269" r:id="rId26"/>
    <p:sldId id="276" r:id="rId27"/>
    <p:sldId id="294" r:id="rId28"/>
    <p:sldId id="295" r:id="rId29"/>
    <p:sldId id="296" r:id="rId30"/>
    <p:sldId id="297" r:id="rId31"/>
    <p:sldId id="298" r:id="rId3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BC9FB-86BB-44AC-A923-8172D3D1659A}" type="datetimeFigureOut">
              <a:rPr lang="nl-NL" smtClean="0"/>
              <a:t>10-11-2017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1A4ED-44C1-48F5-A684-B6E8161CB2B8}" type="slidenum">
              <a:rPr lang="nl-NL" smtClean="0"/>
              <a:t>‹nr.›</a:t>
            </a:fld>
            <a:endParaRPr lang="nl-NL"/>
          </a:p>
        </p:txBody>
      </p:sp>
    </p:spTree>
    <p:extLst>
      <p:ext uri="{BB962C8B-B14F-4D97-AF65-F5344CB8AC3E}">
        <p14:creationId xmlns:p14="http://schemas.microsoft.com/office/powerpoint/2010/main" val="144799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4400">
                <a:solidFill>
                  <a:srgbClr val="FFCC66"/>
                </a:solidFill>
                <a:latin typeface="Arial" charset="0"/>
              </a:defRPr>
            </a:lvl1pPr>
            <a:lvl2pPr marL="742950" indent="-285750" eaLnBrk="0" hangingPunct="0">
              <a:defRPr sz="4400">
                <a:solidFill>
                  <a:srgbClr val="FFCC66"/>
                </a:solidFill>
                <a:latin typeface="Arial" charset="0"/>
              </a:defRPr>
            </a:lvl2pPr>
            <a:lvl3pPr marL="1143000" indent="-228600" eaLnBrk="0" hangingPunct="0">
              <a:defRPr sz="4400">
                <a:solidFill>
                  <a:srgbClr val="FFCC66"/>
                </a:solidFill>
                <a:latin typeface="Arial" charset="0"/>
              </a:defRPr>
            </a:lvl3pPr>
            <a:lvl4pPr marL="1600200" indent="-228600" eaLnBrk="0" hangingPunct="0">
              <a:defRPr sz="4400">
                <a:solidFill>
                  <a:srgbClr val="FFCC66"/>
                </a:solidFill>
                <a:latin typeface="Arial" charset="0"/>
              </a:defRPr>
            </a:lvl4pPr>
            <a:lvl5pPr marL="2057400" indent="-228600" eaLnBrk="0" hangingPunct="0">
              <a:defRPr sz="4400">
                <a:solidFill>
                  <a:srgbClr val="FFCC66"/>
                </a:solidFill>
                <a:latin typeface="Arial" charset="0"/>
              </a:defRPr>
            </a:lvl5pPr>
            <a:lvl6pPr marL="2514600" indent="-228600" algn="ctr" eaLnBrk="0" fontAlgn="base" hangingPunct="0">
              <a:spcBef>
                <a:spcPct val="0"/>
              </a:spcBef>
              <a:spcAft>
                <a:spcPct val="0"/>
              </a:spcAft>
              <a:defRPr sz="4400">
                <a:solidFill>
                  <a:srgbClr val="FFCC66"/>
                </a:solidFill>
                <a:latin typeface="Arial" charset="0"/>
              </a:defRPr>
            </a:lvl6pPr>
            <a:lvl7pPr marL="2971800" indent="-228600" algn="ctr" eaLnBrk="0" fontAlgn="base" hangingPunct="0">
              <a:spcBef>
                <a:spcPct val="0"/>
              </a:spcBef>
              <a:spcAft>
                <a:spcPct val="0"/>
              </a:spcAft>
              <a:defRPr sz="4400">
                <a:solidFill>
                  <a:srgbClr val="FFCC66"/>
                </a:solidFill>
                <a:latin typeface="Arial" charset="0"/>
              </a:defRPr>
            </a:lvl7pPr>
            <a:lvl8pPr marL="3429000" indent="-228600" algn="ctr" eaLnBrk="0" fontAlgn="base" hangingPunct="0">
              <a:spcBef>
                <a:spcPct val="0"/>
              </a:spcBef>
              <a:spcAft>
                <a:spcPct val="0"/>
              </a:spcAft>
              <a:defRPr sz="4400">
                <a:solidFill>
                  <a:srgbClr val="FFCC66"/>
                </a:solidFill>
                <a:latin typeface="Arial" charset="0"/>
              </a:defRPr>
            </a:lvl8pPr>
            <a:lvl9pPr marL="3886200" indent="-228600" algn="ctr" eaLnBrk="0" fontAlgn="base" hangingPunct="0">
              <a:spcBef>
                <a:spcPct val="0"/>
              </a:spcBef>
              <a:spcAft>
                <a:spcPct val="0"/>
              </a:spcAft>
              <a:defRPr sz="4400">
                <a:solidFill>
                  <a:srgbClr val="FFCC66"/>
                </a:solidFill>
                <a:latin typeface="Arial" charset="0"/>
              </a:defRPr>
            </a:lvl9pPr>
          </a:lstStyle>
          <a:p>
            <a:pPr eaLnBrk="1" hangingPunct="1"/>
            <a:fld id="{7A4224DC-B5EE-4859-8C2D-0A6A64FEB776}" type="slidenum">
              <a:rPr lang="nl-NL" sz="1200">
                <a:solidFill>
                  <a:prstClr val="black"/>
                </a:solidFill>
              </a:rPr>
              <a:pPr eaLnBrk="1" hangingPunct="1"/>
              <a:t>17</a:t>
            </a:fld>
            <a:endParaRPr lang="nl-NL" sz="1200">
              <a:solidFill>
                <a:prstClr val="black"/>
              </a:solidFill>
            </a:endParaRPr>
          </a:p>
        </p:txBody>
      </p:sp>
      <p:sp>
        <p:nvSpPr>
          <p:cNvPr id="43011" name="Rectangle 2"/>
          <p:cNvSpPr>
            <a:spLocks noGrp="1" noRot="1" noChangeAspect="1" noChangeArrowheads="1" noTextEdit="1"/>
          </p:cNvSpPr>
          <p:nvPr>
            <p:ph type="sldImg"/>
          </p:nvPr>
        </p:nvSpPr>
        <p:spPr>
          <a:xfrm>
            <a:off x="1158875" y="712788"/>
            <a:ext cx="4564063" cy="3422650"/>
          </a:xfrm>
          <a:ln/>
        </p:spPr>
      </p:sp>
      <p:sp>
        <p:nvSpPr>
          <p:cNvPr id="43012" name="Rectangle 3"/>
          <p:cNvSpPr>
            <a:spLocks noGrp="1" noChangeArrowheads="1"/>
          </p:cNvSpPr>
          <p:nvPr>
            <p:ph type="body" idx="1"/>
          </p:nvPr>
        </p:nvSpPr>
        <p:spPr>
          <a:xfrm>
            <a:off x="917575" y="4348163"/>
            <a:ext cx="5046663" cy="4137025"/>
          </a:xfrm>
          <a:noFill/>
        </p:spPr>
        <p:txBody>
          <a:bodyPr/>
          <a:lstStyle/>
          <a:p>
            <a:pPr eaLnBrk="1" hangingPunct="1"/>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Tree>
    <p:extLst>
      <p:ext uri="{BB962C8B-B14F-4D97-AF65-F5344CB8AC3E}">
        <p14:creationId xmlns:p14="http://schemas.microsoft.com/office/powerpoint/2010/main" val="19867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0680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3388" y="333375"/>
            <a:ext cx="1841500" cy="55435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258888" y="333375"/>
            <a:ext cx="5372100" cy="55435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623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1258888" y="333375"/>
            <a:ext cx="7366000" cy="990600"/>
          </a:xfrm>
        </p:spPr>
        <p:txBody>
          <a:bodyPr/>
          <a:lstStyle/>
          <a:p>
            <a:r>
              <a:rPr lang="nl-NL"/>
              <a:t>Klik om de stijl te bewerken</a:t>
            </a:r>
          </a:p>
        </p:txBody>
      </p:sp>
      <p:sp>
        <p:nvSpPr>
          <p:cNvPr id="3" name="Tijdelijke aanduiding voor tekst 2"/>
          <p:cNvSpPr>
            <a:spLocks noGrp="1"/>
          </p:cNvSpPr>
          <p:nvPr>
            <p:ph type="body" sz="half" idx="1"/>
          </p:nvPr>
        </p:nvSpPr>
        <p:spPr>
          <a:xfrm>
            <a:off x="1258888" y="1557338"/>
            <a:ext cx="3606800" cy="431958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5018088" y="1557338"/>
            <a:ext cx="3606800" cy="4319587"/>
          </a:xfrm>
        </p:spPr>
        <p:txBody>
          <a:bodyPr/>
          <a:lstStyle/>
          <a:p>
            <a:pPr lvl="0"/>
            <a:endParaRPr lang="nl-NL" noProof="0"/>
          </a:p>
        </p:txBody>
      </p:sp>
    </p:spTree>
    <p:extLst>
      <p:ext uri="{BB962C8B-B14F-4D97-AF65-F5344CB8AC3E}">
        <p14:creationId xmlns:p14="http://schemas.microsoft.com/office/powerpoint/2010/main" val="191412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Tree>
    <p:extLst>
      <p:ext uri="{BB962C8B-B14F-4D97-AF65-F5344CB8AC3E}">
        <p14:creationId xmlns:p14="http://schemas.microsoft.com/office/powerpoint/2010/main" val="2260679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6399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3970756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258888" y="1557338"/>
            <a:ext cx="36068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018088" y="1557338"/>
            <a:ext cx="36068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55276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96749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3858035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16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8624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4199042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04134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9458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3388" y="333375"/>
            <a:ext cx="1841500" cy="55435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258888" y="333375"/>
            <a:ext cx="5372100" cy="55435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59954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1258888" y="333375"/>
            <a:ext cx="7366000" cy="990600"/>
          </a:xfrm>
        </p:spPr>
        <p:txBody>
          <a:bodyPr/>
          <a:lstStyle/>
          <a:p>
            <a:r>
              <a:rPr lang="nl-NL"/>
              <a:t>Klik om de stijl te bewerken</a:t>
            </a:r>
          </a:p>
        </p:txBody>
      </p:sp>
      <p:sp>
        <p:nvSpPr>
          <p:cNvPr id="3" name="Tijdelijke aanduiding voor tekst 2"/>
          <p:cNvSpPr>
            <a:spLocks noGrp="1"/>
          </p:cNvSpPr>
          <p:nvPr>
            <p:ph type="body" sz="half" idx="1"/>
          </p:nvPr>
        </p:nvSpPr>
        <p:spPr>
          <a:xfrm>
            <a:off x="1258888" y="1557338"/>
            <a:ext cx="3606800" cy="431958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5018088" y="1557338"/>
            <a:ext cx="3606800" cy="4319587"/>
          </a:xfrm>
        </p:spPr>
        <p:txBody>
          <a:bodyPr/>
          <a:lstStyle/>
          <a:p>
            <a:pPr lvl="0"/>
            <a:endParaRPr lang="nl-NL" noProof="0"/>
          </a:p>
        </p:txBody>
      </p:sp>
    </p:spTree>
    <p:extLst>
      <p:ext uri="{BB962C8B-B14F-4D97-AF65-F5344CB8AC3E}">
        <p14:creationId xmlns:p14="http://schemas.microsoft.com/office/powerpoint/2010/main" val="1888384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Tree>
    <p:extLst>
      <p:ext uri="{BB962C8B-B14F-4D97-AF65-F5344CB8AC3E}">
        <p14:creationId xmlns:p14="http://schemas.microsoft.com/office/powerpoint/2010/main" val="490118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2525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382537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258888" y="1557338"/>
            <a:ext cx="36068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018088" y="1557338"/>
            <a:ext cx="36068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31899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0815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721799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390519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375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42887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01907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37479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3388" y="333375"/>
            <a:ext cx="1841500" cy="55435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258888" y="333375"/>
            <a:ext cx="5372100" cy="55435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45083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1258888" y="333375"/>
            <a:ext cx="7366000" cy="990600"/>
          </a:xfrm>
        </p:spPr>
        <p:txBody>
          <a:bodyPr/>
          <a:lstStyle/>
          <a:p>
            <a:r>
              <a:rPr lang="nl-NL"/>
              <a:t>Klik om de stijl te bewerken</a:t>
            </a:r>
          </a:p>
        </p:txBody>
      </p:sp>
      <p:sp>
        <p:nvSpPr>
          <p:cNvPr id="3" name="Tijdelijke aanduiding voor tekst 2"/>
          <p:cNvSpPr>
            <a:spLocks noGrp="1"/>
          </p:cNvSpPr>
          <p:nvPr>
            <p:ph type="body" sz="half" idx="1"/>
          </p:nvPr>
        </p:nvSpPr>
        <p:spPr>
          <a:xfrm>
            <a:off x="1258888" y="1557338"/>
            <a:ext cx="3606800" cy="431958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5018088" y="1557338"/>
            <a:ext cx="3606800" cy="4319587"/>
          </a:xfrm>
        </p:spPr>
        <p:txBody>
          <a:bodyPr/>
          <a:lstStyle/>
          <a:p>
            <a:pPr lvl="0"/>
            <a:endParaRPr lang="nl-NL" noProof="0"/>
          </a:p>
        </p:txBody>
      </p:sp>
    </p:spTree>
    <p:extLst>
      <p:ext uri="{BB962C8B-B14F-4D97-AF65-F5344CB8AC3E}">
        <p14:creationId xmlns:p14="http://schemas.microsoft.com/office/powerpoint/2010/main" val="372692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54B01BD-B21E-4768-AAC1-73B322DC2F44}" type="datetimeFigureOut">
              <a:rPr lang="nl-NL" smtClean="0"/>
              <a:pPr/>
              <a:t>10-11-2017</a:t>
            </a:fld>
            <a:endParaRPr lang="nl-NL"/>
          </a:p>
        </p:txBody>
      </p:sp>
      <p:sp>
        <p:nvSpPr>
          <p:cNvPr id="5" name="Tijdelijke aanduiding voor voettekst 4"/>
          <p:cNvSpPr>
            <a:spLocks noGrp="1"/>
          </p:cNvSpPr>
          <p:nvPr>
            <p:ph type="ftr" sz="quarter" idx="11"/>
          </p:nvPr>
        </p:nvSpPr>
        <p:spPr/>
        <p:txBody>
          <a:bodyPr/>
          <a:lstStyle/>
          <a:p>
            <a:endParaRPr lang="nl-NL">
              <a:solidFill>
                <a:srgbClr val="2DA2BF">
                  <a:tint val="20000"/>
                </a:srgbClr>
              </a:solidFill>
            </a:endParaRPr>
          </a:p>
        </p:txBody>
      </p:sp>
      <p:sp>
        <p:nvSpPr>
          <p:cNvPr id="6" name="Tijdelijke aanduiding voor dianummer 5"/>
          <p:cNvSpPr>
            <a:spLocks noGrp="1"/>
          </p:cNvSpPr>
          <p:nvPr>
            <p:ph type="sldNum" sz="quarter" idx="12"/>
          </p:nvPr>
        </p:nvSpPr>
        <p:spPr/>
        <p:txBody>
          <a:bodyPr/>
          <a:lstStyle/>
          <a:p>
            <a:fld id="{3FD4EC87-044E-440E-80E4-DEA145BC4EDE}" type="slidenum">
              <a:rPr lang="nl-NL" smtClean="0"/>
              <a:pPr/>
              <a:t>‹nr.›</a:t>
            </a:fld>
            <a:endParaRPr lang="nl-NL"/>
          </a:p>
        </p:txBody>
      </p:sp>
    </p:spTree>
    <p:extLst>
      <p:ext uri="{BB962C8B-B14F-4D97-AF65-F5344CB8AC3E}">
        <p14:creationId xmlns:p14="http://schemas.microsoft.com/office/powerpoint/2010/main" val="1726971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54B01BD-B21E-4768-AAC1-73B322DC2F44}" type="datetimeFigureOut">
              <a:rPr lang="nl-NL" smtClean="0">
                <a:solidFill>
                  <a:prstClr val="black"/>
                </a:solidFill>
              </a:rPr>
              <a:pPr/>
              <a:t>10-11-2017</a:t>
            </a:fld>
            <a:endParaRPr lang="nl-NL">
              <a:solidFill>
                <a:prstClr val="black"/>
              </a:solidFill>
            </a:endParaRPr>
          </a:p>
        </p:txBody>
      </p:sp>
      <p:sp>
        <p:nvSpPr>
          <p:cNvPr id="5" name="Tijdelijke aanduiding voor voettekst 4"/>
          <p:cNvSpPr>
            <a:spLocks noGrp="1"/>
          </p:cNvSpPr>
          <p:nvPr>
            <p:ph type="ftr" sz="quarter" idx="11"/>
          </p:nvPr>
        </p:nvSpPr>
        <p:spPr/>
        <p:txBody>
          <a:bodyPr/>
          <a:lstStyle/>
          <a:p>
            <a:endParaRPr lang="nl-NL">
              <a:solidFill>
                <a:prstClr val="black"/>
              </a:solidFill>
            </a:endParaRPr>
          </a:p>
        </p:txBody>
      </p:sp>
      <p:sp>
        <p:nvSpPr>
          <p:cNvPr id="6" name="Tijdelijke aanduiding voor dianummer 5"/>
          <p:cNvSpPr>
            <a:spLocks noGrp="1"/>
          </p:cNvSpPr>
          <p:nvPr>
            <p:ph type="sldNum" sz="quarter" idx="12"/>
          </p:nvPr>
        </p:nvSpPr>
        <p:spPr/>
        <p:txBody>
          <a:bodyPr/>
          <a:lstStyle/>
          <a:p>
            <a:fld id="{3FD4EC87-044E-440E-80E4-DEA145BC4EDE}" type="slidenum">
              <a:rPr lang="nl-NL" smtClean="0">
                <a:solidFill>
                  <a:prstClr val="black"/>
                </a:solidFill>
              </a:rPr>
              <a:pPr/>
              <a:t>‹nr.›</a:t>
            </a:fld>
            <a:endParaRPr lang="nl-NL">
              <a:solidFill>
                <a:prstClr val="black"/>
              </a:solidFill>
            </a:endParaRPr>
          </a:p>
        </p:txBody>
      </p:sp>
    </p:spTree>
    <p:extLst>
      <p:ext uri="{BB962C8B-B14F-4D97-AF65-F5344CB8AC3E}">
        <p14:creationId xmlns:p14="http://schemas.microsoft.com/office/powerpoint/2010/main" val="3350262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754B01BD-B21E-4768-AAC1-73B322DC2F44}" type="datetimeFigureOut">
              <a:rPr lang="nl-NL" smtClean="0">
                <a:solidFill>
                  <a:prstClr val="white"/>
                </a:solidFill>
              </a:rPr>
              <a:pPr/>
              <a:t>10-11-2017</a:t>
            </a:fld>
            <a:endParaRPr lang="nl-NL">
              <a:solidFill>
                <a:prstClr val="white"/>
              </a:solidFill>
            </a:endParaRPr>
          </a:p>
        </p:txBody>
      </p:sp>
      <p:sp>
        <p:nvSpPr>
          <p:cNvPr id="5" name="Tijdelijke aanduiding voor voettekst 4"/>
          <p:cNvSpPr>
            <a:spLocks noGrp="1"/>
          </p:cNvSpPr>
          <p:nvPr>
            <p:ph type="ftr" sz="quarter" idx="11"/>
          </p:nvPr>
        </p:nvSpPr>
        <p:spPr/>
        <p:txBody>
          <a:bodyPr/>
          <a:lstStyle/>
          <a:p>
            <a:endParaRPr lang="nl-NL">
              <a:solidFill>
                <a:prstClr val="white"/>
              </a:solidFill>
            </a:endParaRPr>
          </a:p>
        </p:txBody>
      </p:sp>
      <p:sp>
        <p:nvSpPr>
          <p:cNvPr id="6" name="Tijdelijke aanduiding voor dianummer 5"/>
          <p:cNvSpPr>
            <a:spLocks noGrp="1"/>
          </p:cNvSpPr>
          <p:nvPr>
            <p:ph type="sldNum" sz="quarter" idx="12"/>
          </p:nvPr>
        </p:nvSpPr>
        <p:spPr/>
        <p:txBody>
          <a:bodyPr/>
          <a:lstStyle/>
          <a:p>
            <a:fld id="{3FD4EC87-044E-440E-80E4-DEA145BC4EDE}" type="slidenum">
              <a:rPr lang="nl-NL" smtClean="0">
                <a:solidFill>
                  <a:prstClr val="white"/>
                </a:solidFill>
              </a:rPr>
              <a:pPr/>
              <a:t>‹nr.›</a:t>
            </a:fld>
            <a:endParaRPr lang="nl-NL">
              <a:solidFill>
                <a:prstClr val="white"/>
              </a:solidFill>
            </a:endParaRPr>
          </a:p>
        </p:txBody>
      </p:sp>
    </p:spTree>
    <p:extLst>
      <p:ext uri="{BB962C8B-B14F-4D97-AF65-F5344CB8AC3E}">
        <p14:creationId xmlns:p14="http://schemas.microsoft.com/office/powerpoint/2010/main" val="4195495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258888" y="1557338"/>
            <a:ext cx="36068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018088" y="1557338"/>
            <a:ext cx="36068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6926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54B01BD-B21E-4768-AAC1-73B322DC2F44}" type="datetimeFigureOut">
              <a:rPr lang="nl-NL" smtClean="0">
                <a:solidFill>
                  <a:prstClr val="white"/>
                </a:solidFill>
              </a:rPr>
              <a:pPr/>
              <a:t>10-11-2017</a:t>
            </a:fld>
            <a:endParaRPr lang="nl-NL">
              <a:solidFill>
                <a:prstClr val="white"/>
              </a:solidFill>
            </a:endParaRPr>
          </a:p>
        </p:txBody>
      </p:sp>
      <p:sp>
        <p:nvSpPr>
          <p:cNvPr id="6" name="Tijdelijke aanduiding voor voettekst 5"/>
          <p:cNvSpPr>
            <a:spLocks noGrp="1"/>
          </p:cNvSpPr>
          <p:nvPr>
            <p:ph type="ftr" sz="quarter" idx="11"/>
          </p:nvPr>
        </p:nvSpPr>
        <p:spPr/>
        <p:txBody>
          <a:bodyPr/>
          <a:lstStyle/>
          <a:p>
            <a:endParaRPr lang="nl-NL">
              <a:solidFill>
                <a:prstClr val="white"/>
              </a:solidFill>
            </a:endParaRPr>
          </a:p>
        </p:txBody>
      </p:sp>
      <p:sp>
        <p:nvSpPr>
          <p:cNvPr id="7" name="Tijdelijke aanduiding voor dianummer 6"/>
          <p:cNvSpPr>
            <a:spLocks noGrp="1"/>
          </p:cNvSpPr>
          <p:nvPr>
            <p:ph type="sldNum" sz="quarter" idx="12"/>
          </p:nvPr>
        </p:nvSpPr>
        <p:spPr/>
        <p:txBody>
          <a:bodyPr/>
          <a:lstStyle/>
          <a:p>
            <a:fld id="{3FD4EC87-044E-440E-80E4-DEA145BC4EDE}" type="slidenum">
              <a:rPr lang="nl-NL" smtClean="0">
                <a:solidFill>
                  <a:prstClr val="white"/>
                </a:solidFill>
              </a:rPr>
              <a:pPr/>
              <a:t>‹nr.›</a:t>
            </a:fld>
            <a:endParaRPr lang="nl-NL">
              <a:solidFill>
                <a:prstClr val="white"/>
              </a:solidFill>
            </a:endParaRPr>
          </a:p>
        </p:txBody>
      </p:sp>
    </p:spTree>
    <p:extLst>
      <p:ext uri="{BB962C8B-B14F-4D97-AF65-F5344CB8AC3E}">
        <p14:creationId xmlns:p14="http://schemas.microsoft.com/office/powerpoint/2010/main" val="6293271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54B01BD-B21E-4768-AAC1-73B322DC2F44}" type="datetimeFigureOut">
              <a:rPr lang="nl-NL" smtClean="0">
                <a:solidFill>
                  <a:prstClr val="black"/>
                </a:solidFill>
              </a:rPr>
              <a:pPr/>
              <a:t>10-11-2017</a:t>
            </a:fld>
            <a:endParaRPr lang="nl-NL">
              <a:solidFill>
                <a:prstClr val="black"/>
              </a:solidFill>
            </a:endParaRPr>
          </a:p>
        </p:txBody>
      </p:sp>
      <p:sp>
        <p:nvSpPr>
          <p:cNvPr id="8" name="Tijdelijke aanduiding voor voettekst 7"/>
          <p:cNvSpPr>
            <a:spLocks noGrp="1"/>
          </p:cNvSpPr>
          <p:nvPr>
            <p:ph type="ftr" sz="quarter" idx="11"/>
          </p:nvPr>
        </p:nvSpPr>
        <p:spPr/>
        <p:txBody>
          <a:bodyPr/>
          <a:lstStyle/>
          <a:p>
            <a:endParaRPr lang="nl-NL">
              <a:solidFill>
                <a:prstClr val="black"/>
              </a:solidFill>
            </a:endParaRPr>
          </a:p>
        </p:txBody>
      </p:sp>
      <p:sp>
        <p:nvSpPr>
          <p:cNvPr id="9" name="Tijdelijke aanduiding voor dianummer 8"/>
          <p:cNvSpPr>
            <a:spLocks noGrp="1"/>
          </p:cNvSpPr>
          <p:nvPr>
            <p:ph type="sldNum" sz="quarter" idx="12"/>
          </p:nvPr>
        </p:nvSpPr>
        <p:spPr/>
        <p:txBody>
          <a:bodyPr/>
          <a:lstStyle/>
          <a:p>
            <a:fld id="{3FD4EC87-044E-440E-80E4-DEA145BC4EDE}" type="slidenum">
              <a:rPr lang="nl-NL" smtClean="0">
                <a:solidFill>
                  <a:prstClr val="black"/>
                </a:solidFill>
              </a:rPr>
              <a:pPr/>
              <a:t>‹nr.›</a:t>
            </a:fld>
            <a:endParaRPr lang="nl-NL">
              <a:solidFill>
                <a:prstClr val="black"/>
              </a:solidFill>
            </a:endParaRPr>
          </a:p>
        </p:txBody>
      </p:sp>
    </p:spTree>
    <p:extLst>
      <p:ext uri="{BB962C8B-B14F-4D97-AF65-F5344CB8AC3E}">
        <p14:creationId xmlns:p14="http://schemas.microsoft.com/office/powerpoint/2010/main" val="1852763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54B01BD-B21E-4768-AAC1-73B322DC2F44}" type="datetimeFigureOut">
              <a:rPr lang="nl-NL" smtClean="0">
                <a:solidFill>
                  <a:prstClr val="white"/>
                </a:solidFill>
              </a:rPr>
              <a:pPr/>
              <a:t>10-11-2017</a:t>
            </a:fld>
            <a:endParaRPr lang="nl-NL">
              <a:solidFill>
                <a:prstClr val="white"/>
              </a:solidFill>
            </a:endParaRPr>
          </a:p>
        </p:txBody>
      </p:sp>
      <p:sp>
        <p:nvSpPr>
          <p:cNvPr id="4" name="Tijdelijke aanduiding voor voettekst 3"/>
          <p:cNvSpPr>
            <a:spLocks noGrp="1"/>
          </p:cNvSpPr>
          <p:nvPr>
            <p:ph type="ftr" sz="quarter" idx="11"/>
          </p:nvPr>
        </p:nvSpPr>
        <p:spPr/>
        <p:txBody>
          <a:bodyPr/>
          <a:lstStyle/>
          <a:p>
            <a:endParaRPr lang="nl-NL">
              <a:solidFill>
                <a:prstClr val="white"/>
              </a:solidFill>
            </a:endParaRPr>
          </a:p>
        </p:txBody>
      </p:sp>
      <p:sp>
        <p:nvSpPr>
          <p:cNvPr id="5" name="Tijdelijke aanduiding voor dianummer 4"/>
          <p:cNvSpPr>
            <a:spLocks noGrp="1"/>
          </p:cNvSpPr>
          <p:nvPr>
            <p:ph type="sldNum" sz="quarter" idx="12"/>
          </p:nvPr>
        </p:nvSpPr>
        <p:spPr/>
        <p:txBody>
          <a:bodyPr/>
          <a:lstStyle/>
          <a:p>
            <a:fld id="{3FD4EC87-044E-440E-80E4-DEA145BC4EDE}" type="slidenum">
              <a:rPr lang="nl-NL" smtClean="0">
                <a:solidFill>
                  <a:prstClr val="white"/>
                </a:solidFill>
              </a:rPr>
              <a:pPr/>
              <a:t>‹nr.›</a:t>
            </a:fld>
            <a:endParaRPr lang="nl-NL">
              <a:solidFill>
                <a:prstClr val="white"/>
              </a:solidFill>
            </a:endParaRPr>
          </a:p>
        </p:txBody>
      </p:sp>
    </p:spTree>
    <p:extLst>
      <p:ext uri="{BB962C8B-B14F-4D97-AF65-F5344CB8AC3E}">
        <p14:creationId xmlns:p14="http://schemas.microsoft.com/office/powerpoint/2010/main" val="1457272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54B01BD-B21E-4768-AAC1-73B322DC2F44}" type="datetimeFigureOut">
              <a:rPr lang="nl-NL" smtClean="0">
                <a:solidFill>
                  <a:prstClr val="black"/>
                </a:solidFill>
              </a:rPr>
              <a:pPr/>
              <a:t>10-11-2017</a:t>
            </a:fld>
            <a:endParaRPr lang="nl-NL">
              <a:solidFill>
                <a:prstClr val="black"/>
              </a:solidFill>
            </a:endParaRPr>
          </a:p>
        </p:txBody>
      </p:sp>
      <p:sp>
        <p:nvSpPr>
          <p:cNvPr id="3" name="Tijdelijke aanduiding voor voettekst 2"/>
          <p:cNvSpPr>
            <a:spLocks noGrp="1"/>
          </p:cNvSpPr>
          <p:nvPr>
            <p:ph type="ftr" sz="quarter" idx="11"/>
          </p:nvPr>
        </p:nvSpPr>
        <p:spPr/>
        <p:txBody>
          <a:bodyPr/>
          <a:lstStyle/>
          <a:p>
            <a:endParaRPr lang="nl-NL">
              <a:solidFill>
                <a:prstClr val="black"/>
              </a:solidFill>
            </a:endParaRPr>
          </a:p>
        </p:txBody>
      </p:sp>
      <p:sp>
        <p:nvSpPr>
          <p:cNvPr id="4" name="Tijdelijke aanduiding voor dianummer 3"/>
          <p:cNvSpPr>
            <a:spLocks noGrp="1"/>
          </p:cNvSpPr>
          <p:nvPr>
            <p:ph type="sldNum" sz="quarter" idx="12"/>
          </p:nvPr>
        </p:nvSpPr>
        <p:spPr/>
        <p:txBody>
          <a:bodyPr/>
          <a:lstStyle/>
          <a:p>
            <a:fld id="{3FD4EC87-044E-440E-80E4-DEA145BC4EDE}" type="slidenum">
              <a:rPr lang="nl-NL" smtClean="0">
                <a:solidFill>
                  <a:prstClr val="black"/>
                </a:solidFill>
              </a:rPr>
              <a:pPr/>
              <a:t>‹nr.›</a:t>
            </a:fld>
            <a:endParaRPr lang="nl-NL">
              <a:solidFill>
                <a:prstClr val="black"/>
              </a:solidFill>
            </a:endParaRPr>
          </a:p>
        </p:txBody>
      </p:sp>
    </p:spTree>
    <p:extLst>
      <p:ext uri="{BB962C8B-B14F-4D97-AF65-F5344CB8AC3E}">
        <p14:creationId xmlns:p14="http://schemas.microsoft.com/office/powerpoint/2010/main" val="3548148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54B01BD-B21E-4768-AAC1-73B322DC2F44}" type="datetimeFigureOut">
              <a:rPr lang="nl-NL" smtClean="0">
                <a:solidFill>
                  <a:prstClr val="black"/>
                </a:solidFill>
              </a:rPr>
              <a:pPr/>
              <a:t>10-11-2017</a:t>
            </a:fld>
            <a:endParaRPr lang="nl-NL">
              <a:solidFill>
                <a:prstClr val="black"/>
              </a:solidFill>
            </a:endParaRPr>
          </a:p>
        </p:txBody>
      </p:sp>
      <p:sp>
        <p:nvSpPr>
          <p:cNvPr id="6" name="Tijdelijke aanduiding voor voettekst 5"/>
          <p:cNvSpPr>
            <a:spLocks noGrp="1"/>
          </p:cNvSpPr>
          <p:nvPr>
            <p:ph type="ftr" sz="quarter" idx="11"/>
          </p:nvPr>
        </p:nvSpPr>
        <p:spPr/>
        <p:txBody>
          <a:bodyPr/>
          <a:lstStyle/>
          <a:p>
            <a:endParaRPr lang="nl-NL">
              <a:solidFill>
                <a:prstClr val="black"/>
              </a:solidFill>
            </a:endParaRPr>
          </a:p>
        </p:txBody>
      </p:sp>
      <p:sp>
        <p:nvSpPr>
          <p:cNvPr id="7" name="Tijdelijke aanduiding voor dianummer 6"/>
          <p:cNvSpPr>
            <a:spLocks noGrp="1"/>
          </p:cNvSpPr>
          <p:nvPr>
            <p:ph type="sldNum" sz="quarter" idx="12"/>
          </p:nvPr>
        </p:nvSpPr>
        <p:spPr/>
        <p:txBody>
          <a:bodyPr/>
          <a:lstStyle/>
          <a:p>
            <a:fld id="{3FD4EC87-044E-440E-80E4-DEA145BC4EDE}" type="slidenum">
              <a:rPr lang="nl-NL" smtClean="0">
                <a:solidFill>
                  <a:prstClr val="black"/>
                </a:solidFill>
              </a:rPr>
              <a:pPr/>
              <a:t>‹nr.›</a:t>
            </a:fld>
            <a:endParaRPr lang="nl-NL">
              <a:solidFill>
                <a:prstClr val="black"/>
              </a:solidFill>
            </a:endParaRPr>
          </a:p>
        </p:txBody>
      </p:sp>
    </p:spTree>
    <p:extLst>
      <p:ext uri="{BB962C8B-B14F-4D97-AF65-F5344CB8AC3E}">
        <p14:creationId xmlns:p14="http://schemas.microsoft.com/office/powerpoint/2010/main" val="710480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54B01BD-B21E-4768-AAC1-73B322DC2F44}" type="datetimeFigureOut">
              <a:rPr lang="nl-NL" smtClean="0">
                <a:solidFill>
                  <a:prstClr val="white"/>
                </a:solidFill>
              </a:rPr>
              <a:pPr/>
              <a:t>10-11-2017</a:t>
            </a:fld>
            <a:endParaRPr lang="nl-NL">
              <a:solidFill>
                <a:prstClr val="white"/>
              </a:solidFill>
            </a:endParaRPr>
          </a:p>
        </p:txBody>
      </p:sp>
      <p:sp>
        <p:nvSpPr>
          <p:cNvPr id="6" name="Tijdelijke aanduiding voor voettekst 5"/>
          <p:cNvSpPr>
            <a:spLocks noGrp="1"/>
          </p:cNvSpPr>
          <p:nvPr>
            <p:ph type="ftr" sz="quarter" idx="11"/>
          </p:nvPr>
        </p:nvSpPr>
        <p:spPr/>
        <p:txBody>
          <a:bodyPr/>
          <a:lstStyle/>
          <a:p>
            <a:endParaRPr lang="nl-NL">
              <a:solidFill>
                <a:prstClr val="white"/>
              </a:solidFill>
            </a:endParaRPr>
          </a:p>
        </p:txBody>
      </p:sp>
      <p:sp>
        <p:nvSpPr>
          <p:cNvPr id="7" name="Tijdelijke aanduiding voor dianummer 6"/>
          <p:cNvSpPr>
            <a:spLocks noGrp="1"/>
          </p:cNvSpPr>
          <p:nvPr>
            <p:ph type="sldNum" sz="quarter" idx="12"/>
          </p:nvPr>
        </p:nvSpPr>
        <p:spPr/>
        <p:txBody>
          <a:bodyPr/>
          <a:lstStyle/>
          <a:p>
            <a:fld id="{3FD4EC87-044E-440E-80E4-DEA145BC4EDE}" type="slidenum">
              <a:rPr lang="nl-NL" smtClean="0">
                <a:solidFill>
                  <a:prstClr val="white"/>
                </a:solidFill>
              </a:rPr>
              <a:pPr/>
              <a:t>‹nr.›</a:t>
            </a:fld>
            <a:endParaRPr lang="nl-NL">
              <a:solidFill>
                <a:prstClr val="white"/>
              </a:solidFill>
            </a:endParaRPr>
          </a:p>
        </p:txBody>
      </p:sp>
    </p:spTree>
    <p:extLst>
      <p:ext uri="{BB962C8B-B14F-4D97-AF65-F5344CB8AC3E}">
        <p14:creationId xmlns:p14="http://schemas.microsoft.com/office/powerpoint/2010/main" val="66175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54B01BD-B21E-4768-AAC1-73B322DC2F44}" type="datetimeFigureOut">
              <a:rPr lang="nl-NL" smtClean="0">
                <a:solidFill>
                  <a:prstClr val="black"/>
                </a:solidFill>
              </a:rPr>
              <a:pPr/>
              <a:t>10-11-2017</a:t>
            </a:fld>
            <a:endParaRPr lang="nl-NL">
              <a:solidFill>
                <a:prstClr val="black"/>
              </a:solidFill>
            </a:endParaRPr>
          </a:p>
        </p:txBody>
      </p:sp>
      <p:sp>
        <p:nvSpPr>
          <p:cNvPr id="5" name="Tijdelijke aanduiding voor voettekst 4"/>
          <p:cNvSpPr>
            <a:spLocks noGrp="1"/>
          </p:cNvSpPr>
          <p:nvPr>
            <p:ph type="ftr" sz="quarter" idx="11"/>
          </p:nvPr>
        </p:nvSpPr>
        <p:spPr/>
        <p:txBody>
          <a:bodyPr/>
          <a:lstStyle/>
          <a:p>
            <a:endParaRPr lang="nl-NL">
              <a:solidFill>
                <a:prstClr val="black"/>
              </a:solidFill>
            </a:endParaRPr>
          </a:p>
        </p:txBody>
      </p:sp>
      <p:sp>
        <p:nvSpPr>
          <p:cNvPr id="6" name="Tijdelijke aanduiding voor dianummer 5"/>
          <p:cNvSpPr>
            <a:spLocks noGrp="1"/>
          </p:cNvSpPr>
          <p:nvPr>
            <p:ph type="sldNum" sz="quarter" idx="12"/>
          </p:nvPr>
        </p:nvSpPr>
        <p:spPr/>
        <p:txBody>
          <a:bodyPr/>
          <a:lstStyle/>
          <a:p>
            <a:fld id="{3FD4EC87-044E-440E-80E4-DEA145BC4EDE}" type="slidenum">
              <a:rPr lang="nl-NL" smtClean="0">
                <a:solidFill>
                  <a:prstClr val="black"/>
                </a:solidFill>
              </a:rPr>
              <a:pPr/>
              <a:t>‹nr.›</a:t>
            </a:fld>
            <a:endParaRPr lang="nl-NL">
              <a:solidFill>
                <a:prstClr val="black"/>
              </a:solidFill>
            </a:endParaRPr>
          </a:p>
        </p:txBody>
      </p:sp>
    </p:spTree>
    <p:extLst>
      <p:ext uri="{BB962C8B-B14F-4D97-AF65-F5344CB8AC3E}">
        <p14:creationId xmlns:p14="http://schemas.microsoft.com/office/powerpoint/2010/main" val="468367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54B01BD-B21E-4768-AAC1-73B322DC2F44}" type="datetimeFigureOut">
              <a:rPr lang="nl-NL" smtClean="0">
                <a:solidFill>
                  <a:prstClr val="black"/>
                </a:solidFill>
              </a:rPr>
              <a:pPr/>
              <a:t>10-11-2017</a:t>
            </a:fld>
            <a:endParaRPr lang="nl-NL">
              <a:solidFill>
                <a:prstClr val="black"/>
              </a:solidFill>
            </a:endParaRPr>
          </a:p>
        </p:txBody>
      </p:sp>
      <p:sp>
        <p:nvSpPr>
          <p:cNvPr id="5" name="Tijdelijke aanduiding voor voettekst 4"/>
          <p:cNvSpPr>
            <a:spLocks noGrp="1"/>
          </p:cNvSpPr>
          <p:nvPr>
            <p:ph type="ftr" sz="quarter" idx="11"/>
          </p:nvPr>
        </p:nvSpPr>
        <p:spPr/>
        <p:txBody>
          <a:bodyPr/>
          <a:lstStyle/>
          <a:p>
            <a:endParaRPr lang="nl-NL">
              <a:solidFill>
                <a:prstClr val="black"/>
              </a:solidFill>
            </a:endParaRPr>
          </a:p>
        </p:txBody>
      </p:sp>
      <p:sp>
        <p:nvSpPr>
          <p:cNvPr id="6" name="Tijdelijke aanduiding voor dianummer 5"/>
          <p:cNvSpPr>
            <a:spLocks noGrp="1"/>
          </p:cNvSpPr>
          <p:nvPr>
            <p:ph type="sldNum" sz="quarter" idx="12"/>
          </p:nvPr>
        </p:nvSpPr>
        <p:spPr/>
        <p:txBody>
          <a:bodyPr/>
          <a:lstStyle/>
          <a:p>
            <a:fld id="{3FD4EC87-044E-440E-80E4-DEA145BC4EDE}" type="slidenum">
              <a:rPr lang="nl-NL" smtClean="0">
                <a:solidFill>
                  <a:prstClr val="black"/>
                </a:solidFill>
              </a:rPr>
              <a:pPr/>
              <a:t>‹nr.›</a:t>
            </a:fld>
            <a:endParaRPr lang="nl-NL">
              <a:solidFill>
                <a:prstClr val="black"/>
              </a:solidFill>
            </a:endParaRPr>
          </a:p>
        </p:txBody>
      </p:sp>
    </p:spTree>
    <p:extLst>
      <p:ext uri="{BB962C8B-B14F-4D97-AF65-F5344CB8AC3E}">
        <p14:creationId xmlns:p14="http://schemas.microsoft.com/office/powerpoint/2010/main" val="301909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1862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89187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48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404740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22915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04800" y="228600"/>
            <a:ext cx="838200" cy="6400800"/>
          </a:xfrm>
          <a:prstGeom prst="rect">
            <a:avLst/>
          </a:prstGeom>
          <a:gradFill rotWithShape="0">
            <a:gsLst>
              <a:gs pos="0">
                <a:srgbClr val="008FD6"/>
              </a:gs>
              <a:gs pos="100000">
                <a:srgbClr val="00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nl-NL" sz="4400">
              <a:solidFill>
                <a:srgbClr val="FFCC66"/>
              </a:solidFill>
            </a:endParaRPr>
          </a:p>
        </p:txBody>
      </p:sp>
      <p:sp>
        <p:nvSpPr>
          <p:cNvPr id="1027" name="Rectangle 3"/>
          <p:cNvSpPr>
            <a:spLocks noGrp="1" noChangeArrowheads="1"/>
          </p:cNvSpPr>
          <p:nvPr>
            <p:ph type="title"/>
          </p:nvPr>
        </p:nvSpPr>
        <p:spPr bwMode="auto">
          <a:xfrm>
            <a:off x="1258888" y="333375"/>
            <a:ext cx="736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Klik om het opmaakprofiel te bewerken</a:t>
            </a:r>
          </a:p>
        </p:txBody>
      </p:sp>
      <p:sp>
        <p:nvSpPr>
          <p:cNvPr id="1028" name="Rectangle 4"/>
          <p:cNvSpPr>
            <a:spLocks noGrp="1" noChangeArrowheads="1"/>
          </p:cNvSpPr>
          <p:nvPr>
            <p:ph type="body" idx="1"/>
          </p:nvPr>
        </p:nvSpPr>
        <p:spPr bwMode="auto">
          <a:xfrm>
            <a:off x="1258888" y="1557338"/>
            <a:ext cx="736600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Klik om de opmaakprofielen van de modeltekst te bewerken</a:t>
            </a:r>
          </a:p>
          <a:p>
            <a:pPr lvl="1"/>
            <a:r>
              <a:rPr lang="en-US"/>
              <a:t>Tweede niveau</a:t>
            </a:r>
          </a:p>
          <a:p>
            <a:pPr lvl="2"/>
            <a:r>
              <a:rPr lang="en-US"/>
              <a:t>Derde niveau</a:t>
            </a:r>
          </a:p>
          <a:p>
            <a:pPr lvl="3"/>
            <a:r>
              <a:rPr lang="en-US"/>
              <a:t>Vierde niveau</a:t>
            </a:r>
          </a:p>
          <a:p>
            <a:pPr lvl="4"/>
            <a:r>
              <a:rPr lang="en-US"/>
              <a:t>Vijfde niveau</a:t>
            </a:r>
          </a:p>
        </p:txBody>
      </p:sp>
      <p:pic>
        <p:nvPicPr>
          <p:cNvPr id="1029" name="Picture 5" descr="wzageb"/>
          <p:cNvPicPr>
            <a:picLocks noChangeAspect="1" noChangeArrowheads="1"/>
          </p:cNvPicPr>
          <p:nvPr/>
        </p:nvPicPr>
        <p:blipFill>
          <a:blip r:embed="rId14">
            <a:clrChange>
              <a:clrFrom>
                <a:srgbClr val="008080"/>
              </a:clrFrom>
              <a:clrTo>
                <a:srgbClr val="008080">
                  <a:alpha val="0"/>
                </a:srgbClr>
              </a:clrTo>
            </a:clrChange>
            <a:extLst>
              <a:ext uri="{28A0092B-C50C-407E-A947-70E740481C1C}">
                <a14:useLocalDpi xmlns:a14="http://schemas.microsoft.com/office/drawing/2010/main" val="0"/>
              </a:ext>
            </a:extLst>
          </a:blip>
          <a:srcRect/>
          <a:stretch>
            <a:fillRect/>
          </a:stretch>
        </p:blipFill>
        <p:spPr bwMode="auto">
          <a:xfrm>
            <a:off x="6783388" y="5334000"/>
            <a:ext cx="219551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ChangeArrowheads="1"/>
          </p:cNvSpPr>
          <p:nvPr/>
        </p:nvSpPr>
        <p:spPr bwMode="auto">
          <a:xfrm>
            <a:off x="5387975" y="6305550"/>
            <a:ext cx="1622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800" b="1">
                <a:solidFill>
                  <a:srgbClr val="FFD767"/>
                </a:solidFill>
              </a:rPr>
              <a:t>Wilhelmina Ziekenhuis Assen</a:t>
            </a:r>
            <a:r>
              <a:rPr lang="en-US" sz="1000">
                <a:solidFill>
                  <a:srgbClr val="FFDB75"/>
                </a:solidFill>
              </a:rPr>
              <a:t> </a:t>
            </a:r>
          </a:p>
        </p:txBody>
      </p:sp>
      <p:pic>
        <p:nvPicPr>
          <p:cNvPr id="1031" name="Picture 7" descr="logoWZA_up doorzich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8313" y="608965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ChangeArrowheads="1"/>
          </p:cNvSpPr>
          <p:nvPr/>
        </p:nvSpPr>
        <p:spPr bwMode="auto">
          <a:xfrm>
            <a:off x="1387475" y="6330950"/>
            <a:ext cx="5543550" cy="17463"/>
          </a:xfrm>
          <a:prstGeom prst="rect">
            <a:avLst/>
          </a:prstGeom>
          <a:gradFill rotWithShape="0">
            <a:gsLst>
              <a:gs pos="0">
                <a:srgbClr val="2BB8FF"/>
              </a:gs>
              <a:gs pos="100000">
                <a:srgbClr val="00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nl-NL" sz="4400">
              <a:solidFill>
                <a:srgbClr val="FFCC66"/>
              </a:solidFill>
            </a:endParaRPr>
          </a:p>
        </p:txBody>
      </p:sp>
    </p:spTree>
    <p:extLst>
      <p:ext uri="{BB962C8B-B14F-4D97-AF65-F5344CB8AC3E}">
        <p14:creationId xmlns:p14="http://schemas.microsoft.com/office/powerpoint/2010/main" val="18543315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4400" b="1">
          <a:solidFill>
            <a:srgbClr val="FFDB75"/>
          </a:solidFill>
          <a:latin typeface="+mj-lt"/>
          <a:ea typeface="+mj-ea"/>
          <a:cs typeface="+mj-cs"/>
        </a:defRPr>
      </a:lvl1pPr>
      <a:lvl2pPr algn="ctr" rtl="0" eaLnBrk="0" fontAlgn="base" hangingPunct="0">
        <a:spcBef>
          <a:spcPct val="0"/>
        </a:spcBef>
        <a:spcAft>
          <a:spcPct val="0"/>
        </a:spcAft>
        <a:defRPr sz="4400" b="1">
          <a:solidFill>
            <a:srgbClr val="FFDB75"/>
          </a:solidFill>
          <a:latin typeface="Arial" charset="0"/>
        </a:defRPr>
      </a:lvl2pPr>
      <a:lvl3pPr algn="ctr" rtl="0" eaLnBrk="0" fontAlgn="base" hangingPunct="0">
        <a:spcBef>
          <a:spcPct val="0"/>
        </a:spcBef>
        <a:spcAft>
          <a:spcPct val="0"/>
        </a:spcAft>
        <a:defRPr sz="4400" b="1">
          <a:solidFill>
            <a:srgbClr val="FFDB75"/>
          </a:solidFill>
          <a:latin typeface="Arial" charset="0"/>
        </a:defRPr>
      </a:lvl3pPr>
      <a:lvl4pPr algn="ctr" rtl="0" eaLnBrk="0" fontAlgn="base" hangingPunct="0">
        <a:spcBef>
          <a:spcPct val="0"/>
        </a:spcBef>
        <a:spcAft>
          <a:spcPct val="0"/>
        </a:spcAft>
        <a:defRPr sz="4400" b="1">
          <a:solidFill>
            <a:srgbClr val="FFDB75"/>
          </a:solidFill>
          <a:latin typeface="Arial" charset="0"/>
        </a:defRPr>
      </a:lvl4pPr>
      <a:lvl5pPr algn="ctr" rtl="0" eaLnBrk="0" fontAlgn="base" hangingPunct="0">
        <a:spcBef>
          <a:spcPct val="0"/>
        </a:spcBef>
        <a:spcAft>
          <a:spcPct val="0"/>
        </a:spcAft>
        <a:defRPr sz="4400" b="1">
          <a:solidFill>
            <a:srgbClr val="FFDB75"/>
          </a:solidFill>
          <a:latin typeface="Arial" charset="0"/>
        </a:defRPr>
      </a:lvl5pPr>
      <a:lvl6pPr marL="457200" algn="ctr" rtl="0" fontAlgn="base">
        <a:spcBef>
          <a:spcPct val="0"/>
        </a:spcBef>
        <a:spcAft>
          <a:spcPct val="0"/>
        </a:spcAft>
        <a:defRPr sz="4400" b="1">
          <a:solidFill>
            <a:srgbClr val="FFDB75"/>
          </a:solidFill>
          <a:latin typeface="Arial" charset="0"/>
        </a:defRPr>
      </a:lvl6pPr>
      <a:lvl7pPr marL="914400" algn="ctr" rtl="0" fontAlgn="base">
        <a:spcBef>
          <a:spcPct val="0"/>
        </a:spcBef>
        <a:spcAft>
          <a:spcPct val="0"/>
        </a:spcAft>
        <a:defRPr sz="4400" b="1">
          <a:solidFill>
            <a:srgbClr val="FFDB75"/>
          </a:solidFill>
          <a:latin typeface="Arial" charset="0"/>
        </a:defRPr>
      </a:lvl7pPr>
      <a:lvl8pPr marL="1371600" algn="ctr" rtl="0" fontAlgn="base">
        <a:spcBef>
          <a:spcPct val="0"/>
        </a:spcBef>
        <a:spcAft>
          <a:spcPct val="0"/>
        </a:spcAft>
        <a:defRPr sz="4400" b="1">
          <a:solidFill>
            <a:srgbClr val="FFDB75"/>
          </a:solidFill>
          <a:latin typeface="Arial" charset="0"/>
        </a:defRPr>
      </a:lvl8pPr>
      <a:lvl9pPr marL="1828800" algn="ctr" rtl="0" fontAlgn="base">
        <a:spcBef>
          <a:spcPct val="0"/>
        </a:spcBef>
        <a:spcAft>
          <a:spcPct val="0"/>
        </a:spcAft>
        <a:defRPr sz="4400" b="1">
          <a:solidFill>
            <a:srgbClr val="FFDB75"/>
          </a:solidFill>
          <a:latin typeface="Arial" charset="0"/>
        </a:defRPr>
      </a:lvl9pPr>
    </p:titleStyle>
    <p:bodyStyle>
      <a:lvl1pPr marL="342900" indent="-342900" algn="l" rtl="0" eaLnBrk="0" fontAlgn="base" hangingPunct="0">
        <a:spcBef>
          <a:spcPct val="20000"/>
        </a:spcBef>
        <a:spcAft>
          <a:spcPct val="0"/>
        </a:spcAft>
        <a:buChar char="•"/>
        <a:defRPr sz="3200">
          <a:solidFill>
            <a:srgbClr val="FFE8A9"/>
          </a:solidFill>
          <a:latin typeface="+mn-lt"/>
          <a:ea typeface="+mn-ea"/>
          <a:cs typeface="+mn-cs"/>
        </a:defRPr>
      </a:lvl1pPr>
      <a:lvl2pPr marL="742950" indent="-285750" algn="l" rtl="0" eaLnBrk="0" fontAlgn="base" hangingPunct="0">
        <a:spcBef>
          <a:spcPct val="20000"/>
        </a:spcBef>
        <a:spcAft>
          <a:spcPct val="0"/>
        </a:spcAft>
        <a:buChar char="–"/>
        <a:defRPr sz="2800">
          <a:solidFill>
            <a:srgbClr val="FFE8A9"/>
          </a:solidFill>
          <a:latin typeface="+mn-lt"/>
        </a:defRPr>
      </a:lvl2pPr>
      <a:lvl3pPr marL="1143000" indent="-228600" algn="l" rtl="0" eaLnBrk="0" fontAlgn="base" hangingPunct="0">
        <a:spcBef>
          <a:spcPct val="20000"/>
        </a:spcBef>
        <a:spcAft>
          <a:spcPct val="0"/>
        </a:spcAft>
        <a:buChar char="•"/>
        <a:defRPr sz="2400">
          <a:solidFill>
            <a:srgbClr val="FFE8A9"/>
          </a:solidFill>
          <a:latin typeface="+mn-lt"/>
        </a:defRPr>
      </a:lvl3pPr>
      <a:lvl4pPr marL="1600200" indent="-228600" algn="l" rtl="0" eaLnBrk="0" fontAlgn="base" hangingPunct="0">
        <a:spcBef>
          <a:spcPct val="20000"/>
        </a:spcBef>
        <a:spcAft>
          <a:spcPct val="0"/>
        </a:spcAft>
        <a:buChar char="–"/>
        <a:defRPr sz="2000">
          <a:solidFill>
            <a:srgbClr val="FFE8A9"/>
          </a:solidFill>
          <a:latin typeface="+mn-lt"/>
        </a:defRPr>
      </a:lvl4pPr>
      <a:lvl5pPr marL="2057400" indent="-228600" algn="l" rtl="0" eaLnBrk="0" fontAlgn="base" hangingPunct="0">
        <a:spcBef>
          <a:spcPct val="20000"/>
        </a:spcBef>
        <a:spcAft>
          <a:spcPct val="0"/>
        </a:spcAft>
        <a:buChar char="»"/>
        <a:defRPr sz="2000">
          <a:solidFill>
            <a:srgbClr val="FFE8A9"/>
          </a:solidFill>
          <a:latin typeface="+mn-lt"/>
        </a:defRPr>
      </a:lvl5pPr>
      <a:lvl6pPr marL="2514600" indent="-228600" algn="l" rtl="0" fontAlgn="base">
        <a:spcBef>
          <a:spcPct val="20000"/>
        </a:spcBef>
        <a:spcAft>
          <a:spcPct val="0"/>
        </a:spcAft>
        <a:buChar char="»"/>
        <a:defRPr sz="2000">
          <a:solidFill>
            <a:srgbClr val="FFE8A9"/>
          </a:solidFill>
          <a:latin typeface="+mn-lt"/>
        </a:defRPr>
      </a:lvl6pPr>
      <a:lvl7pPr marL="2971800" indent="-228600" algn="l" rtl="0" fontAlgn="base">
        <a:spcBef>
          <a:spcPct val="20000"/>
        </a:spcBef>
        <a:spcAft>
          <a:spcPct val="0"/>
        </a:spcAft>
        <a:buChar char="»"/>
        <a:defRPr sz="2000">
          <a:solidFill>
            <a:srgbClr val="FFE8A9"/>
          </a:solidFill>
          <a:latin typeface="+mn-lt"/>
        </a:defRPr>
      </a:lvl7pPr>
      <a:lvl8pPr marL="3429000" indent="-228600" algn="l" rtl="0" fontAlgn="base">
        <a:spcBef>
          <a:spcPct val="20000"/>
        </a:spcBef>
        <a:spcAft>
          <a:spcPct val="0"/>
        </a:spcAft>
        <a:buChar char="»"/>
        <a:defRPr sz="2000">
          <a:solidFill>
            <a:srgbClr val="FFE8A9"/>
          </a:solidFill>
          <a:latin typeface="+mn-lt"/>
        </a:defRPr>
      </a:lvl8pPr>
      <a:lvl9pPr marL="3886200" indent="-228600" algn="l" rtl="0" fontAlgn="base">
        <a:spcBef>
          <a:spcPct val="20000"/>
        </a:spcBef>
        <a:spcAft>
          <a:spcPct val="0"/>
        </a:spcAft>
        <a:buChar char="»"/>
        <a:defRPr sz="2000">
          <a:solidFill>
            <a:srgbClr val="FFE8A9"/>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04800" y="228600"/>
            <a:ext cx="838200" cy="6400800"/>
          </a:xfrm>
          <a:prstGeom prst="rect">
            <a:avLst/>
          </a:prstGeom>
          <a:gradFill rotWithShape="0">
            <a:gsLst>
              <a:gs pos="0">
                <a:srgbClr val="008FD6"/>
              </a:gs>
              <a:gs pos="100000">
                <a:srgbClr val="00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nl-NL" sz="4400">
              <a:solidFill>
                <a:srgbClr val="FFCC66"/>
              </a:solidFill>
            </a:endParaRPr>
          </a:p>
        </p:txBody>
      </p:sp>
      <p:sp>
        <p:nvSpPr>
          <p:cNvPr id="1027" name="Rectangle 3"/>
          <p:cNvSpPr>
            <a:spLocks noGrp="1" noChangeArrowheads="1"/>
          </p:cNvSpPr>
          <p:nvPr>
            <p:ph type="title"/>
          </p:nvPr>
        </p:nvSpPr>
        <p:spPr bwMode="auto">
          <a:xfrm>
            <a:off x="1258888" y="333375"/>
            <a:ext cx="736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Klik om het opmaakprofiel te bewerken</a:t>
            </a:r>
          </a:p>
        </p:txBody>
      </p:sp>
      <p:sp>
        <p:nvSpPr>
          <p:cNvPr id="1028" name="Rectangle 4"/>
          <p:cNvSpPr>
            <a:spLocks noGrp="1" noChangeArrowheads="1"/>
          </p:cNvSpPr>
          <p:nvPr>
            <p:ph type="body" idx="1"/>
          </p:nvPr>
        </p:nvSpPr>
        <p:spPr bwMode="auto">
          <a:xfrm>
            <a:off x="1258888" y="1557338"/>
            <a:ext cx="736600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Klik om de opmaakprofielen van de modeltekst te bewerken</a:t>
            </a:r>
          </a:p>
          <a:p>
            <a:pPr lvl="1"/>
            <a:r>
              <a:rPr lang="en-US"/>
              <a:t>Tweede niveau</a:t>
            </a:r>
          </a:p>
          <a:p>
            <a:pPr lvl="2"/>
            <a:r>
              <a:rPr lang="en-US"/>
              <a:t>Derde niveau</a:t>
            </a:r>
          </a:p>
          <a:p>
            <a:pPr lvl="3"/>
            <a:r>
              <a:rPr lang="en-US"/>
              <a:t>Vierde niveau</a:t>
            </a:r>
          </a:p>
          <a:p>
            <a:pPr lvl="4"/>
            <a:r>
              <a:rPr lang="en-US"/>
              <a:t>Vijfde niveau</a:t>
            </a:r>
          </a:p>
        </p:txBody>
      </p:sp>
      <p:pic>
        <p:nvPicPr>
          <p:cNvPr id="1029" name="Picture 5" descr="wzageb"/>
          <p:cNvPicPr>
            <a:picLocks noChangeAspect="1" noChangeArrowheads="1"/>
          </p:cNvPicPr>
          <p:nvPr/>
        </p:nvPicPr>
        <p:blipFill>
          <a:blip r:embed="rId14">
            <a:clrChange>
              <a:clrFrom>
                <a:srgbClr val="008080"/>
              </a:clrFrom>
              <a:clrTo>
                <a:srgbClr val="008080">
                  <a:alpha val="0"/>
                </a:srgbClr>
              </a:clrTo>
            </a:clrChange>
            <a:extLst>
              <a:ext uri="{28A0092B-C50C-407E-A947-70E740481C1C}">
                <a14:useLocalDpi xmlns:a14="http://schemas.microsoft.com/office/drawing/2010/main" val="0"/>
              </a:ext>
            </a:extLst>
          </a:blip>
          <a:srcRect/>
          <a:stretch>
            <a:fillRect/>
          </a:stretch>
        </p:blipFill>
        <p:spPr bwMode="auto">
          <a:xfrm>
            <a:off x="6783388" y="5334000"/>
            <a:ext cx="219551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ChangeArrowheads="1"/>
          </p:cNvSpPr>
          <p:nvPr/>
        </p:nvSpPr>
        <p:spPr bwMode="auto">
          <a:xfrm>
            <a:off x="5387975" y="6305550"/>
            <a:ext cx="1622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800" b="1">
                <a:solidFill>
                  <a:srgbClr val="FFD767"/>
                </a:solidFill>
              </a:rPr>
              <a:t>Wilhelmina Ziekenhuis Assen</a:t>
            </a:r>
            <a:r>
              <a:rPr lang="en-US" sz="1000">
                <a:solidFill>
                  <a:srgbClr val="FFDB75"/>
                </a:solidFill>
              </a:rPr>
              <a:t> </a:t>
            </a:r>
          </a:p>
        </p:txBody>
      </p:sp>
      <p:pic>
        <p:nvPicPr>
          <p:cNvPr id="1031" name="Picture 7" descr="logoWZA_up doorzich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8313" y="608965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ChangeArrowheads="1"/>
          </p:cNvSpPr>
          <p:nvPr/>
        </p:nvSpPr>
        <p:spPr bwMode="auto">
          <a:xfrm>
            <a:off x="1387475" y="6330950"/>
            <a:ext cx="5543550" cy="17463"/>
          </a:xfrm>
          <a:prstGeom prst="rect">
            <a:avLst/>
          </a:prstGeom>
          <a:gradFill rotWithShape="0">
            <a:gsLst>
              <a:gs pos="0">
                <a:srgbClr val="2BB8FF"/>
              </a:gs>
              <a:gs pos="100000">
                <a:srgbClr val="00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nl-NL" sz="4400">
              <a:solidFill>
                <a:srgbClr val="FFCC66"/>
              </a:solidFill>
            </a:endParaRPr>
          </a:p>
        </p:txBody>
      </p:sp>
    </p:spTree>
    <p:extLst>
      <p:ext uri="{BB962C8B-B14F-4D97-AF65-F5344CB8AC3E}">
        <p14:creationId xmlns:p14="http://schemas.microsoft.com/office/powerpoint/2010/main" val="25937218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rtl="0" eaLnBrk="0" fontAlgn="base" hangingPunct="0">
        <a:spcBef>
          <a:spcPct val="0"/>
        </a:spcBef>
        <a:spcAft>
          <a:spcPct val="0"/>
        </a:spcAft>
        <a:defRPr sz="4400" b="1">
          <a:solidFill>
            <a:srgbClr val="FFDB75"/>
          </a:solidFill>
          <a:latin typeface="+mj-lt"/>
          <a:ea typeface="+mj-ea"/>
          <a:cs typeface="+mj-cs"/>
        </a:defRPr>
      </a:lvl1pPr>
      <a:lvl2pPr algn="ctr" rtl="0" eaLnBrk="0" fontAlgn="base" hangingPunct="0">
        <a:spcBef>
          <a:spcPct val="0"/>
        </a:spcBef>
        <a:spcAft>
          <a:spcPct val="0"/>
        </a:spcAft>
        <a:defRPr sz="4400" b="1">
          <a:solidFill>
            <a:srgbClr val="FFDB75"/>
          </a:solidFill>
          <a:latin typeface="Arial" charset="0"/>
        </a:defRPr>
      </a:lvl2pPr>
      <a:lvl3pPr algn="ctr" rtl="0" eaLnBrk="0" fontAlgn="base" hangingPunct="0">
        <a:spcBef>
          <a:spcPct val="0"/>
        </a:spcBef>
        <a:spcAft>
          <a:spcPct val="0"/>
        </a:spcAft>
        <a:defRPr sz="4400" b="1">
          <a:solidFill>
            <a:srgbClr val="FFDB75"/>
          </a:solidFill>
          <a:latin typeface="Arial" charset="0"/>
        </a:defRPr>
      </a:lvl3pPr>
      <a:lvl4pPr algn="ctr" rtl="0" eaLnBrk="0" fontAlgn="base" hangingPunct="0">
        <a:spcBef>
          <a:spcPct val="0"/>
        </a:spcBef>
        <a:spcAft>
          <a:spcPct val="0"/>
        </a:spcAft>
        <a:defRPr sz="4400" b="1">
          <a:solidFill>
            <a:srgbClr val="FFDB75"/>
          </a:solidFill>
          <a:latin typeface="Arial" charset="0"/>
        </a:defRPr>
      </a:lvl4pPr>
      <a:lvl5pPr algn="ctr" rtl="0" eaLnBrk="0" fontAlgn="base" hangingPunct="0">
        <a:spcBef>
          <a:spcPct val="0"/>
        </a:spcBef>
        <a:spcAft>
          <a:spcPct val="0"/>
        </a:spcAft>
        <a:defRPr sz="4400" b="1">
          <a:solidFill>
            <a:srgbClr val="FFDB75"/>
          </a:solidFill>
          <a:latin typeface="Arial" charset="0"/>
        </a:defRPr>
      </a:lvl5pPr>
      <a:lvl6pPr marL="457200" algn="ctr" rtl="0" fontAlgn="base">
        <a:spcBef>
          <a:spcPct val="0"/>
        </a:spcBef>
        <a:spcAft>
          <a:spcPct val="0"/>
        </a:spcAft>
        <a:defRPr sz="4400" b="1">
          <a:solidFill>
            <a:srgbClr val="FFDB75"/>
          </a:solidFill>
          <a:latin typeface="Arial" charset="0"/>
        </a:defRPr>
      </a:lvl6pPr>
      <a:lvl7pPr marL="914400" algn="ctr" rtl="0" fontAlgn="base">
        <a:spcBef>
          <a:spcPct val="0"/>
        </a:spcBef>
        <a:spcAft>
          <a:spcPct val="0"/>
        </a:spcAft>
        <a:defRPr sz="4400" b="1">
          <a:solidFill>
            <a:srgbClr val="FFDB75"/>
          </a:solidFill>
          <a:latin typeface="Arial" charset="0"/>
        </a:defRPr>
      </a:lvl7pPr>
      <a:lvl8pPr marL="1371600" algn="ctr" rtl="0" fontAlgn="base">
        <a:spcBef>
          <a:spcPct val="0"/>
        </a:spcBef>
        <a:spcAft>
          <a:spcPct val="0"/>
        </a:spcAft>
        <a:defRPr sz="4400" b="1">
          <a:solidFill>
            <a:srgbClr val="FFDB75"/>
          </a:solidFill>
          <a:latin typeface="Arial" charset="0"/>
        </a:defRPr>
      </a:lvl8pPr>
      <a:lvl9pPr marL="1828800" algn="ctr" rtl="0" fontAlgn="base">
        <a:spcBef>
          <a:spcPct val="0"/>
        </a:spcBef>
        <a:spcAft>
          <a:spcPct val="0"/>
        </a:spcAft>
        <a:defRPr sz="4400" b="1">
          <a:solidFill>
            <a:srgbClr val="FFDB75"/>
          </a:solidFill>
          <a:latin typeface="Arial" charset="0"/>
        </a:defRPr>
      </a:lvl9pPr>
    </p:titleStyle>
    <p:bodyStyle>
      <a:lvl1pPr marL="342900" indent="-342900" algn="l" rtl="0" eaLnBrk="0" fontAlgn="base" hangingPunct="0">
        <a:spcBef>
          <a:spcPct val="20000"/>
        </a:spcBef>
        <a:spcAft>
          <a:spcPct val="0"/>
        </a:spcAft>
        <a:buChar char="•"/>
        <a:defRPr sz="3200">
          <a:solidFill>
            <a:srgbClr val="FFE8A9"/>
          </a:solidFill>
          <a:latin typeface="+mn-lt"/>
          <a:ea typeface="+mn-ea"/>
          <a:cs typeface="+mn-cs"/>
        </a:defRPr>
      </a:lvl1pPr>
      <a:lvl2pPr marL="742950" indent="-285750" algn="l" rtl="0" eaLnBrk="0" fontAlgn="base" hangingPunct="0">
        <a:spcBef>
          <a:spcPct val="20000"/>
        </a:spcBef>
        <a:spcAft>
          <a:spcPct val="0"/>
        </a:spcAft>
        <a:buChar char="–"/>
        <a:defRPr sz="2800">
          <a:solidFill>
            <a:srgbClr val="FFE8A9"/>
          </a:solidFill>
          <a:latin typeface="+mn-lt"/>
        </a:defRPr>
      </a:lvl2pPr>
      <a:lvl3pPr marL="1143000" indent="-228600" algn="l" rtl="0" eaLnBrk="0" fontAlgn="base" hangingPunct="0">
        <a:spcBef>
          <a:spcPct val="20000"/>
        </a:spcBef>
        <a:spcAft>
          <a:spcPct val="0"/>
        </a:spcAft>
        <a:buChar char="•"/>
        <a:defRPr sz="2400">
          <a:solidFill>
            <a:srgbClr val="FFE8A9"/>
          </a:solidFill>
          <a:latin typeface="+mn-lt"/>
        </a:defRPr>
      </a:lvl3pPr>
      <a:lvl4pPr marL="1600200" indent="-228600" algn="l" rtl="0" eaLnBrk="0" fontAlgn="base" hangingPunct="0">
        <a:spcBef>
          <a:spcPct val="20000"/>
        </a:spcBef>
        <a:spcAft>
          <a:spcPct val="0"/>
        </a:spcAft>
        <a:buChar char="–"/>
        <a:defRPr sz="2000">
          <a:solidFill>
            <a:srgbClr val="FFE8A9"/>
          </a:solidFill>
          <a:latin typeface="+mn-lt"/>
        </a:defRPr>
      </a:lvl4pPr>
      <a:lvl5pPr marL="2057400" indent="-228600" algn="l" rtl="0" eaLnBrk="0" fontAlgn="base" hangingPunct="0">
        <a:spcBef>
          <a:spcPct val="20000"/>
        </a:spcBef>
        <a:spcAft>
          <a:spcPct val="0"/>
        </a:spcAft>
        <a:buChar char="»"/>
        <a:defRPr sz="2000">
          <a:solidFill>
            <a:srgbClr val="FFE8A9"/>
          </a:solidFill>
          <a:latin typeface="+mn-lt"/>
        </a:defRPr>
      </a:lvl5pPr>
      <a:lvl6pPr marL="2514600" indent="-228600" algn="l" rtl="0" fontAlgn="base">
        <a:spcBef>
          <a:spcPct val="20000"/>
        </a:spcBef>
        <a:spcAft>
          <a:spcPct val="0"/>
        </a:spcAft>
        <a:buChar char="»"/>
        <a:defRPr sz="2000">
          <a:solidFill>
            <a:srgbClr val="FFE8A9"/>
          </a:solidFill>
          <a:latin typeface="+mn-lt"/>
        </a:defRPr>
      </a:lvl6pPr>
      <a:lvl7pPr marL="2971800" indent="-228600" algn="l" rtl="0" fontAlgn="base">
        <a:spcBef>
          <a:spcPct val="20000"/>
        </a:spcBef>
        <a:spcAft>
          <a:spcPct val="0"/>
        </a:spcAft>
        <a:buChar char="»"/>
        <a:defRPr sz="2000">
          <a:solidFill>
            <a:srgbClr val="FFE8A9"/>
          </a:solidFill>
          <a:latin typeface="+mn-lt"/>
        </a:defRPr>
      </a:lvl7pPr>
      <a:lvl8pPr marL="3429000" indent="-228600" algn="l" rtl="0" fontAlgn="base">
        <a:spcBef>
          <a:spcPct val="20000"/>
        </a:spcBef>
        <a:spcAft>
          <a:spcPct val="0"/>
        </a:spcAft>
        <a:buChar char="»"/>
        <a:defRPr sz="2000">
          <a:solidFill>
            <a:srgbClr val="FFE8A9"/>
          </a:solidFill>
          <a:latin typeface="+mn-lt"/>
        </a:defRPr>
      </a:lvl8pPr>
      <a:lvl9pPr marL="3886200" indent="-228600" algn="l" rtl="0" fontAlgn="base">
        <a:spcBef>
          <a:spcPct val="20000"/>
        </a:spcBef>
        <a:spcAft>
          <a:spcPct val="0"/>
        </a:spcAft>
        <a:buChar char="»"/>
        <a:defRPr sz="2000">
          <a:solidFill>
            <a:srgbClr val="FFE8A9"/>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2BB8FF"/>
            </a:gs>
          </a:gsLst>
          <a:lin ang="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04800" y="228600"/>
            <a:ext cx="838200" cy="6400800"/>
          </a:xfrm>
          <a:prstGeom prst="rect">
            <a:avLst/>
          </a:prstGeom>
          <a:gradFill rotWithShape="0">
            <a:gsLst>
              <a:gs pos="0">
                <a:srgbClr val="008FD6"/>
              </a:gs>
              <a:gs pos="100000">
                <a:srgbClr val="00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nl-NL" sz="4400">
              <a:solidFill>
                <a:srgbClr val="FFCC66"/>
              </a:solidFill>
            </a:endParaRPr>
          </a:p>
        </p:txBody>
      </p:sp>
      <p:sp>
        <p:nvSpPr>
          <p:cNvPr id="1027" name="Rectangle 3"/>
          <p:cNvSpPr>
            <a:spLocks noGrp="1" noChangeArrowheads="1"/>
          </p:cNvSpPr>
          <p:nvPr>
            <p:ph type="title"/>
          </p:nvPr>
        </p:nvSpPr>
        <p:spPr bwMode="auto">
          <a:xfrm>
            <a:off x="1258888" y="333375"/>
            <a:ext cx="736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Klik om het opmaakprofiel te bewerken</a:t>
            </a:r>
          </a:p>
        </p:txBody>
      </p:sp>
      <p:sp>
        <p:nvSpPr>
          <p:cNvPr id="1028" name="Rectangle 4"/>
          <p:cNvSpPr>
            <a:spLocks noGrp="1" noChangeArrowheads="1"/>
          </p:cNvSpPr>
          <p:nvPr>
            <p:ph type="body" idx="1"/>
          </p:nvPr>
        </p:nvSpPr>
        <p:spPr bwMode="auto">
          <a:xfrm>
            <a:off x="1258888" y="1557338"/>
            <a:ext cx="736600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Klik om de opmaakprofielen van de modeltekst te bewerken</a:t>
            </a:r>
          </a:p>
          <a:p>
            <a:pPr lvl="1"/>
            <a:r>
              <a:rPr lang="en-US"/>
              <a:t>Tweede niveau</a:t>
            </a:r>
          </a:p>
          <a:p>
            <a:pPr lvl="2"/>
            <a:r>
              <a:rPr lang="en-US"/>
              <a:t>Derde niveau</a:t>
            </a:r>
          </a:p>
          <a:p>
            <a:pPr lvl="3"/>
            <a:r>
              <a:rPr lang="en-US"/>
              <a:t>Vierde niveau</a:t>
            </a:r>
          </a:p>
          <a:p>
            <a:pPr lvl="4"/>
            <a:r>
              <a:rPr lang="en-US"/>
              <a:t>Vijfde niveau</a:t>
            </a:r>
          </a:p>
        </p:txBody>
      </p:sp>
      <p:pic>
        <p:nvPicPr>
          <p:cNvPr id="1029" name="Picture 5" descr="wzageb"/>
          <p:cNvPicPr>
            <a:picLocks noChangeAspect="1" noChangeArrowheads="1"/>
          </p:cNvPicPr>
          <p:nvPr/>
        </p:nvPicPr>
        <p:blipFill>
          <a:blip r:embed="rId14">
            <a:clrChange>
              <a:clrFrom>
                <a:srgbClr val="008080"/>
              </a:clrFrom>
              <a:clrTo>
                <a:srgbClr val="008080">
                  <a:alpha val="0"/>
                </a:srgbClr>
              </a:clrTo>
            </a:clrChange>
            <a:extLst>
              <a:ext uri="{28A0092B-C50C-407E-A947-70E740481C1C}">
                <a14:useLocalDpi xmlns:a14="http://schemas.microsoft.com/office/drawing/2010/main" val="0"/>
              </a:ext>
            </a:extLst>
          </a:blip>
          <a:srcRect/>
          <a:stretch>
            <a:fillRect/>
          </a:stretch>
        </p:blipFill>
        <p:spPr bwMode="auto">
          <a:xfrm>
            <a:off x="6783388" y="5334000"/>
            <a:ext cx="219551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ChangeArrowheads="1"/>
          </p:cNvSpPr>
          <p:nvPr/>
        </p:nvSpPr>
        <p:spPr bwMode="auto">
          <a:xfrm>
            <a:off x="5387975" y="6305550"/>
            <a:ext cx="1622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800" b="1">
                <a:solidFill>
                  <a:srgbClr val="FFD767"/>
                </a:solidFill>
              </a:rPr>
              <a:t>Wilhelmina Ziekenhuis Assen</a:t>
            </a:r>
            <a:r>
              <a:rPr lang="en-US" sz="1000">
                <a:solidFill>
                  <a:srgbClr val="FFDB75"/>
                </a:solidFill>
              </a:rPr>
              <a:t> </a:t>
            </a:r>
          </a:p>
        </p:txBody>
      </p:sp>
      <p:pic>
        <p:nvPicPr>
          <p:cNvPr id="1031" name="Picture 7" descr="logoWZA_up doorzich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8313" y="608965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ChangeArrowheads="1"/>
          </p:cNvSpPr>
          <p:nvPr/>
        </p:nvSpPr>
        <p:spPr bwMode="auto">
          <a:xfrm>
            <a:off x="1387475" y="6330950"/>
            <a:ext cx="5543550" cy="17463"/>
          </a:xfrm>
          <a:prstGeom prst="rect">
            <a:avLst/>
          </a:prstGeom>
          <a:gradFill rotWithShape="0">
            <a:gsLst>
              <a:gs pos="0">
                <a:srgbClr val="2BB8FF"/>
              </a:gs>
              <a:gs pos="100000">
                <a:srgbClr val="00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nl-NL" sz="4400">
              <a:solidFill>
                <a:srgbClr val="FFCC66"/>
              </a:solidFill>
            </a:endParaRPr>
          </a:p>
        </p:txBody>
      </p:sp>
    </p:spTree>
    <p:extLst>
      <p:ext uri="{BB962C8B-B14F-4D97-AF65-F5344CB8AC3E}">
        <p14:creationId xmlns:p14="http://schemas.microsoft.com/office/powerpoint/2010/main" val="1429949153"/>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eaLnBrk="0" fontAlgn="base" hangingPunct="0">
        <a:spcBef>
          <a:spcPct val="0"/>
        </a:spcBef>
        <a:spcAft>
          <a:spcPct val="0"/>
        </a:spcAft>
        <a:defRPr sz="4400" b="1">
          <a:solidFill>
            <a:srgbClr val="FFDB75"/>
          </a:solidFill>
          <a:latin typeface="+mj-lt"/>
          <a:ea typeface="+mj-ea"/>
          <a:cs typeface="+mj-cs"/>
        </a:defRPr>
      </a:lvl1pPr>
      <a:lvl2pPr algn="ctr" rtl="0" eaLnBrk="0" fontAlgn="base" hangingPunct="0">
        <a:spcBef>
          <a:spcPct val="0"/>
        </a:spcBef>
        <a:spcAft>
          <a:spcPct val="0"/>
        </a:spcAft>
        <a:defRPr sz="4400" b="1">
          <a:solidFill>
            <a:srgbClr val="FFDB75"/>
          </a:solidFill>
          <a:latin typeface="Arial" charset="0"/>
        </a:defRPr>
      </a:lvl2pPr>
      <a:lvl3pPr algn="ctr" rtl="0" eaLnBrk="0" fontAlgn="base" hangingPunct="0">
        <a:spcBef>
          <a:spcPct val="0"/>
        </a:spcBef>
        <a:spcAft>
          <a:spcPct val="0"/>
        </a:spcAft>
        <a:defRPr sz="4400" b="1">
          <a:solidFill>
            <a:srgbClr val="FFDB75"/>
          </a:solidFill>
          <a:latin typeface="Arial" charset="0"/>
        </a:defRPr>
      </a:lvl3pPr>
      <a:lvl4pPr algn="ctr" rtl="0" eaLnBrk="0" fontAlgn="base" hangingPunct="0">
        <a:spcBef>
          <a:spcPct val="0"/>
        </a:spcBef>
        <a:spcAft>
          <a:spcPct val="0"/>
        </a:spcAft>
        <a:defRPr sz="4400" b="1">
          <a:solidFill>
            <a:srgbClr val="FFDB75"/>
          </a:solidFill>
          <a:latin typeface="Arial" charset="0"/>
        </a:defRPr>
      </a:lvl4pPr>
      <a:lvl5pPr algn="ctr" rtl="0" eaLnBrk="0" fontAlgn="base" hangingPunct="0">
        <a:spcBef>
          <a:spcPct val="0"/>
        </a:spcBef>
        <a:spcAft>
          <a:spcPct val="0"/>
        </a:spcAft>
        <a:defRPr sz="4400" b="1">
          <a:solidFill>
            <a:srgbClr val="FFDB75"/>
          </a:solidFill>
          <a:latin typeface="Arial" charset="0"/>
        </a:defRPr>
      </a:lvl5pPr>
      <a:lvl6pPr marL="457200" algn="ctr" rtl="0" fontAlgn="base">
        <a:spcBef>
          <a:spcPct val="0"/>
        </a:spcBef>
        <a:spcAft>
          <a:spcPct val="0"/>
        </a:spcAft>
        <a:defRPr sz="4400" b="1">
          <a:solidFill>
            <a:srgbClr val="FFDB75"/>
          </a:solidFill>
          <a:latin typeface="Arial" charset="0"/>
        </a:defRPr>
      </a:lvl6pPr>
      <a:lvl7pPr marL="914400" algn="ctr" rtl="0" fontAlgn="base">
        <a:spcBef>
          <a:spcPct val="0"/>
        </a:spcBef>
        <a:spcAft>
          <a:spcPct val="0"/>
        </a:spcAft>
        <a:defRPr sz="4400" b="1">
          <a:solidFill>
            <a:srgbClr val="FFDB75"/>
          </a:solidFill>
          <a:latin typeface="Arial" charset="0"/>
        </a:defRPr>
      </a:lvl7pPr>
      <a:lvl8pPr marL="1371600" algn="ctr" rtl="0" fontAlgn="base">
        <a:spcBef>
          <a:spcPct val="0"/>
        </a:spcBef>
        <a:spcAft>
          <a:spcPct val="0"/>
        </a:spcAft>
        <a:defRPr sz="4400" b="1">
          <a:solidFill>
            <a:srgbClr val="FFDB75"/>
          </a:solidFill>
          <a:latin typeface="Arial" charset="0"/>
        </a:defRPr>
      </a:lvl8pPr>
      <a:lvl9pPr marL="1828800" algn="ctr" rtl="0" fontAlgn="base">
        <a:spcBef>
          <a:spcPct val="0"/>
        </a:spcBef>
        <a:spcAft>
          <a:spcPct val="0"/>
        </a:spcAft>
        <a:defRPr sz="4400" b="1">
          <a:solidFill>
            <a:srgbClr val="FFDB75"/>
          </a:solidFill>
          <a:latin typeface="Arial" charset="0"/>
        </a:defRPr>
      </a:lvl9pPr>
    </p:titleStyle>
    <p:bodyStyle>
      <a:lvl1pPr marL="342900" indent="-342900" algn="l" rtl="0" eaLnBrk="0" fontAlgn="base" hangingPunct="0">
        <a:spcBef>
          <a:spcPct val="20000"/>
        </a:spcBef>
        <a:spcAft>
          <a:spcPct val="0"/>
        </a:spcAft>
        <a:buChar char="•"/>
        <a:defRPr sz="3200">
          <a:solidFill>
            <a:srgbClr val="FFE8A9"/>
          </a:solidFill>
          <a:latin typeface="+mn-lt"/>
          <a:ea typeface="+mn-ea"/>
          <a:cs typeface="+mn-cs"/>
        </a:defRPr>
      </a:lvl1pPr>
      <a:lvl2pPr marL="742950" indent="-285750" algn="l" rtl="0" eaLnBrk="0" fontAlgn="base" hangingPunct="0">
        <a:spcBef>
          <a:spcPct val="20000"/>
        </a:spcBef>
        <a:spcAft>
          <a:spcPct val="0"/>
        </a:spcAft>
        <a:buChar char="–"/>
        <a:defRPr sz="2800">
          <a:solidFill>
            <a:srgbClr val="FFE8A9"/>
          </a:solidFill>
          <a:latin typeface="+mn-lt"/>
        </a:defRPr>
      </a:lvl2pPr>
      <a:lvl3pPr marL="1143000" indent="-228600" algn="l" rtl="0" eaLnBrk="0" fontAlgn="base" hangingPunct="0">
        <a:spcBef>
          <a:spcPct val="20000"/>
        </a:spcBef>
        <a:spcAft>
          <a:spcPct val="0"/>
        </a:spcAft>
        <a:buChar char="•"/>
        <a:defRPr sz="2400">
          <a:solidFill>
            <a:srgbClr val="FFE8A9"/>
          </a:solidFill>
          <a:latin typeface="+mn-lt"/>
        </a:defRPr>
      </a:lvl3pPr>
      <a:lvl4pPr marL="1600200" indent="-228600" algn="l" rtl="0" eaLnBrk="0" fontAlgn="base" hangingPunct="0">
        <a:spcBef>
          <a:spcPct val="20000"/>
        </a:spcBef>
        <a:spcAft>
          <a:spcPct val="0"/>
        </a:spcAft>
        <a:buChar char="–"/>
        <a:defRPr sz="2000">
          <a:solidFill>
            <a:srgbClr val="FFE8A9"/>
          </a:solidFill>
          <a:latin typeface="+mn-lt"/>
        </a:defRPr>
      </a:lvl4pPr>
      <a:lvl5pPr marL="2057400" indent="-228600" algn="l" rtl="0" eaLnBrk="0" fontAlgn="base" hangingPunct="0">
        <a:spcBef>
          <a:spcPct val="20000"/>
        </a:spcBef>
        <a:spcAft>
          <a:spcPct val="0"/>
        </a:spcAft>
        <a:buChar char="»"/>
        <a:defRPr sz="2000">
          <a:solidFill>
            <a:srgbClr val="FFE8A9"/>
          </a:solidFill>
          <a:latin typeface="+mn-lt"/>
        </a:defRPr>
      </a:lvl5pPr>
      <a:lvl6pPr marL="2514600" indent="-228600" algn="l" rtl="0" fontAlgn="base">
        <a:spcBef>
          <a:spcPct val="20000"/>
        </a:spcBef>
        <a:spcAft>
          <a:spcPct val="0"/>
        </a:spcAft>
        <a:buChar char="»"/>
        <a:defRPr sz="2000">
          <a:solidFill>
            <a:srgbClr val="FFE8A9"/>
          </a:solidFill>
          <a:latin typeface="+mn-lt"/>
        </a:defRPr>
      </a:lvl6pPr>
      <a:lvl7pPr marL="2971800" indent="-228600" algn="l" rtl="0" fontAlgn="base">
        <a:spcBef>
          <a:spcPct val="20000"/>
        </a:spcBef>
        <a:spcAft>
          <a:spcPct val="0"/>
        </a:spcAft>
        <a:buChar char="»"/>
        <a:defRPr sz="2000">
          <a:solidFill>
            <a:srgbClr val="FFE8A9"/>
          </a:solidFill>
          <a:latin typeface="+mn-lt"/>
        </a:defRPr>
      </a:lvl7pPr>
      <a:lvl8pPr marL="3429000" indent="-228600" algn="l" rtl="0" fontAlgn="base">
        <a:spcBef>
          <a:spcPct val="20000"/>
        </a:spcBef>
        <a:spcAft>
          <a:spcPct val="0"/>
        </a:spcAft>
        <a:buChar char="»"/>
        <a:defRPr sz="2000">
          <a:solidFill>
            <a:srgbClr val="FFE8A9"/>
          </a:solidFill>
          <a:latin typeface="+mn-lt"/>
        </a:defRPr>
      </a:lvl8pPr>
      <a:lvl9pPr marL="3886200" indent="-228600" algn="l" rtl="0" fontAlgn="base">
        <a:spcBef>
          <a:spcPct val="20000"/>
        </a:spcBef>
        <a:spcAft>
          <a:spcPct val="0"/>
        </a:spcAft>
        <a:buChar char="»"/>
        <a:defRPr sz="2000">
          <a:solidFill>
            <a:srgbClr val="FFE8A9"/>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C749482-9AA2-4080-806D-47C171E8F822}" type="datetimeFigureOut">
              <a:rPr lang="nl-NL" smtClean="0"/>
              <a:t>10-11-2017</a:t>
            </a:fld>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8CA1B5-97E5-48C6-8F6A-604FBCAA15F7}" type="slidenum">
              <a:rPr lang="nl-NL" smtClean="0"/>
              <a:t>‹nr.›</a:t>
            </a:fld>
            <a:endParaRPr lang="nl-NL"/>
          </a:p>
        </p:txBody>
      </p:sp>
    </p:spTree>
    <p:extLst>
      <p:ext uri="{BB962C8B-B14F-4D97-AF65-F5344CB8AC3E}">
        <p14:creationId xmlns:p14="http://schemas.microsoft.com/office/powerpoint/2010/main" val="337892339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hyperlink" Target="../../../stomas/Dhr.%20Coenrady/P3090002.JPG" TargetMode="External"/><Relationship Id="rId2" Type="http://schemas.openxmlformats.org/officeDocument/2006/relationships/image" Target="../media/image15.jpeg"/><Relationship Id="rId1" Type="http://schemas.openxmlformats.org/officeDocument/2006/relationships/slideLayout" Target="../slideLayouts/slideLayout4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tomavereniging.nl/" TargetMode="Externa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8.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qkconQGjITk" TargetMode="External"/><Relationship Id="rId2" Type="http://schemas.openxmlformats.org/officeDocument/2006/relationships/image" Target="../media/image29.png"/><Relationship Id="rId1" Type="http://schemas.openxmlformats.org/officeDocument/2006/relationships/slideLayout" Target="../slideLayouts/slideLayout42.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B52AB-401E-4B07-8E90-69A99D51C94F}"/>
              </a:ext>
            </a:extLst>
          </p:cNvPr>
          <p:cNvSpPr>
            <a:spLocks noGrp="1"/>
          </p:cNvSpPr>
          <p:nvPr>
            <p:ph type="title"/>
          </p:nvPr>
        </p:nvSpPr>
        <p:spPr/>
        <p:txBody>
          <a:bodyPr/>
          <a:lstStyle/>
          <a:p>
            <a:r>
              <a:rPr lang="nl-NL" b="1" i="1" dirty="0"/>
              <a:t>Leerdoelen stoma zorg</a:t>
            </a:r>
          </a:p>
        </p:txBody>
      </p:sp>
      <p:sp>
        <p:nvSpPr>
          <p:cNvPr id="3" name="Tijdelijke aanduiding voor inhoud 2">
            <a:extLst>
              <a:ext uri="{FF2B5EF4-FFF2-40B4-BE49-F238E27FC236}">
                <a16:creationId xmlns:a16="http://schemas.microsoft.com/office/drawing/2014/main" id="{025E81F7-564E-45B0-9957-AEC843A1EBD9}"/>
              </a:ext>
            </a:extLst>
          </p:cNvPr>
          <p:cNvSpPr>
            <a:spLocks noGrp="1"/>
          </p:cNvSpPr>
          <p:nvPr>
            <p:ph idx="1"/>
          </p:nvPr>
        </p:nvSpPr>
        <p:spPr>
          <a:xfrm>
            <a:off x="628650" y="1484784"/>
            <a:ext cx="7886700" cy="4692179"/>
          </a:xfrm>
        </p:spPr>
        <p:txBody>
          <a:bodyPr>
            <a:normAutofit lnSpcReduction="10000"/>
          </a:bodyPr>
          <a:lstStyle/>
          <a:p>
            <a:r>
              <a:rPr lang="nl-NL" sz="2400" dirty="0"/>
              <a:t>Je kent de verschillende soorten stoma’s en hun kenmerken</a:t>
            </a:r>
          </a:p>
          <a:p>
            <a:pPr marL="0" indent="0">
              <a:buNone/>
            </a:pPr>
            <a:endParaRPr lang="nl-NL" sz="2400" dirty="0"/>
          </a:p>
          <a:p>
            <a:r>
              <a:rPr lang="nl-NL" sz="2400" dirty="0"/>
              <a:t>Je kan de voor-en nadelen benoemen van de verschillende opvangmaterialen benoemen.</a:t>
            </a:r>
          </a:p>
          <a:p>
            <a:pPr marL="0" indent="0">
              <a:buNone/>
            </a:pPr>
            <a:endParaRPr lang="nl-NL" sz="2400" dirty="0"/>
          </a:p>
          <a:p>
            <a:r>
              <a:rPr lang="nl-NL" sz="2400" dirty="0"/>
              <a:t>Je kan verschillende stoma problemen herkennen en benoemen</a:t>
            </a:r>
          </a:p>
          <a:p>
            <a:endParaRPr lang="nl-NL" sz="2400" dirty="0"/>
          </a:p>
          <a:p>
            <a:r>
              <a:rPr lang="nl-NL" sz="2400" dirty="0"/>
              <a:t>Je kan stomazorg uitvoeren en aandachtspunten benoemen</a:t>
            </a:r>
          </a:p>
          <a:p>
            <a:pPr marL="0" indent="0">
              <a:buNone/>
            </a:pPr>
            <a:endParaRPr lang="nl-NL" sz="2400" dirty="0"/>
          </a:p>
          <a:p>
            <a:r>
              <a:rPr lang="nl-NL" sz="2400" dirty="0"/>
              <a:t>Je kan de indicaties en contra-indicaties benoemen bij darmspoelen</a:t>
            </a:r>
          </a:p>
          <a:p>
            <a:endParaRPr lang="nl-NL" sz="2400"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18041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Urostoma </a:t>
            </a:r>
            <a:r>
              <a:rPr lang="nl-NL" sz="1800" dirty="0"/>
              <a:t>(vaak volgens </a:t>
            </a:r>
            <a:r>
              <a:rPr lang="nl-NL" sz="1800" dirty="0" err="1"/>
              <a:t>Bricker</a:t>
            </a:r>
            <a:r>
              <a:rPr lang="nl-NL" sz="1800" dirty="0"/>
              <a:t>) </a:t>
            </a:r>
          </a:p>
        </p:txBody>
      </p:sp>
      <p:sp>
        <p:nvSpPr>
          <p:cNvPr id="3" name="Tijdelijke aanduiding voor inhoud 2"/>
          <p:cNvSpPr>
            <a:spLocks noGrp="1"/>
          </p:cNvSpPr>
          <p:nvPr>
            <p:ph idx="1"/>
          </p:nvPr>
        </p:nvSpPr>
        <p:spPr/>
        <p:txBody>
          <a:bodyPr>
            <a:normAutofit/>
          </a:bodyPr>
          <a:lstStyle/>
          <a:p>
            <a:r>
              <a:rPr lang="nl-NL" dirty="0"/>
              <a:t>Linker of rechter onderbuik.</a:t>
            </a:r>
          </a:p>
          <a:p>
            <a:r>
              <a:rPr lang="nl-NL" dirty="0"/>
              <a:t>Urine ziet licht geel van kleur, vermengd met slijmvlokjes.</a:t>
            </a:r>
          </a:p>
          <a:p>
            <a:r>
              <a:rPr lang="nl-NL" dirty="0"/>
              <a:t>Voor een urinestoma wordt een stukje dunne darm van ongeveer tien tot vijftien centimeter gebruikt. Dit stukje darm wordt aan een zijde verbonden met de twee urineleiders en aan de andere zijde door de buikwand gehaald en in gehecht.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88640"/>
            <a:ext cx="1728192" cy="201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95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0"/>
            <a:ext cx="8229600" cy="836712"/>
          </a:xfrm>
        </p:spPr>
        <p:txBody>
          <a:bodyPr>
            <a:normAutofit/>
          </a:bodyPr>
          <a:lstStyle/>
          <a:p>
            <a:r>
              <a:rPr lang="nl-NL" sz="3600" dirty="0"/>
              <a:t>Materiaal</a:t>
            </a:r>
          </a:p>
        </p:txBody>
      </p:sp>
      <p:sp>
        <p:nvSpPr>
          <p:cNvPr id="3" name="Tijdelijke aanduiding voor inhoud 2"/>
          <p:cNvSpPr>
            <a:spLocks noGrp="1"/>
          </p:cNvSpPr>
          <p:nvPr>
            <p:ph idx="1"/>
          </p:nvPr>
        </p:nvSpPr>
        <p:spPr>
          <a:xfrm>
            <a:off x="251520" y="692696"/>
            <a:ext cx="8748464" cy="5939021"/>
          </a:xfrm>
        </p:spPr>
        <p:txBody>
          <a:bodyPr>
            <a:normAutofit/>
          </a:bodyPr>
          <a:lstStyle/>
          <a:p>
            <a:r>
              <a:rPr lang="nl-NL" sz="2400" dirty="0"/>
              <a:t>1-delig systeem (plak en zakje in één)</a:t>
            </a:r>
          </a:p>
          <a:p>
            <a:pPr marL="0" indent="0">
              <a:buNone/>
            </a:pPr>
            <a:r>
              <a:rPr lang="nl-NL" sz="2400" dirty="0"/>
              <a:t>    flexibel materiaal.  Minimaal 1 x daags ver-</a:t>
            </a:r>
          </a:p>
          <a:p>
            <a:pPr marL="0" indent="0">
              <a:buNone/>
            </a:pPr>
            <a:r>
              <a:rPr lang="nl-NL" sz="2400" dirty="0"/>
              <a:t>    vangen.</a:t>
            </a:r>
          </a:p>
          <a:p>
            <a:r>
              <a:rPr lang="nl-NL" sz="2400" dirty="0"/>
              <a:t>2-delig systeem (plak en zakje los van elkaar.) </a:t>
            </a:r>
            <a:r>
              <a:rPr lang="nl-NL" sz="2400" dirty="0" err="1"/>
              <a:t>Huidplak</a:t>
            </a:r>
            <a:r>
              <a:rPr lang="nl-NL" sz="2400" dirty="0"/>
              <a:t> (plaat) om de 2-3 dagen vervangen. Zakje minimaal 1x per dag.</a:t>
            </a:r>
          </a:p>
          <a:p>
            <a:pPr marL="0" indent="0">
              <a:buNone/>
            </a:pPr>
            <a:endParaRPr lang="nl-NL" sz="2400" dirty="0"/>
          </a:p>
          <a:p>
            <a:pPr marL="0" indent="0">
              <a:buNone/>
            </a:pPr>
            <a:endParaRPr lang="nl-NL" sz="2400" dirty="0"/>
          </a:p>
          <a:p>
            <a:pPr marL="0" indent="0">
              <a:buNone/>
            </a:pPr>
            <a:endParaRPr lang="nl-NL" sz="2400" dirty="0"/>
          </a:p>
          <a:p>
            <a:pPr marL="0" indent="0">
              <a:buNone/>
            </a:pPr>
            <a:r>
              <a:rPr lang="nl-NL" sz="2400" dirty="0"/>
              <a:t>Zakjes voor de colostoma zijn gesloten</a:t>
            </a:r>
          </a:p>
          <a:p>
            <a:pPr marL="0" indent="0">
              <a:buNone/>
            </a:pPr>
            <a:r>
              <a:rPr lang="nl-NL" sz="2400" dirty="0"/>
              <a:t>Zakjes voor de ileostoma kunnen open aan de onderzijde.</a:t>
            </a:r>
          </a:p>
          <a:p>
            <a:pPr marL="0" indent="0">
              <a:buNone/>
            </a:pPr>
            <a:r>
              <a:rPr lang="nl-NL" sz="2400" dirty="0"/>
              <a:t>(Kun je vastmaken </a:t>
            </a:r>
            <a:r>
              <a:rPr lang="nl-NL" sz="2400" dirty="0" err="1"/>
              <a:t>m.b.v</a:t>
            </a:r>
            <a:r>
              <a:rPr lang="nl-NL" sz="2400" dirty="0"/>
              <a:t> een klemmetje of </a:t>
            </a:r>
            <a:r>
              <a:rPr lang="nl-NL" sz="2400" dirty="0" err="1"/>
              <a:t>d.m.v</a:t>
            </a:r>
            <a:r>
              <a:rPr lang="nl-NL" sz="2400" dirty="0"/>
              <a:t> </a:t>
            </a:r>
            <a:r>
              <a:rPr lang="nl-NL" sz="2400" dirty="0" err="1"/>
              <a:t>klitteband</a:t>
            </a:r>
            <a:endParaRPr lang="nl-NL" sz="2400" dirty="0"/>
          </a:p>
          <a:p>
            <a:pPr marL="0" indent="0">
              <a:buNone/>
            </a:pPr>
            <a:r>
              <a:rPr lang="nl-NL" sz="2400" dirty="0"/>
              <a:t>Zakjes voor de urostoma, zit een kraantje onderaan het zakje.</a:t>
            </a:r>
          </a:p>
          <a:p>
            <a:pPr marL="0" indent="0">
              <a:buNone/>
            </a:pPr>
            <a:endParaRPr lang="nl-NL" sz="2400" dirty="0"/>
          </a:p>
        </p:txBody>
      </p:sp>
    </p:spTree>
    <p:extLst>
      <p:ext uri="{BB962C8B-B14F-4D97-AF65-F5344CB8AC3E}">
        <p14:creationId xmlns:p14="http://schemas.microsoft.com/office/powerpoint/2010/main" val="58089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1000"/>
                                        <p:tgtEl>
                                          <p:spTgt spid="3">
                                            <p:txEl>
                                              <p:pRg st="10" end="10"/>
                                            </p:txEl>
                                          </p:spTgt>
                                        </p:tgtEl>
                                      </p:cBhvr>
                                    </p:animEffect>
                                    <p:anim calcmode="lin" valueType="num">
                                      <p:cBhvr>
                                        <p:cTn id="5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454" y="188640"/>
            <a:ext cx="8064896"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73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19256" cy="1210146"/>
          </a:xfrm>
        </p:spPr>
        <p:txBody>
          <a:bodyPr>
            <a:normAutofit/>
          </a:bodyPr>
          <a:lstStyle/>
          <a:p>
            <a:r>
              <a:rPr lang="nl-NL" dirty="0"/>
              <a:t>Kenmerken:</a:t>
            </a:r>
            <a:br>
              <a:rPr lang="nl-NL" dirty="0"/>
            </a:br>
            <a:r>
              <a:rPr lang="nl-NL" dirty="0"/>
              <a:t> </a:t>
            </a:r>
            <a:r>
              <a:rPr lang="nl-NL" sz="3600" dirty="0"/>
              <a:t>eendelig:               tweedelig systeem</a:t>
            </a:r>
            <a:r>
              <a:rPr lang="nl-NL" dirty="0"/>
              <a:t>:</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230894266"/>
              </p:ext>
            </p:extLst>
          </p:nvPr>
        </p:nvGraphicFramePr>
        <p:xfrm>
          <a:off x="323528" y="1628800"/>
          <a:ext cx="8229600" cy="326668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266688">
                <a:tc>
                  <a:txBody>
                    <a:bodyPr/>
                    <a:lstStyle/>
                    <a:p>
                      <a:r>
                        <a:rPr lang="nl-NL" dirty="0"/>
                        <a:t>Wisselen van het zakje kost veel tijd</a:t>
                      </a:r>
                    </a:p>
                    <a:p>
                      <a:endParaRPr lang="nl-NL" dirty="0"/>
                    </a:p>
                    <a:p>
                      <a:endParaRPr lang="nl-NL" dirty="0"/>
                    </a:p>
                    <a:p>
                      <a:r>
                        <a:rPr lang="nl-NL" dirty="0"/>
                        <a:t>Zakje buigt helemaal met de plooien mee</a:t>
                      </a:r>
                    </a:p>
                    <a:p>
                      <a:endParaRPr lang="nl-NL" dirty="0"/>
                    </a:p>
                    <a:p>
                      <a:r>
                        <a:rPr lang="nl-NL" dirty="0"/>
                        <a:t>Zit heel plat op de huid, volledig onzichtbaar</a:t>
                      </a:r>
                    </a:p>
                    <a:p>
                      <a:r>
                        <a:rPr lang="nl-NL" dirty="0"/>
                        <a:t>Zakje kan maar eenmalig worden aangebracht</a:t>
                      </a:r>
                    </a:p>
                    <a:p>
                      <a:r>
                        <a:rPr lang="nl-NL" dirty="0"/>
                        <a:t>Huid wordt meer belast</a:t>
                      </a:r>
                    </a:p>
                  </a:txBody>
                  <a:tcPr/>
                </a:tc>
                <a:tc>
                  <a:txBody>
                    <a:bodyPr/>
                    <a:lstStyle/>
                    <a:p>
                      <a:r>
                        <a:rPr lang="nl-NL" dirty="0"/>
                        <a:t>Zakje is snel te wisselen; de plak wisselen kost één- tot tweemaal per week wat meer tijd</a:t>
                      </a:r>
                    </a:p>
                    <a:p>
                      <a:endParaRPr lang="nl-NL" dirty="0"/>
                    </a:p>
                    <a:p>
                      <a:r>
                        <a:rPr lang="nl-NL" dirty="0"/>
                        <a:t>Systeem is moeilijk toe te passen in plooien</a:t>
                      </a:r>
                    </a:p>
                    <a:p>
                      <a:endParaRPr lang="nl-NL" dirty="0"/>
                    </a:p>
                    <a:p>
                      <a:r>
                        <a:rPr lang="nl-NL" dirty="0"/>
                        <a:t>Zakje kan in elke stand gedraaid worden, naar beneden of opzij</a:t>
                      </a:r>
                    </a:p>
                    <a:p>
                      <a:r>
                        <a:rPr lang="nl-NL" dirty="0"/>
                        <a:t>Bij controle hetzelfde zakje los- en vastmaken</a:t>
                      </a:r>
                    </a:p>
                    <a:p>
                      <a:r>
                        <a:rPr lang="nl-NL" dirty="0"/>
                        <a:t>Huid is beter beschermd, meer rust</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8890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AC5FE9-3E0D-4C42-9473-4D8AB459ADC0}"/>
              </a:ext>
            </a:extLst>
          </p:cNvPr>
          <p:cNvSpPr>
            <a:spLocks noGrp="1"/>
          </p:cNvSpPr>
          <p:nvPr>
            <p:ph type="title"/>
          </p:nvPr>
        </p:nvSpPr>
        <p:spPr/>
        <p:txBody>
          <a:bodyPr>
            <a:normAutofit fontScale="90000"/>
          </a:bodyPr>
          <a:lstStyle/>
          <a:p>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r>
              <a:rPr lang="nl-NL" b="1" i="1" dirty="0"/>
              <a:t>Factoren die van invloed zijn bij de keuze van het stomamateriaal:</a:t>
            </a:r>
            <a:br>
              <a:rPr lang="nl-NL" b="1" i="1" dirty="0"/>
            </a:br>
            <a:br>
              <a:rPr lang="nl-NL" b="1" i="1" dirty="0"/>
            </a:br>
            <a:r>
              <a:rPr lang="nl-NL" dirty="0"/>
              <a:t>•voorkeur cliënt</a:t>
            </a:r>
            <a:br>
              <a:rPr lang="nl-NL" dirty="0"/>
            </a:br>
            <a:r>
              <a:rPr lang="nl-NL" dirty="0"/>
              <a:t>•draagcomfort</a:t>
            </a:r>
            <a:br>
              <a:rPr lang="nl-NL" dirty="0"/>
            </a:br>
            <a:r>
              <a:rPr lang="nl-NL" dirty="0"/>
              <a:t>•verminderde handfunctie</a:t>
            </a:r>
            <a:br>
              <a:rPr lang="nl-NL" dirty="0"/>
            </a:br>
            <a:r>
              <a:rPr lang="nl-NL" dirty="0"/>
              <a:t>•verminderde visus</a:t>
            </a:r>
            <a:br>
              <a:rPr lang="nl-NL" dirty="0"/>
            </a:br>
            <a:r>
              <a:rPr lang="nl-NL" dirty="0"/>
              <a:t>•mogelijkheden van zelfzorg</a:t>
            </a:r>
            <a:br>
              <a:rPr lang="nl-NL" dirty="0"/>
            </a:br>
            <a:r>
              <a:rPr lang="nl-NL" dirty="0"/>
              <a:t>•conditie of gevoeligheid van de huid</a:t>
            </a:r>
            <a:br>
              <a:rPr lang="nl-NL" dirty="0"/>
            </a:br>
            <a:r>
              <a:rPr lang="nl-NL" dirty="0"/>
              <a:t>•aanwezigheid van plooien / oneffenheden</a:t>
            </a:r>
            <a:br>
              <a:rPr lang="nl-NL" dirty="0"/>
            </a:br>
            <a:r>
              <a:rPr lang="nl-NL" dirty="0"/>
              <a:t>•ligging van de stoma (op of onder </a:t>
            </a:r>
            <a:r>
              <a:rPr lang="nl-NL" dirty="0" err="1"/>
              <a:t>huidsniveau</a:t>
            </a:r>
            <a:r>
              <a:rPr lang="nl-NL" dirty="0"/>
              <a:t>)</a:t>
            </a:r>
            <a:br>
              <a:rPr lang="nl-NL" dirty="0"/>
            </a:br>
            <a:r>
              <a:rPr lang="nl-NL" dirty="0"/>
              <a:t>•plaats en grootte van de stoma</a:t>
            </a:r>
            <a:br>
              <a:rPr lang="nl-NL" dirty="0"/>
            </a:br>
            <a:r>
              <a:rPr lang="nl-NL" dirty="0"/>
              <a:t>•gebruik van corticosteroïden</a:t>
            </a:r>
            <a:br>
              <a:rPr lang="nl-NL" dirty="0"/>
            </a:br>
            <a:r>
              <a:rPr lang="nl-NL" dirty="0"/>
              <a:t>•chemotherapie</a:t>
            </a:r>
            <a:br>
              <a:rPr lang="nl-NL" dirty="0"/>
            </a:br>
            <a:endParaRPr lang="nl-NL" dirty="0"/>
          </a:p>
        </p:txBody>
      </p:sp>
    </p:spTree>
    <p:extLst>
      <p:ext uri="{BB962C8B-B14F-4D97-AF65-F5344CB8AC3E}">
        <p14:creationId xmlns:p14="http://schemas.microsoft.com/office/powerpoint/2010/main" val="3466833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1143000"/>
          </a:xfrm>
        </p:spPr>
        <p:txBody>
          <a:bodyPr>
            <a:normAutofit/>
          </a:bodyPr>
          <a:lstStyle/>
          <a:p>
            <a:r>
              <a:rPr lang="nl-NL" sz="3600" dirty="0"/>
              <a:t>Stoma problemen/complicaties</a:t>
            </a:r>
          </a:p>
        </p:txBody>
      </p:sp>
      <p:sp>
        <p:nvSpPr>
          <p:cNvPr id="3" name="Tijdelijke aanduiding voor inhoud 2"/>
          <p:cNvSpPr>
            <a:spLocks noGrp="1"/>
          </p:cNvSpPr>
          <p:nvPr>
            <p:ph idx="1"/>
          </p:nvPr>
        </p:nvSpPr>
        <p:spPr>
          <a:xfrm>
            <a:off x="183060" y="908047"/>
            <a:ext cx="8349380" cy="5877272"/>
          </a:xfrm>
        </p:spPr>
        <p:txBody>
          <a:bodyPr/>
          <a:lstStyle/>
          <a:p>
            <a:r>
              <a:rPr lang="nl-NL" sz="2800" dirty="0"/>
              <a:t>Retractie = terugtrekken van het stoma</a:t>
            </a:r>
          </a:p>
          <a:p>
            <a:endParaRPr lang="nl-NL" dirty="0"/>
          </a:p>
          <a:p>
            <a:endParaRPr lang="nl-NL" dirty="0"/>
          </a:p>
          <a:p>
            <a:pPr marL="0" indent="0">
              <a:buNone/>
            </a:pPr>
            <a:r>
              <a:rPr lang="nl-NL" sz="2800" dirty="0"/>
              <a:t>            Gebruik bij dit probleem </a:t>
            </a:r>
            <a:r>
              <a:rPr lang="nl-NL" sz="2800" dirty="0" err="1"/>
              <a:t>z.g.n</a:t>
            </a:r>
            <a:r>
              <a:rPr lang="nl-NL" sz="2800" dirty="0"/>
              <a:t> convex huidplaat</a:t>
            </a:r>
          </a:p>
          <a:p>
            <a:pPr marL="0" indent="0">
              <a:buNone/>
            </a:pPr>
            <a:endParaRPr lang="nl-NL" sz="2800" dirty="0"/>
          </a:p>
          <a:p>
            <a:r>
              <a:rPr lang="nl-NL" sz="2800" dirty="0"/>
              <a:t>Necrose = afsterving van het stoma (zwart van kleur)</a:t>
            </a:r>
          </a:p>
          <a:p>
            <a:r>
              <a:rPr lang="nl-NL" sz="2800" dirty="0"/>
              <a:t>Stenose = vernauwing van het stoma</a:t>
            </a:r>
          </a:p>
          <a:p>
            <a:r>
              <a:rPr lang="nl-NL" sz="2800" dirty="0" err="1"/>
              <a:t>Prolaps</a:t>
            </a:r>
            <a:r>
              <a:rPr lang="nl-NL" sz="2800" dirty="0"/>
              <a:t> = het stoma stulpt uit naar buiten</a:t>
            </a:r>
            <a:r>
              <a:rPr lang="nl-NL" dirty="0"/>
              <a:t>.</a:t>
            </a:r>
          </a:p>
          <a:p>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10" y="5301208"/>
            <a:ext cx="155098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467" y="825815"/>
            <a:ext cx="2240260" cy="1347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73" y="1340768"/>
            <a:ext cx="97036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1714281" y="2599437"/>
            <a:ext cx="4572000" cy="646331"/>
          </a:xfrm>
          <a:prstGeom prst="rect">
            <a:avLst/>
          </a:prstGeom>
        </p:spPr>
        <p:txBody>
          <a:bodyPr>
            <a:spAutoFit/>
          </a:bodyPr>
          <a:lstStyle/>
          <a:p>
            <a:r>
              <a:rPr lang="nl-NL" b="1" dirty="0"/>
              <a:t>Zonder gordel heeft de convexe plaat niet de juiste werking</a:t>
            </a:r>
            <a:endParaRPr lang="nl-NL" dirty="0"/>
          </a:p>
        </p:txBody>
      </p:sp>
    </p:spTree>
    <p:extLst>
      <p:ext uri="{BB962C8B-B14F-4D97-AF65-F5344CB8AC3E}">
        <p14:creationId xmlns:p14="http://schemas.microsoft.com/office/powerpoint/2010/main" val="268105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wheel(1)">
                                      <p:cBhvr>
                                        <p:cTn id="14" dur="2000"/>
                                        <p:tgtEl>
                                          <p:spTgt spid="51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5125"/>
                                        </p:tgtEl>
                                        <p:attrNameLst>
                                          <p:attrName>style.visibility</p:attrName>
                                        </p:attrNameLst>
                                      </p:cBhvr>
                                      <p:to>
                                        <p:strVal val="visible"/>
                                      </p:to>
                                    </p:set>
                                    <p:animEffect transition="in" filter="wheel(1)">
                                      <p:cBhvr>
                                        <p:cTn id="33" dur="2000"/>
                                        <p:tgtEl>
                                          <p:spTgt spid="512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5122"/>
                                        </p:tgtEl>
                                        <p:attrNameLst>
                                          <p:attrName>style.visibility</p:attrName>
                                        </p:attrNameLst>
                                      </p:cBhvr>
                                      <p:to>
                                        <p:strVal val="visible"/>
                                      </p:to>
                                    </p:set>
                                    <p:animEffect transition="in" filter="wheel(1)">
                                      <p:cBhvr>
                                        <p:cTn id="52" dur="2000"/>
                                        <p:tgtEl>
                                          <p:spTgt spid="5122"/>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sz="3600" dirty="0">
                <a:solidFill>
                  <a:schemeClr val="tx1"/>
                </a:solidFill>
              </a:rPr>
              <a:t>Huidirritatie-oorzaken </a:t>
            </a:r>
            <a:r>
              <a:rPr lang="nl-NL" sz="1800" dirty="0">
                <a:solidFill>
                  <a:schemeClr val="tx1"/>
                </a:solidFill>
              </a:rPr>
              <a:t>1</a:t>
            </a:r>
            <a:endParaRPr lang="en-GB" sz="1800" dirty="0">
              <a:solidFill>
                <a:schemeClr val="tx1"/>
              </a:solidFill>
            </a:endParaRPr>
          </a:p>
        </p:txBody>
      </p:sp>
      <p:sp>
        <p:nvSpPr>
          <p:cNvPr id="6147" name="Rectangle 3"/>
          <p:cNvSpPr>
            <a:spLocks noGrp="1" noChangeArrowheads="1"/>
          </p:cNvSpPr>
          <p:nvPr>
            <p:ph idx="1"/>
          </p:nvPr>
        </p:nvSpPr>
        <p:spPr>
          <a:xfrm>
            <a:off x="1463675" y="1630363"/>
            <a:ext cx="6956425" cy="3935412"/>
          </a:xfrm>
        </p:spPr>
        <p:txBody>
          <a:bodyPr>
            <a:normAutofit/>
          </a:bodyPr>
          <a:lstStyle/>
          <a:p>
            <a:pPr eaLnBrk="1" hangingPunct="1">
              <a:lnSpc>
                <a:spcPct val="90000"/>
              </a:lnSpc>
              <a:buSzPct val="150000"/>
            </a:pPr>
            <a:r>
              <a:rPr lang="en-GB" sz="2400" dirty="0" err="1">
                <a:solidFill>
                  <a:schemeClr val="tx1"/>
                </a:solidFill>
              </a:rPr>
              <a:t>Inwerking</a:t>
            </a:r>
            <a:r>
              <a:rPr lang="en-GB" sz="2400" dirty="0">
                <a:solidFill>
                  <a:schemeClr val="tx1"/>
                </a:solidFill>
              </a:rPr>
              <a:t> van urine/ </a:t>
            </a:r>
            <a:r>
              <a:rPr lang="en-GB" sz="2400" dirty="0" err="1">
                <a:solidFill>
                  <a:schemeClr val="tx1"/>
                </a:solidFill>
              </a:rPr>
              <a:t>ontlasting</a:t>
            </a:r>
            <a:r>
              <a:rPr lang="en-GB" sz="2400" dirty="0">
                <a:solidFill>
                  <a:schemeClr val="tx1"/>
                </a:solidFill>
              </a:rPr>
              <a:t> op de </a:t>
            </a:r>
            <a:r>
              <a:rPr lang="en-GB" sz="2400" dirty="0" err="1">
                <a:solidFill>
                  <a:schemeClr val="tx1"/>
                </a:solidFill>
              </a:rPr>
              <a:t>huid</a:t>
            </a:r>
            <a:r>
              <a:rPr lang="en-GB" sz="2400" dirty="0">
                <a:solidFill>
                  <a:schemeClr val="tx1"/>
                </a:solidFill>
              </a:rPr>
              <a:t> door </a:t>
            </a:r>
            <a:r>
              <a:rPr lang="en-GB" sz="2400" dirty="0" err="1">
                <a:solidFill>
                  <a:schemeClr val="tx1"/>
                </a:solidFill>
              </a:rPr>
              <a:t>o.a</a:t>
            </a:r>
            <a:r>
              <a:rPr lang="en-GB" sz="2400" dirty="0">
                <a:solidFill>
                  <a:schemeClr val="tx1"/>
                </a:solidFill>
              </a:rPr>
              <a:t>.:- </a:t>
            </a:r>
            <a:r>
              <a:rPr lang="en-GB" sz="2400" dirty="0" err="1">
                <a:solidFill>
                  <a:schemeClr val="tx1"/>
                </a:solidFill>
              </a:rPr>
              <a:t>kuil</a:t>
            </a:r>
            <a:r>
              <a:rPr lang="en-GB" sz="2400" dirty="0">
                <a:solidFill>
                  <a:schemeClr val="tx1"/>
                </a:solidFill>
              </a:rPr>
              <a:t>/ </a:t>
            </a:r>
            <a:r>
              <a:rPr lang="en-GB" sz="2400" dirty="0" err="1">
                <a:solidFill>
                  <a:schemeClr val="tx1"/>
                </a:solidFill>
              </a:rPr>
              <a:t>plooi</a:t>
            </a:r>
            <a:endParaRPr lang="en-GB" sz="2400" dirty="0">
              <a:solidFill>
                <a:schemeClr val="tx1"/>
              </a:solidFill>
            </a:endParaRPr>
          </a:p>
          <a:p>
            <a:pPr lvl="1" eaLnBrk="1" hangingPunct="1">
              <a:lnSpc>
                <a:spcPct val="90000"/>
              </a:lnSpc>
              <a:buSzPct val="150000"/>
              <a:buFontTx/>
              <a:buNone/>
            </a:pPr>
            <a:r>
              <a:rPr lang="en-GB" sz="2400" dirty="0">
                <a:solidFill>
                  <a:schemeClr val="tx1"/>
                </a:solidFill>
              </a:rPr>
              <a:t>		- </a:t>
            </a:r>
            <a:r>
              <a:rPr lang="en-GB" sz="2400" dirty="0" err="1">
                <a:solidFill>
                  <a:schemeClr val="tx1"/>
                </a:solidFill>
              </a:rPr>
              <a:t>lekkage</a:t>
            </a:r>
            <a:endParaRPr lang="en-GB" sz="2400" dirty="0">
              <a:solidFill>
                <a:schemeClr val="tx1"/>
              </a:solidFill>
            </a:endParaRPr>
          </a:p>
          <a:p>
            <a:pPr lvl="1" eaLnBrk="1" hangingPunct="1">
              <a:lnSpc>
                <a:spcPct val="90000"/>
              </a:lnSpc>
              <a:buSzPct val="150000"/>
              <a:buFontTx/>
              <a:buNone/>
            </a:pPr>
            <a:r>
              <a:rPr lang="en-GB" sz="2400" dirty="0">
                <a:solidFill>
                  <a:schemeClr val="tx1"/>
                </a:solidFill>
              </a:rPr>
              <a:t>		- </a:t>
            </a:r>
            <a:r>
              <a:rPr lang="en-GB" sz="2400" dirty="0" err="1">
                <a:solidFill>
                  <a:schemeClr val="tx1"/>
                </a:solidFill>
              </a:rPr>
              <a:t>te</a:t>
            </a:r>
            <a:r>
              <a:rPr lang="en-GB" sz="2400" dirty="0">
                <a:solidFill>
                  <a:schemeClr val="tx1"/>
                </a:solidFill>
              </a:rPr>
              <a:t> </a:t>
            </a:r>
            <a:r>
              <a:rPr lang="en-GB" sz="2400" dirty="0" err="1">
                <a:solidFill>
                  <a:schemeClr val="tx1"/>
                </a:solidFill>
              </a:rPr>
              <a:t>grote</a:t>
            </a:r>
            <a:r>
              <a:rPr lang="en-GB" sz="2400" dirty="0">
                <a:solidFill>
                  <a:schemeClr val="tx1"/>
                </a:solidFill>
              </a:rPr>
              <a:t> opening </a:t>
            </a:r>
            <a:r>
              <a:rPr lang="en-GB" sz="2400" dirty="0" err="1">
                <a:solidFill>
                  <a:schemeClr val="tx1"/>
                </a:solidFill>
              </a:rPr>
              <a:t>huidplak</a:t>
            </a:r>
            <a:endParaRPr lang="en-GB" sz="2400" dirty="0">
              <a:solidFill>
                <a:schemeClr val="tx1"/>
              </a:solidFill>
            </a:endParaRPr>
          </a:p>
          <a:p>
            <a:pPr eaLnBrk="1" hangingPunct="1">
              <a:lnSpc>
                <a:spcPct val="90000"/>
              </a:lnSpc>
              <a:buSzPct val="150000"/>
            </a:pPr>
            <a:r>
              <a:rPr lang="en-GB" sz="2400" dirty="0" err="1">
                <a:solidFill>
                  <a:schemeClr val="tx1"/>
                </a:solidFill>
              </a:rPr>
              <a:t>Chemische</a:t>
            </a:r>
            <a:r>
              <a:rPr lang="en-GB" sz="2400" dirty="0">
                <a:solidFill>
                  <a:schemeClr val="tx1"/>
                </a:solidFill>
              </a:rPr>
              <a:t> </a:t>
            </a:r>
            <a:r>
              <a:rPr lang="en-GB" sz="2400" dirty="0" err="1">
                <a:solidFill>
                  <a:schemeClr val="tx1"/>
                </a:solidFill>
              </a:rPr>
              <a:t>irritatie</a:t>
            </a:r>
            <a:r>
              <a:rPr lang="en-GB" sz="2400" dirty="0">
                <a:solidFill>
                  <a:schemeClr val="tx1"/>
                </a:solidFill>
              </a:rPr>
              <a:t> (door </a:t>
            </a:r>
            <a:r>
              <a:rPr lang="en-GB" sz="2400" dirty="0" err="1">
                <a:solidFill>
                  <a:schemeClr val="tx1"/>
                </a:solidFill>
              </a:rPr>
              <a:t>prikkelende</a:t>
            </a:r>
            <a:r>
              <a:rPr lang="en-GB" sz="2400" dirty="0">
                <a:solidFill>
                  <a:schemeClr val="tx1"/>
                </a:solidFill>
              </a:rPr>
              <a:t> </a:t>
            </a:r>
            <a:r>
              <a:rPr lang="en-GB" sz="2400" dirty="0" err="1">
                <a:solidFill>
                  <a:schemeClr val="tx1"/>
                </a:solidFill>
              </a:rPr>
              <a:t>stoffen</a:t>
            </a:r>
            <a:r>
              <a:rPr lang="en-GB" sz="2400" dirty="0">
                <a:solidFill>
                  <a:schemeClr val="tx1"/>
                </a:solidFill>
              </a:rPr>
              <a:t> </a:t>
            </a:r>
            <a:r>
              <a:rPr lang="en-GB" sz="2400" dirty="0" err="1">
                <a:solidFill>
                  <a:schemeClr val="tx1"/>
                </a:solidFill>
              </a:rPr>
              <a:t>zoals</a:t>
            </a:r>
            <a:r>
              <a:rPr lang="en-GB" sz="2400" dirty="0">
                <a:solidFill>
                  <a:schemeClr val="tx1"/>
                </a:solidFill>
              </a:rPr>
              <a:t> </a:t>
            </a:r>
            <a:r>
              <a:rPr lang="en-GB" sz="2400" dirty="0" err="1">
                <a:solidFill>
                  <a:schemeClr val="tx1"/>
                </a:solidFill>
              </a:rPr>
              <a:t>bv</a:t>
            </a:r>
            <a:r>
              <a:rPr lang="en-GB" sz="2400" dirty="0">
                <a:solidFill>
                  <a:schemeClr val="tx1"/>
                </a:solidFill>
              </a:rPr>
              <a:t> o</a:t>
            </a:r>
            <a:r>
              <a:rPr lang="nl-NL" sz="2400" dirty="0" err="1">
                <a:solidFill>
                  <a:schemeClr val="tx1"/>
                </a:solidFill>
              </a:rPr>
              <a:t>plosmiddelen</a:t>
            </a:r>
            <a:r>
              <a:rPr lang="nl-NL" sz="2400" dirty="0">
                <a:solidFill>
                  <a:schemeClr val="tx1"/>
                </a:solidFill>
              </a:rPr>
              <a:t>/ ontvettende substanties</a:t>
            </a:r>
            <a:r>
              <a:rPr lang="en-GB" sz="2400" dirty="0">
                <a:solidFill>
                  <a:schemeClr val="tx1"/>
                </a:solidFill>
              </a:rPr>
              <a:t>)</a:t>
            </a:r>
          </a:p>
          <a:p>
            <a:pPr eaLnBrk="1" hangingPunct="1">
              <a:lnSpc>
                <a:spcPct val="90000"/>
              </a:lnSpc>
              <a:buSzPct val="150000"/>
            </a:pPr>
            <a:r>
              <a:rPr lang="en-GB" sz="2400" dirty="0" err="1">
                <a:solidFill>
                  <a:schemeClr val="tx1"/>
                </a:solidFill>
              </a:rPr>
              <a:t>Verkeerd</a:t>
            </a:r>
            <a:r>
              <a:rPr lang="en-GB" sz="2400" dirty="0">
                <a:solidFill>
                  <a:schemeClr val="tx1"/>
                </a:solidFill>
              </a:rPr>
              <a:t> </a:t>
            </a:r>
            <a:r>
              <a:rPr lang="en-GB" sz="2400" dirty="0" err="1">
                <a:solidFill>
                  <a:schemeClr val="tx1"/>
                </a:solidFill>
              </a:rPr>
              <a:t>aanbrengen</a:t>
            </a:r>
            <a:r>
              <a:rPr lang="en-GB" sz="2400" dirty="0">
                <a:solidFill>
                  <a:schemeClr val="tx1"/>
                </a:solidFill>
              </a:rPr>
              <a:t>/ </a:t>
            </a:r>
            <a:r>
              <a:rPr lang="en-GB" sz="2400" dirty="0" err="1">
                <a:solidFill>
                  <a:schemeClr val="tx1"/>
                </a:solidFill>
              </a:rPr>
              <a:t>verwijderen</a:t>
            </a:r>
            <a:r>
              <a:rPr lang="en-GB" sz="2400" dirty="0">
                <a:solidFill>
                  <a:schemeClr val="tx1"/>
                </a:solidFill>
              </a:rPr>
              <a:t> </a:t>
            </a:r>
            <a:r>
              <a:rPr lang="en-GB" sz="2400" dirty="0" err="1">
                <a:solidFill>
                  <a:schemeClr val="tx1"/>
                </a:solidFill>
              </a:rPr>
              <a:t>materiaal</a:t>
            </a:r>
            <a:endParaRPr lang="en-GB" sz="2400" dirty="0">
              <a:solidFill>
                <a:schemeClr val="tx1"/>
              </a:solidFill>
            </a:endParaRPr>
          </a:p>
          <a:p>
            <a:pPr eaLnBrk="1" hangingPunct="1">
              <a:lnSpc>
                <a:spcPct val="90000"/>
              </a:lnSpc>
              <a:buSzPct val="150000"/>
            </a:pPr>
            <a:r>
              <a:rPr lang="nl-NL" sz="2400" dirty="0">
                <a:solidFill>
                  <a:schemeClr val="tx1"/>
                </a:solidFill>
              </a:rPr>
              <a:t>Allergie voor het opvangmateriaal</a:t>
            </a:r>
            <a:endParaRPr lang="en-GB" sz="2400" dirty="0">
              <a:solidFill>
                <a:schemeClr val="tx1"/>
              </a:solidFill>
            </a:endParaRPr>
          </a:p>
          <a:p>
            <a:pPr eaLnBrk="1" hangingPunct="1">
              <a:lnSpc>
                <a:spcPct val="90000"/>
              </a:lnSpc>
              <a:buSzPct val="150000"/>
            </a:pPr>
            <a:r>
              <a:rPr lang="nl-NL" sz="2400" dirty="0">
                <a:solidFill>
                  <a:schemeClr val="tx1"/>
                </a:solidFill>
              </a:rPr>
              <a:t>Scheren</a:t>
            </a:r>
          </a:p>
          <a:p>
            <a:pPr eaLnBrk="1" hangingPunct="1">
              <a:lnSpc>
                <a:spcPct val="90000"/>
              </a:lnSpc>
              <a:buFontTx/>
              <a:buNone/>
            </a:pPr>
            <a:endParaRPr lang="en-GB" sz="2400" dirty="0"/>
          </a:p>
          <a:p>
            <a:pPr eaLnBrk="1" hangingPunct="1">
              <a:lnSpc>
                <a:spcPct val="90000"/>
              </a:lnSpc>
              <a:buSzPct val="150000"/>
            </a:pPr>
            <a:endParaRPr lang="en-GB" sz="2400" dirty="0"/>
          </a:p>
          <a:p>
            <a:pPr eaLnBrk="1" hangingPunct="1">
              <a:lnSpc>
                <a:spcPct val="90000"/>
              </a:lnSpc>
              <a:buSzPct val="150000"/>
            </a:pPr>
            <a:endParaRPr lang="nl-NL" sz="2400" dirty="0"/>
          </a:p>
          <a:p>
            <a:pPr eaLnBrk="1" hangingPunct="1">
              <a:lnSpc>
                <a:spcPct val="90000"/>
              </a:lnSpc>
              <a:buSzPct val="150000"/>
            </a:pPr>
            <a:endParaRPr lang="en-GB" sz="2400" dirty="0"/>
          </a:p>
          <a:p>
            <a:pPr eaLnBrk="1" hangingPunct="1">
              <a:lnSpc>
                <a:spcPct val="90000"/>
              </a:lnSpc>
              <a:buSzPct val="150000"/>
            </a:pPr>
            <a:endParaRPr lang="en-GB" sz="2400" dirty="0"/>
          </a:p>
          <a:p>
            <a:pPr eaLnBrk="1" hangingPunct="1">
              <a:lnSpc>
                <a:spcPct val="90000"/>
              </a:lnSpc>
              <a:buSzPct val="150000"/>
            </a:pPr>
            <a:endParaRPr lang="en-GB" sz="2400" dirty="0"/>
          </a:p>
          <a:p>
            <a:pPr eaLnBrk="1" hangingPunct="1">
              <a:lnSpc>
                <a:spcPct val="90000"/>
              </a:lnSpc>
              <a:buFontTx/>
              <a:buNone/>
            </a:pPr>
            <a:endParaRPr lang="nl-NL" sz="2400" dirty="0"/>
          </a:p>
          <a:p>
            <a:pPr eaLnBrk="1" hangingPunct="1">
              <a:lnSpc>
                <a:spcPct val="90000"/>
              </a:lnSpc>
              <a:buSzPct val="150000"/>
              <a:buFontTx/>
              <a:buNone/>
            </a:pPr>
            <a:endParaRPr lang="en-GB" sz="2400" dirty="0"/>
          </a:p>
        </p:txBody>
      </p:sp>
    </p:spTree>
    <p:extLst>
      <p:ext uri="{BB962C8B-B14F-4D97-AF65-F5344CB8AC3E}">
        <p14:creationId xmlns:p14="http://schemas.microsoft.com/office/powerpoint/2010/main" val="301571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1000"/>
                                        <p:tgtEl>
                                          <p:spTgt spid="6147">
                                            <p:txEl>
                                              <p:pRg st="1" end="1"/>
                                            </p:txEl>
                                          </p:spTgt>
                                        </p:tgtEl>
                                      </p:cBhvr>
                                    </p:animEffect>
                                    <p:anim calcmode="lin" valueType="num">
                                      <p:cBhvr>
                                        <p:cTn id="13"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14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1000"/>
                                        <p:tgtEl>
                                          <p:spTgt spid="6147">
                                            <p:txEl>
                                              <p:pRg st="2" end="2"/>
                                            </p:txEl>
                                          </p:spTgt>
                                        </p:tgtEl>
                                      </p:cBhvr>
                                    </p:animEffect>
                                    <p:anim calcmode="lin" valueType="num">
                                      <p:cBhvr>
                                        <p:cTn id="18"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147">
                                            <p:txEl>
                                              <p:pRg st="3" end="3"/>
                                            </p:txEl>
                                          </p:spTgt>
                                        </p:tgtEl>
                                        <p:attrNameLst>
                                          <p:attrName>style.visibility</p:attrName>
                                        </p:attrNameLst>
                                      </p:cBhvr>
                                      <p:to>
                                        <p:strVal val="visible"/>
                                      </p:to>
                                    </p:set>
                                    <p:animEffect transition="in" filter="fade">
                                      <p:cBhvr>
                                        <p:cTn id="24" dur="1000"/>
                                        <p:tgtEl>
                                          <p:spTgt spid="6147">
                                            <p:txEl>
                                              <p:pRg st="3" end="3"/>
                                            </p:txEl>
                                          </p:spTgt>
                                        </p:tgtEl>
                                      </p:cBhvr>
                                    </p:animEffect>
                                    <p:anim calcmode="lin" valueType="num">
                                      <p:cBhvr>
                                        <p:cTn id="25"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Effect transition="in" filter="fade">
                                      <p:cBhvr>
                                        <p:cTn id="31" dur="1000"/>
                                        <p:tgtEl>
                                          <p:spTgt spid="6147">
                                            <p:txEl>
                                              <p:pRg st="4" end="4"/>
                                            </p:txEl>
                                          </p:spTgt>
                                        </p:tgtEl>
                                      </p:cBhvr>
                                    </p:animEffect>
                                    <p:anim calcmode="lin" valueType="num">
                                      <p:cBhvr>
                                        <p:cTn id="32"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1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147">
                                            <p:txEl>
                                              <p:pRg st="5" end="5"/>
                                            </p:txEl>
                                          </p:spTgt>
                                        </p:tgtEl>
                                        <p:attrNameLst>
                                          <p:attrName>style.visibility</p:attrName>
                                        </p:attrNameLst>
                                      </p:cBhvr>
                                      <p:to>
                                        <p:strVal val="visible"/>
                                      </p:to>
                                    </p:set>
                                    <p:animEffect transition="in" filter="fade">
                                      <p:cBhvr>
                                        <p:cTn id="38" dur="1000"/>
                                        <p:tgtEl>
                                          <p:spTgt spid="6147">
                                            <p:txEl>
                                              <p:pRg st="5" end="5"/>
                                            </p:txEl>
                                          </p:spTgt>
                                        </p:tgtEl>
                                      </p:cBhvr>
                                    </p:animEffect>
                                    <p:anim calcmode="lin" valueType="num">
                                      <p:cBhvr>
                                        <p:cTn id="39"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14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147">
                                            <p:txEl>
                                              <p:pRg st="6" end="6"/>
                                            </p:txEl>
                                          </p:spTgt>
                                        </p:tgtEl>
                                        <p:attrNameLst>
                                          <p:attrName>style.visibility</p:attrName>
                                        </p:attrNameLst>
                                      </p:cBhvr>
                                      <p:to>
                                        <p:strVal val="visible"/>
                                      </p:to>
                                    </p:set>
                                    <p:animEffect transition="in" filter="fade">
                                      <p:cBhvr>
                                        <p:cTn id="45" dur="1000"/>
                                        <p:tgtEl>
                                          <p:spTgt spid="6147">
                                            <p:txEl>
                                              <p:pRg st="6" end="6"/>
                                            </p:txEl>
                                          </p:spTgt>
                                        </p:tgtEl>
                                      </p:cBhvr>
                                    </p:animEffect>
                                    <p:anim calcmode="lin" valueType="num">
                                      <p:cBhvr>
                                        <p:cTn id="46"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614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nl-NL" sz="3600" dirty="0">
                <a:solidFill>
                  <a:schemeClr val="tx1"/>
                </a:solidFill>
              </a:rPr>
              <a:t>Huidirritatie-oorzaken </a:t>
            </a:r>
            <a:r>
              <a:rPr lang="nl-NL" sz="1800" dirty="0">
                <a:solidFill>
                  <a:schemeClr val="tx1"/>
                </a:solidFill>
              </a:rPr>
              <a:t>2</a:t>
            </a:r>
          </a:p>
        </p:txBody>
      </p:sp>
      <p:sp>
        <p:nvSpPr>
          <p:cNvPr id="7171" name="Rectangle 3"/>
          <p:cNvSpPr>
            <a:spLocks noGrp="1" noChangeArrowheads="1"/>
          </p:cNvSpPr>
          <p:nvPr>
            <p:ph idx="1"/>
          </p:nvPr>
        </p:nvSpPr>
        <p:spPr>
          <a:xfrm>
            <a:off x="1476375" y="1219200"/>
            <a:ext cx="7362825" cy="4343400"/>
          </a:xfrm>
        </p:spPr>
        <p:txBody>
          <a:bodyPr/>
          <a:lstStyle/>
          <a:p>
            <a:pPr eaLnBrk="1" hangingPunct="1"/>
            <a:endParaRPr lang="nl-NL" sz="2800" dirty="0"/>
          </a:p>
          <a:p>
            <a:pPr eaLnBrk="1" hangingPunct="1"/>
            <a:r>
              <a:rPr lang="nl-NL" sz="2400" dirty="0">
                <a:solidFill>
                  <a:schemeClr val="tx1"/>
                </a:solidFill>
              </a:rPr>
              <a:t>Bacteriële/ schimmelinfecties</a:t>
            </a:r>
          </a:p>
          <a:p>
            <a:pPr eaLnBrk="1" hangingPunct="1"/>
            <a:r>
              <a:rPr lang="en-GB" sz="2400" dirty="0" err="1">
                <a:solidFill>
                  <a:schemeClr val="tx1"/>
                </a:solidFill>
              </a:rPr>
              <a:t>Gevoelige</a:t>
            </a:r>
            <a:r>
              <a:rPr lang="en-GB" sz="2400" dirty="0">
                <a:solidFill>
                  <a:schemeClr val="tx1"/>
                </a:solidFill>
              </a:rPr>
              <a:t>/ </a:t>
            </a:r>
            <a:r>
              <a:rPr lang="en-GB" sz="2400" dirty="0" err="1">
                <a:solidFill>
                  <a:schemeClr val="tx1"/>
                </a:solidFill>
              </a:rPr>
              <a:t>droge</a:t>
            </a:r>
            <a:r>
              <a:rPr lang="en-GB" sz="2400" dirty="0">
                <a:solidFill>
                  <a:schemeClr val="tx1"/>
                </a:solidFill>
              </a:rPr>
              <a:t> </a:t>
            </a:r>
            <a:r>
              <a:rPr lang="en-GB" sz="2400" dirty="0" err="1">
                <a:solidFill>
                  <a:schemeClr val="tx1"/>
                </a:solidFill>
              </a:rPr>
              <a:t>huid</a:t>
            </a:r>
            <a:endParaRPr lang="en-GB" sz="2400" dirty="0">
              <a:solidFill>
                <a:schemeClr val="tx1"/>
              </a:solidFill>
            </a:endParaRPr>
          </a:p>
          <a:p>
            <a:pPr eaLnBrk="1" hangingPunct="1"/>
            <a:r>
              <a:rPr lang="en-GB" sz="2400" dirty="0" err="1">
                <a:solidFill>
                  <a:schemeClr val="tx1"/>
                </a:solidFill>
              </a:rPr>
              <a:t>Verminderde</a:t>
            </a:r>
            <a:r>
              <a:rPr lang="en-GB" sz="2400" dirty="0">
                <a:solidFill>
                  <a:schemeClr val="tx1"/>
                </a:solidFill>
              </a:rPr>
              <a:t> </a:t>
            </a:r>
            <a:r>
              <a:rPr lang="en-GB" sz="2400" dirty="0" err="1">
                <a:solidFill>
                  <a:schemeClr val="tx1"/>
                </a:solidFill>
              </a:rPr>
              <a:t>weerstand</a:t>
            </a:r>
            <a:r>
              <a:rPr lang="en-GB" sz="2400" dirty="0">
                <a:solidFill>
                  <a:schemeClr val="tx1"/>
                </a:solidFill>
              </a:rPr>
              <a:t>/ a</a:t>
            </a:r>
            <a:r>
              <a:rPr lang="nl-NL" sz="2400" dirty="0" err="1">
                <a:solidFill>
                  <a:schemeClr val="tx1"/>
                </a:solidFill>
              </a:rPr>
              <a:t>lgehele</a:t>
            </a:r>
            <a:r>
              <a:rPr lang="nl-NL" sz="2400" dirty="0">
                <a:solidFill>
                  <a:schemeClr val="tx1"/>
                </a:solidFill>
              </a:rPr>
              <a:t> malaise/ ondervoeding/ bepaalde ziektebeelden</a:t>
            </a:r>
          </a:p>
          <a:p>
            <a:pPr eaLnBrk="1" hangingPunct="1"/>
            <a:r>
              <a:rPr lang="en-GB" sz="2400" dirty="0" err="1">
                <a:solidFill>
                  <a:schemeClr val="tx1"/>
                </a:solidFill>
              </a:rPr>
              <a:t>Medicatie</a:t>
            </a:r>
            <a:r>
              <a:rPr lang="en-GB" sz="2400" dirty="0">
                <a:solidFill>
                  <a:schemeClr val="tx1"/>
                </a:solidFill>
              </a:rPr>
              <a:t> (</a:t>
            </a:r>
            <a:r>
              <a:rPr lang="en-GB" sz="2400" dirty="0" err="1">
                <a:solidFill>
                  <a:schemeClr val="tx1"/>
                </a:solidFill>
              </a:rPr>
              <a:t>chemotherapie</a:t>
            </a:r>
            <a:r>
              <a:rPr lang="en-GB" sz="2400" dirty="0">
                <a:solidFill>
                  <a:schemeClr val="tx1"/>
                </a:solidFill>
              </a:rPr>
              <a:t>, </a:t>
            </a:r>
            <a:r>
              <a:rPr lang="en-GB" sz="2400" dirty="0" err="1">
                <a:solidFill>
                  <a:schemeClr val="tx1"/>
                </a:solidFill>
              </a:rPr>
              <a:t>antibiotica</a:t>
            </a:r>
            <a:r>
              <a:rPr lang="en-GB" sz="2400" dirty="0">
                <a:solidFill>
                  <a:schemeClr val="tx1"/>
                </a:solidFill>
              </a:rPr>
              <a:t>, </a:t>
            </a:r>
            <a:r>
              <a:rPr lang="en-GB" sz="2400" dirty="0" err="1">
                <a:solidFill>
                  <a:schemeClr val="tx1"/>
                </a:solidFill>
              </a:rPr>
              <a:t>corticosteroïden</a:t>
            </a:r>
            <a:r>
              <a:rPr lang="en-GB" sz="2400" dirty="0">
                <a:solidFill>
                  <a:schemeClr val="tx1"/>
                </a:solidFill>
              </a:rPr>
              <a:t>)</a:t>
            </a:r>
          </a:p>
          <a:p>
            <a:pPr eaLnBrk="1" hangingPunct="1"/>
            <a:r>
              <a:rPr lang="nl-NL" sz="2400" dirty="0">
                <a:solidFill>
                  <a:schemeClr val="tx1"/>
                </a:solidFill>
              </a:rPr>
              <a:t>Radiotherapie</a:t>
            </a:r>
            <a:endParaRPr lang="en-GB" sz="2400" dirty="0">
              <a:solidFill>
                <a:schemeClr val="tx1"/>
              </a:solidFill>
            </a:endParaRPr>
          </a:p>
          <a:p>
            <a:pPr eaLnBrk="1" hangingPunct="1"/>
            <a:endParaRPr lang="en-GB" sz="2400" dirty="0"/>
          </a:p>
          <a:p>
            <a:pPr eaLnBrk="1" hangingPunct="1">
              <a:buSzPct val="150000"/>
            </a:pPr>
            <a:endParaRPr lang="en-GB" sz="2400" dirty="0"/>
          </a:p>
          <a:p>
            <a:pPr eaLnBrk="1" hangingPunct="1">
              <a:buSzPct val="150000"/>
            </a:pPr>
            <a:endParaRPr lang="nl-NL" sz="2400" dirty="0"/>
          </a:p>
          <a:p>
            <a:pPr eaLnBrk="1" hangingPunct="1"/>
            <a:endParaRPr lang="nl-NL" dirty="0"/>
          </a:p>
          <a:p>
            <a:pPr eaLnBrk="1" hangingPunct="1">
              <a:buFontTx/>
              <a:buBlip>
                <a:blip r:embed="rId3"/>
              </a:buBlip>
            </a:pPr>
            <a:endParaRPr lang="nl-NL" dirty="0"/>
          </a:p>
          <a:p>
            <a:pPr eaLnBrk="1" hangingPunct="1"/>
            <a:endParaRPr lang="nl-NL" dirty="0"/>
          </a:p>
          <a:p>
            <a:pPr eaLnBrk="1" hangingPunct="1">
              <a:buFontTx/>
              <a:buNone/>
            </a:pPr>
            <a:endParaRPr lang="nl-NL" dirty="0"/>
          </a:p>
        </p:txBody>
      </p:sp>
    </p:spTree>
    <p:extLst>
      <p:ext uri="{BB962C8B-B14F-4D97-AF65-F5344CB8AC3E}">
        <p14:creationId xmlns:p14="http://schemas.microsoft.com/office/powerpoint/2010/main" val="66506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Effect transition="in" filter="fade">
                                      <p:cBhvr>
                                        <p:cTn id="28" dur="1000"/>
                                        <p:tgtEl>
                                          <p:spTgt spid="7171">
                                            <p:txEl>
                                              <p:pRg st="4" end="4"/>
                                            </p:txEl>
                                          </p:spTgt>
                                        </p:tgtEl>
                                      </p:cBhvr>
                                    </p:animEffect>
                                    <p:anim calcmode="lin" valueType="num">
                                      <p:cBhvr>
                                        <p:cTn id="29"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5" end="5"/>
                                            </p:txEl>
                                          </p:spTgt>
                                        </p:tgtEl>
                                        <p:attrNameLst>
                                          <p:attrName>style.visibility</p:attrName>
                                        </p:attrNameLst>
                                      </p:cBhvr>
                                      <p:to>
                                        <p:strVal val="visible"/>
                                      </p:to>
                                    </p:set>
                                    <p:animEffect transition="in" filter="fade">
                                      <p:cBhvr>
                                        <p:cTn id="35" dur="1000"/>
                                        <p:tgtEl>
                                          <p:spTgt spid="7171">
                                            <p:txEl>
                                              <p:pRg st="5" end="5"/>
                                            </p:txEl>
                                          </p:spTgt>
                                        </p:tgtEl>
                                      </p:cBhvr>
                                    </p:animEffect>
                                    <p:anim calcmode="lin" valueType="num">
                                      <p:cBhvr>
                                        <p:cTn id="36"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4294967295"/>
          </p:nvPr>
        </p:nvSpPr>
        <p:spPr>
          <a:xfrm>
            <a:off x="1778000" y="1052513"/>
            <a:ext cx="7366000" cy="4679950"/>
          </a:xfrm>
        </p:spPr>
        <p:txBody>
          <a:bodyPr/>
          <a:lstStyle/>
          <a:p>
            <a:pPr eaLnBrk="1" hangingPunct="1">
              <a:buSzPct val="150000"/>
              <a:buFontTx/>
              <a:buNone/>
            </a:pPr>
            <a:r>
              <a:rPr lang="nl-NL" sz="2400" dirty="0"/>
              <a:t>	</a:t>
            </a:r>
            <a:endParaRPr lang="nl-NL" sz="2000" dirty="0"/>
          </a:p>
        </p:txBody>
      </p:sp>
      <p:pic>
        <p:nvPicPr>
          <p:cNvPr id="111620" name="Picture 4" descr="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772816"/>
            <a:ext cx="424847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6" descr="Afbeeld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68" y="908720"/>
            <a:ext cx="3744416"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865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1620"/>
                                        </p:tgtEl>
                                        <p:attrNameLst>
                                          <p:attrName>style.visibility</p:attrName>
                                        </p:attrNameLst>
                                      </p:cBhvr>
                                      <p:to>
                                        <p:strVal val="visible"/>
                                      </p:to>
                                    </p:set>
                                    <p:animEffect transition="in" filter="wheel(1)">
                                      <p:cBhvr>
                                        <p:cTn id="7" dur="2000"/>
                                        <p:tgtEl>
                                          <p:spTgt spid="1116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1622"/>
                                        </p:tgtEl>
                                        <p:attrNameLst>
                                          <p:attrName>style.visibility</p:attrName>
                                        </p:attrNameLst>
                                      </p:cBhvr>
                                      <p:to>
                                        <p:strVal val="visible"/>
                                      </p:to>
                                    </p:set>
                                    <p:animEffect transition="in" filter="wheel(1)">
                                      <p:cBhvr>
                                        <p:cTn id="12" dur="2000"/>
                                        <p:tgtEl>
                                          <p:spTgt spid="1116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1619">
                                            <p:txEl>
                                              <p:pRg st="0" end="0"/>
                                            </p:txEl>
                                          </p:spTgt>
                                        </p:tgtEl>
                                        <p:attrNameLst>
                                          <p:attrName>style.visibility</p:attrName>
                                        </p:attrNameLst>
                                      </p:cBhvr>
                                      <p:to>
                                        <p:strVal val="visible"/>
                                      </p:to>
                                    </p:set>
                                    <p:anim calcmode="lin" valueType="num">
                                      <p:cBhvr additive="base">
                                        <p:cTn id="17"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16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Oorzaak stoma probleem weghalen.</a:t>
            </a:r>
          </a:p>
        </p:txBody>
      </p:sp>
      <p:sp>
        <p:nvSpPr>
          <p:cNvPr id="3" name="Tijdelijke aanduiding voor inhoud 2"/>
          <p:cNvSpPr>
            <a:spLocks noGrp="1"/>
          </p:cNvSpPr>
          <p:nvPr>
            <p:ph idx="1"/>
          </p:nvPr>
        </p:nvSpPr>
        <p:spPr>
          <a:xfrm>
            <a:off x="251520" y="1321989"/>
            <a:ext cx="8229600" cy="5131347"/>
          </a:xfrm>
        </p:spPr>
        <p:txBody>
          <a:bodyPr>
            <a:normAutofit/>
          </a:bodyPr>
          <a:lstStyle/>
          <a:p>
            <a:r>
              <a:rPr lang="nl-NL" sz="2400" dirty="0"/>
              <a:t>Oorzaak meestal door lekkage, soms door irritatie van de huidplaat.</a:t>
            </a:r>
          </a:p>
          <a:p>
            <a:r>
              <a:rPr lang="nl-NL" sz="2400" dirty="0"/>
              <a:t>Gebruik huid beschermende middelen </a:t>
            </a:r>
            <a:r>
              <a:rPr lang="nl-NL" sz="2400" dirty="0" err="1"/>
              <a:t>b.v</a:t>
            </a:r>
            <a:r>
              <a:rPr lang="nl-NL" sz="2400" dirty="0"/>
              <a:t> </a:t>
            </a:r>
            <a:r>
              <a:rPr lang="nl-NL" sz="2400" dirty="0" err="1"/>
              <a:t>cavilon</a:t>
            </a:r>
            <a:r>
              <a:rPr lang="nl-NL" sz="2400" dirty="0"/>
              <a:t> spray/</a:t>
            </a:r>
            <a:r>
              <a:rPr lang="nl-NL" sz="2400" dirty="0" err="1"/>
              <a:t>swabs</a:t>
            </a:r>
            <a:endParaRPr lang="nl-NL" sz="2400" dirty="0"/>
          </a:p>
          <a:p>
            <a:r>
              <a:rPr lang="nl-NL" sz="2400" dirty="0"/>
              <a:t>Gebruik een speciale poeder (</a:t>
            </a:r>
            <a:r>
              <a:rPr lang="nl-NL" sz="2400" dirty="0" err="1"/>
              <a:t>Orahesive</a:t>
            </a:r>
            <a:r>
              <a:rPr lang="nl-NL" sz="2400" dirty="0"/>
              <a:t> poeder) voor nattende wondjes. (blaas het overtollige poeder weg.)</a:t>
            </a:r>
          </a:p>
          <a:p>
            <a:r>
              <a:rPr lang="nl-NL" sz="2400" dirty="0"/>
              <a:t>Vul huidplooien op met speciale pasta of huidplaat ringen.</a:t>
            </a:r>
          </a:p>
        </p:txBody>
      </p:sp>
    </p:spTree>
    <p:extLst>
      <p:ext uri="{BB962C8B-B14F-4D97-AF65-F5344CB8AC3E}">
        <p14:creationId xmlns:p14="http://schemas.microsoft.com/office/powerpoint/2010/main" val="114974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60648"/>
            <a:ext cx="7772400" cy="1470025"/>
          </a:xfrm>
        </p:spPr>
        <p:txBody>
          <a:bodyPr/>
          <a:lstStyle/>
          <a:p>
            <a:r>
              <a:rPr lang="nl-NL" dirty="0"/>
              <a:t>Stoma zorg</a:t>
            </a:r>
          </a:p>
        </p:txBody>
      </p:sp>
      <p:sp>
        <p:nvSpPr>
          <p:cNvPr id="3" name="Ondertitel 2"/>
          <p:cNvSpPr>
            <a:spLocks noGrp="1"/>
          </p:cNvSpPr>
          <p:nvPr>
            <p:ph type="subTitle" idx="1"/>
          </p:nvPr>
        </p:nvSpPr>
        <p:spPr>
          <a:xfrm>
            <a:off x="539552" y="1412776"/>
            <a:ext cx="6400800" cy="4752528"/>
          </a:xfrm>
        </p:spPr>
        <p:txBody>
          <a:bodyPr>
            <a:normAutofit fontScale="92500" lnSpcReduction="10000"/>
          </a:bodyPr>
          <a:lstStyle/>
          <a:p>
            <a:pPr algn="l"/>
            <a:r>
              <a:rPr lang="nl-NL" b="1" dirty="0"/>
              <a:t>3typen:</a:t>
            </a:r>
          </a:p>
          <a:p>
            <a:pPr algn="l"/>
            <a:r>
              <a:rPr lang="nl-NL" dirty="0"/>
              <a:t>Colostoma (dikke darm)</a:t>
            </a:r>
          </a:p>
          <a:p>
            <a:pPr algn="l"/>
            <a:r>
              <a:rPr lang="nl-NL" dirty="0"/>
              <a:t>Ileostoma (dunne darm)</a:t>
            </a:r>
          </a:p>
          <a:p>
            <a:pPr algn="l"/>
            <a:r>
              <a:rPr lang="nl-NL" dirty="0"/>
              <a:t>Urostoma (urinewegen)</a:t>
            </a:r>
          </a:p>
          <a:p>
            <a:pPr algn="l"/>
            <a:endParaRPr lang="nl-NL" dirty="0"/>
          </a:p>
          <a:p>
            <a:pPr marL="457200" indent="-457200" algn="l">
              <a:buFontTx/>
              <a:buChar char="-"/>
            </a:pPr>
            <a:r>
              <a:rPr lang="nl-NL" dirty="0"/>
              <a:t>Een stoma kan tijdelijk of blijvend zijn.</a:t>
            </a:r>
          </a:p>
          <a:p>
            <a:pPr marL="457200" indent="-457200" algn="l">
              <a:buFontTx/>
              <a:buChar char="-"/>
            </a:pPr>
            <a:r>
              <a:rPr lang="nl-NL" dirty="0"/>
              <a:t>Eindstandig of dubbelloops.</a:t>
            </a:r>
          </a:p>
          <a:p>
            <a:pPr marL="457200" indent="-457200" algn="l">
              <a:buFontTx/>
              <a:buChar char="-"/>
            </a:pPr>
            <a:r>
              <a:rPr lang="nl-NL" dirty="0"/>
              <a:t>Malone stoma (spoelstoma)</a:t>
            </a:r>
          </a:p>
          <a:p>
            <a:pPr marL="457200" indent="-457200" algn="l">
              <a:buFontTx/>
              <a:buChar char="-"/>
            </a:pPr>
            <a:endParaRPr lang="nl-NL" dirty="0"/>
          </a:p>
          <a:p>
            <a:pPr algn="l"/>
            <a:r>
              <a:rPr lang="nl-NL" dirty="0"/>
              <a:t>Bij een dubbelloops stoma wordt postoperatief een “brug” geplaatst om te voorkomen dat het stoma terugtrekt.</a:t>
            </a:r>
          </a:p>
          <a:p>
            <a:pPr algn="l"/>
            <a:r>
              <a:rPr lang="nl-NL" dirty="0"/>
              <a:t>Een dubbelloops stoma is vaak ovaal van </a:t>
            </a:r>
          </a:p>
          <a:p>
            <a:pPr algn="l"/>
            <a:r>
              <a:rPr lang="nl-NL" dirty="0"/>
              <a:t>vorm en iets groter.</a:t>
            </a:r>
          </a:p>
          <a:p>
            <a:pPr algn="l"/>
            <a:endParaRPr lang="nl-NL" dirty="0"/>
          </a:p>
          <a:p>
            <a:pPr algn="l"/>
            <a:r>
              <a:rPr lang="nl-NL" dirty="0">
                <a:hlinkClick r:id="rId2"/>
              </a:rPr>
              <a:t>https://www.stomavereniging.nl/</a:t>
            </a:r>
            <a:r>
              <a:rPr lang="nl-NL" dirty="0"/>
              <a:t> voor meer informatie en achtergronden</a:t>
            </a:r>
          </a:p>
          <a:p>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573016"/>
            <a:ext cx="2298948" cy="277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20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2050"/>
                                        </p:tgtEl>
                                        <p:attrNameLst>
                                          <p:attrName>style.visibility</p:attrName>
                                        </p:attrNameLst>
                                      </p:cBhvr>
                                      <p:to>
                                        <p:strVal val="visible"/>
                                      </p:to>
                                    </p:set>
                                    <p:animEffect transition="in" filter="wheel(1)">
                                      <p:cBhvr>
                                        <p:cTn id="45" dur="2000"/>
                                        <p:tgtEl>
                                          <p:spTgt spid="205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anim calcmode="lin" valueType="num">
                                      <p:cBhvr>
                                        <p:cTn id="5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fade">
                                      <p:cBhvr>
                                        <p:cTn id="60" dur="1000"/>
                                        <p:tgtEl>
                                          <p:spTgt spid="3">
                                            <p:txEl>
                                              <p:pRg st="11" end="11"/>
                                            </p:txEl>
                                          </p:spTgt>
                                        </p:tgtEl>
                                      </p:cBhvr>
                                    </p:animEffect>
                                    <p:anim calcmode="lin" valueType="num">
                                      <p:cBhvr>
                                        <p:cTn id="6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1000"/>
                                        <p:tgtEl>
                                          <p:spTgt spid="3">
                                            <p:txEl>
                                              <p:pRg st="13" end="13"/>
                                            </p:txEl>
                                          </p:spTgt>
                                        </p:tgtEl>
                                      </p:cBhvr>
                                    </p:animEffect>
                                    <p:anim calcmode="lin" valueType="num">
                                      <p:cBhvr>
                                        <p:cTn id="6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70026" y="1141140"/>
            <a:ext cx="8229600" cy="1141140"/>
          </a:xfrm>
        </p:spPr>
        <p:txBody>
          <a:bodyPr>
            <a:noAutofit/>
          </a:bodyPr>
          <a:lstStyle/>
          <a:p>
            <a:r>
              <a:rPr lang="nl-NL" sz="1800" dirty="0"/>
              <a:t>Verwijder voorzichtig de plaat, door </a:t>
            </a:r>
            <a:r>
              <a:rPr lang="nl-NL" sz="2000" b="1" dirty="0"/>
              <a:t>de huid naar</a:t>
            </a:r>
            <a:br>
              <a:rPr lang="nl-NL" sz="2000" b="1" dirty="0"/>
            </a:br>
            <a:r>
              <a:rPr lang="nl-NL" sz="2000" b="1" dirty="0"/>
              <a:t> beneden te duwen </a:t>
            </a:r>
            <a:r>
              <a:rPr lang="nl-NL" sz="1800" dirty="0"/>
              <a:t>in plaats van </a:t>
            </a:r>
            <a:br>
              <a:rPr lang="nl-NL" sz="1800" dirty="0"/>
            </a:br>
            <a:r>
              <a:rPr lang="nl-NL" sz="1800" dirty="0"/>
              <a:t>hard aan de kleefplaat te trekken.</a:t>
            </a:r>
            <a:br>
              <a:rPr lang="nl-NL" sz="1800" dirty="0"/>
            </a:br>
            <a:br>
              <a:rPr lang="nl-NL" sz="1800" dirty="0"/>
            </a:br>
            <a:endParaRPr lang="nl-NL" sz="1800" dirty="0"/>
          </a:p>
        </p:txBody>
      </p:sp>
      <p:sp>
        <p:nvSpPr>
          <p:cNvPr id="3" name="Tijdelijke aanduiding voor inhoud 2"/>
          <p:cNvSpPr>
            <a:spLocks noGrp="1"/>
          </p:cNvSpPr>
          <p:nvPr>
            <p:ph idx="1"/>
          </p:nvPr>
        </p:nvSpPr>
        <p:spPr/>
        <p:txBody>
          <a:bodyPr/>
          <a:lstStyle/>
          <a:p>
            <a:endParaRPr lang="nl-NL" dirty="0"/>
          </a:p>
        </p:txBody>
      </p:sp>
      <p:pic>
        <p:nvPicPr>
          <p:cNvPr id="5" name="Picture 3" descr="http://www.azgroeninge.be/eCache/2440/verzorg_ileo_-_plaat_vernieuwen_4.jpg?hid=img;w=150;h=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719" y="305173"/>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azgroeninge.be/eCache/2441/verzorg_ileo_-_plaat_vernieuwen_5.jpg?hid=img;w=200;h=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20888"/>
            <a:ext cx="18954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141788"/>
            <a:ext cx="189547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2286000" y="2828836"/>
            <a:ext cx="4572000" cy="1200329"/>
          </a:xfrm>
          <a:prstGeom prst="rect">
            <a:avLst/>
          </a:prstGeom>
        </p:spPr>
        <p:txBody>
          <a:bodyPr>
            <a:spAutoFit/>
          </a:bodyPr>
          <a:lstStyle/>
          <a:p>
            <a:r>
              <a:rPr lang="nl-NL" dirty="0"/>
              <a:t>Als het stoma veel stoelgang produceert gebruik een tampon zodat je droog kan  werken. </a:t>
            </a:r>
            <a:br>
              <a:rPr lang="nl-NL" dirty="0"/>
            </a:br>
            <a:endParaRPr lang="nl-NL" dirty="0"/>
          </a:p>
        </p:txBody>
      </p:sp>
      <p:sp>
        <p:nvSpPr>
          <p:cNvPr id="8" name="Rechthoek 7"/>
          <p:cNvSpPr/>
          <p:nvPr/>
        </p:nvSpPr>
        <p:spPr>
          <a:xfrm>
            <a:off x="2411760" y="4141788"/>
            <a:ext cx="4572000" cy="2031325"/>
          </a:xfrm>
          <a:prstGeom prst="rect">
            <a:avLst/>
          </a:prstGeom>
        </p:spPr>
        <p:txBody>
          <a:bodyPr>
            <a:spAutoFit/>
          </a:bodyPr>
          <a:lstStyle/>
          <a:p>
            <a:r>
              <a:rPr lang="nl-NL" dirty="0"/>
              <a:t>Was het stoma en de omliggende huid voorzichtig met natte gaasjes lauw .</a:t>
            </a:r>
            <a:br>
              <a:rPr lang="nl-NL" dirty="0"/>
            </a:br>
            <a:r>
              <a:rPr lang="nl-NL" dirty="0"/>
              <a:t>Gebruik geen vochtige doekjes of reinigingsschuim. </a:t>
            </a:r>
          </a:p>
          <a:p>
            <a:r>
              <a:rPr lang="nl-NL" dirty="0"/>
              <a:t>Stomaslijmvlies kan gemakkelijk bloeden.</a:t>
            </a:r>
          </a:p>
          <a:p>
            <a:r>
              <a:rPr lang="nl-NL" dirty="0"/>
              <a:t>Dep de huid rondom goed droog.</a:t>
            </a:r>
            <a:br>
              <a:rPr lang="nl-NL" dirty="0"/>
            </a:br>
            <a:endParaRPr lang="nl-NL" dirty="0"/>
          </a:p>
        </p:txBody>
      </p:sp>
      <p:sp>
        <p:nvSpPr>
          <p:cNvPr id="9" name="Rechthoek 8"/>
          <p:cNvSpPr/>
          <p:nvPr/>
        </p:nvSpPr>
        <p:spPr>
          <a:xfrm>
            <a:off x="4427984" y="188640"/>
            <a:ext cx="2389885" cy="707886"/>
          </a:xfrm>
          <a:prstGeom prst="rect">
            <a:avLst/>
          </a:prstGeom>
        </p:spPr>
        <p:txBody>
          <a:bodyPr wrap="none">
            <a:spAutoFit/>
          </a:bodyPr>
          <a:lstStyle/>
          <a:p>
            <a:r>
              <a:rPr lang="nl-NL" sz="4000" dirty="0"/>
              <a:t>Verzorging</a:t>
            </a:r>
          </a:p>
        </p:txBody>
      </p:sp>
    </p:spTree>
    <p:extLst>
      <p:ext uri="{BB962C8B-B14F-4D97-AF65-F5344CB8AC3E}">
        <p14:creationId xmlns:p14="http://schemas.microsoft.com/office/powerpoint/2010/main" val="2462532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044" y="0"/>
            <a:ext cx="8229600" cy="1143000"/>
          </a:xfrm>
        </p:spPr>
        <p:txBody>
          <a:bodyPr>
            <a:normAutofit/>
          </a:bodyPr>
          <a:lstStyle/>
          <a:p>
            <a:r>
              <a:rPr lang="nl-NL" sz="1600" dirty="0"/>
              <a:t>Neem de juiste maat van het stoma, gebruik hiervoor het maatkaartje.</a:t>
            </a:r>
            <a:br>
              <a:rPr lang="nl-NL" sz="1600" dirty="0"/>
            </a:br>
            <a:br>
              <a:rPr lang="nl-NL" sz="1600" dirty="0"/>
            </a:br>
            <a:endParaRPr lang="nl-NL" sz="1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1152" y="548680"/>
            <a:ext cx="1896020" cy="143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620688"/>
            <a:ext cx="189547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844824"/>
            <a:ext cx="19018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3" y="3933056"/>
            <a:ext cx="19018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2708920"/>
            <a:ext cx="142716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5161704"/>
            <a:ext cx="189547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2483768" y="2047851"/>
            <a:ext cx="4572000" cy="4524315"/>
          </a:xfrm>
          <a:prstGeom prst="rect">
            <a:avLst/>
          </a:prstGeom>
        </p:spPr>
        <p:txBody>
          <a:bodyPr>
            <a:spAutoFit/>
          </a:bodyPr>
          <a:lstStyle/>
          <a:p>
            <a:r>
              <a:rPr lang="nl-NL" dirty="0"/>
              <a:t>Knip de plaat uit volgens de aangegeven maat.</a:t>
            </a:r>
          </a:p>
          <a:p>
            <a:r>
              <a:rPr lang="nl-NL" dirty="0"/>
              <a:t>Of gebruik in eerste instantie een mal.</a:t>
            </a:r>
          </a:p>
          <a:p>
            <a:r>
              <a:rPr lang="nl-NL" dirty="0"/>
              <a:t>Breng evt.  een beschermfilm aan rond het stoma. Het kan geen kwaad als er ook beschermfilm op het stoma → terechtkomt.</a:t>
            </a:r>
          </a:p>
          <a:p>
            <a:endParaRPr lang="nl-NL" dirty="0"/>
          </a:p>
          <a:p>
            <a:endParaRPr lang="nl-NL" dirty="0"/>
          </a:p>
          <a:p>
            <a:r>
              <a:rPr lang="nl-NL" dirty="0"/>
              <a:t>Maak randjes glad met de vinger !!</a:t>
            </a:r>
          </a:p>
          <a:p>
            <a:endParaRPr lang="nl-NL" dirty="0"/>
          </a:p>
          <a:p>
            <a:endParaRPr lang="nl-NL" dirty="0"/>
          </a:p>
          <a:p>
            <a:r>
              <a:rPr lang="nl-NL" dirty="0"/>
              <a:t>Verwarm de plaat tussen de handen.</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270636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2235" y="2562969"/>
            <a:ext cx="8229600" cy="1143000"/>
          </a:xfrm>
        </p:spPr>
        <p:txBody>
          <a:bodyPr>
            <a:normAutofit fontScale="90000"/>
          </a:bodyPr>
          <a:lstStyle/>
          <a:p>
            <a:pPr algn="l"/>
            <a:r>
              <a:rPr lang="nl-NL" sz="1800" dirty="0"/>
              <a:t>Verwijder de beschermfolie</a:t>
            </a:r>
            <a:br>
              <a:rPr lang="nl-NL" sz="1800" dirty="0"/>
            </a:br>
            <a:br>
              <a:rPr lang="nl-NL" sz="1800" dirty="0"/>
            </a:br>
            <a:br>
              <a:rPr lang="nl-NL" sz="1800" dirty="0"/>
            </a:br>
            <a:r>
              <a:rPr lang="nl-NL" sz="1800" dirty="0"/>
              <a:t>Kleef de plaat altijd eerst onderaan goed vast tegen het stoma</a:t>
            </a:r>
            <a:br>
              <a:rPr lang="nl-NL" sz="1800" dirty="0"/>
            </a:br>
            <a:r>
              <a:rPr lang="nl-NL" sz="1800" dirty="0"/>
              <a:t>Druk de kleefplaat overal goed aan</a:t>
            </a:r>
            <a:br>
              <a:rPr lang="nl-NL" sz="1800" dirty="0"/>
            </a:br>
            <a:br>
              <a:rPr lang="nl-NL" sz="1800" dirty="0"/>
            </a:br>
            <a:r>
              <a:rPr lang="nl-NL" sz="1800" dirty="0"/>
              <a:t>NB Urinestoma’s kun je het beste ‘s </a:t>
            </a:r>
            <a:r>
              <a:rPr lang="nl-NL" sz="1800" dirty="0" err="1"/>
              <a:t>ochtends</a:t>
            </a:r>
            <a:r>
              <a:rPr lang="nl-NL" sz="1800" dirty="0"/>
              <a:t> verzorgen i.v.m. minder </a:t>
            </a:r>
            <a:r>
              <a:rPr lang="nl-NL" sz="1800" dirty="0" err="1"/>
              <a:t>urineprod</a:t>
            </a:r>
            <a:r>
              <a:rPr lang="nl-NL" sz="1800" dirty="0"/>
              <a:t>.</a:t>
            </a:r>
            <a:br>
              <a:rPr lang="nl-NL" sz="1800" dirty="0"/>
            </a:br>
            <a:br>
              <a:rPr lang="nl-NL" sz="1800" dirty="0"/>
            </a:br>
            <a:br>
              <a:rPr lang="nl-NL" sz="1800" dirty="0"/>
            </a:br>
            <a:r>
              <a:rPr lang="nl-NL" sz="1800" dirty="0"/>
              <a:t> </a:t>
            </a:r>
            <a:br>
              <a:rPr lang="nl-NL" sz="1800" dirty="0"/>
            </a:br>
            <a:r>
              <a:rPr lang="nl-NL" sz="1800" dirty="0"/>
              <a:t>Klik het zakje op de huidplaat.</a:t>
            </a:r>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08213" cy="19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20888"/>
            <a:ext cx="189547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91" y="4233069"/>
            <a:ext cx="1427163"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321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Voedingsadviezen</a:t>
            </a:r>
          </a:p>
        </p:txBody>
      </p:sp>
      <p:sp>
        <p:nvSpPr>
          <p:cNvPr id="3" name="Tijdelijke aanduiding voor inhoud 2"/>
          <p:cNvSpPr>
            <a:spLocks noGrp="1"/>
          </p:cNvSpPr>
          <p:nvPr>
            <p:ph idx="1"/>
          </p:nvPr>
        </p:nvSpPr>
        <p:spPr/>
        <p:txBody>
          <a:bodyPr>
            <a:normAutofit/>
          </a:bodyPr>
          <a:lstStyle/>
          <a:p>
            <a:r>
              <a:rPr lang="nl-NL" dirty="0"/>
              <a:t>Ontlastingpatroon kan verstoord zijn, te frequent of juist moeizaam</a:t>
            </a:r>
          </a:p>
          <a:p>
            <a:r>
              <a:rPr lang="nl-NL" dirty="0"/>
              <a:t>Ander mogelijk probleem is gasvorming, met als gevolg geuren of een opbollend zakje </a:t>
            </a:r>
            <a:r>
              <a:rPr lang="nl-NL" dirty="0">
                <a:sym typeface="Wingdings" pitchFamily="2" charset="2"/>
              </a:rPr>
              <a:t> a</a:t>
            </a:r>
            <a:r>
              <a:rPr lang="nl-NL" dirty="0"/>
              <a:t>andacht voor de voeding is wenselijk. Denk aan koolsoorten.</a:t>
            </a:r>
          </a:p>
          <a:p>
            <a:pPr lvl="1"/>
            <a:r>
              <a:rPr lang="nl-NL" dirty="0"/>
              <a:t>Goed kauwen en rustig eten zijn erg belangrijk</a:t>
            </a:r>
          </a:p>
          <a:p>
            <a:pPr lvl="1"/>
            <a:r>
              <a:rPr lang="nl-NL" dirty="0"/>
              <a:t>Zorgvragers met een (</a:t>
            </a:r>
            <a:r>
              <a:rPr lang="nl-NL" dirty="0" err="1"/>
              <a:t>ileo</a:t>
            </a:r>
            <a:r>
              <a:rPr lang="nl-NL" dirty="0"/>
              <a:t>)stoma hebben eerder last van een vochttekort. Stimuleer de zorgvrager voldoende te drinken</a:t>
            </a:r>
            <a:br>
              <a:rPr lang="nl-NL" dirty="0"/>
            </a:br>
            <a:endParaRPr lang="nl-NL" dirty="0"/>
          </a:p>
          <a:p>
            <a:endParaRPr lang="nl-NL" dirty="0"/>
          </a:p>
        </p:txBody>
      </p:sp>
    </p:spTree>
    <p:extLst>
      <p:ext uri="{BB962C8B-B14F-4D97-AF65-F5344CB8AC3E}">
        <p14:creationId xmlns:p14="http://schemas.microsoft.com/office/powerpoint/2010/main" val="163222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E32A1-C882-44D1-B228-0BD93E3E5333}"/>
              </a:ext>
            </a:extLst>
          </p:cNvPr>
          <p:cNvSpPr>
            <a:spLocks noGrp="1"/>
          </p:cNvSpPr>
          <p:nvPr>
            <p:ph type="title"/>
          </p:nvPr>
        </p:nvSpPr>
        <p:spPr/>
        <p:txBody>
          <a:bodyPr/>
          <a:lstStyle/>
          <a:p>
            <a:r>
              <a:rPr lang="nl-NL" dirty="0"/>
              <a:t>Darmspoelen (irrigeren) </a:t>
            </a:r>
            <a:br>
              <a:rPr lang="nl-NL" dirty="0"/>
            </a:br>
            <a:r>
              <a:rPr lang="nl-NL" dirty="0"/>
              <a:t>Rectaal of via colon stoma</a:t>
            </a:r>
          </a:p>
        </p:txBody>
      </p:sp>
      <p:pic>
        <p:nvPicPr>
          <p:cNvPr id="3" name="Afbeelding 2">
            <a:extLst>
              <a:ext uri="{FF2B5EF4-FFF2-40B4-BE49-F238E27FC236}">
                <a16:creationId xmlns:a16="http://schemas.microsoft.com/office/drawing/2014/main" id="{BF2D7DE5-2DA1-455E-885C-2DFC5CE56BF5}"/>
              </a:ext>
            </a:extLst>
          </p:cNvPr>
          <p:cNvPicPr>
            <a:picLocks noChangeAspect="1"/>
          </p:cNvPicPr>
          <p:nvPr/>
        </p:nvPicPr>
        <p:blipFill>
          <a:blip r:embed="rId2"/>
          <a:stretch>
            <a:fillRect/>
          </a:stretch>
        </p:blipFill>
        <p:spPr>
          <a:xfrm>
            <a:off x="5220072" y="797122"/>
            <a:ext cx="3773388" cy="3970559"/>
          </a:xfrm>
          <a:prstGeom prst="rect">
            <a:avLst/>
          </a:prstGeom>
        </p:spPr>
      </p:pic>
      <p:sp>
        <p:nvSpPr>
          <p:cNvPr id="4" name="Rechthoek 3">
            <a:extLst>
              <a:ext uri="{FF2B5EF4-FFF2-40B4-BE49-F238E27FC236}">
                <a16:creationId xmlns:a16="http://schemas.microsoft.com/office/drawing/2014/main" id="{A6A1866C-BF3A-4ED2-AD86-C021AED924C5}"/>
              </a:ext>
            </a:extLst>
          </p:cNvPr>
          <p:cNvSpPr/>
          <p:nvPr/>
        </p:nvSpPr>
        <p:spPr>
          <a:xfrm>
            <a:off x="395536" y="2005186"/>
            <a:ext cx="4572000" cy="646331"/>
          </a:xfrm>
          <a:prstGeom prst="rect">
            <a:avLst/>
          </a:prstGeom>
        </p:spPr>
        <p:txBody>
          <a:bodyPr>
            <a:spAutoFit/>
          </a:bodyPr>
          <a:lstStyle/>
          <a:p>
            <a:r>
              <a:rPr lang="nl-NL" dirty="0">
                <a:hlinkClick r:id="rId3"/>
              </a:rPr>
              <a:t>https://www.youtube.com/watch?v=qkconQGjITk</a:t>
            </a:r>
            <a:endParaRPr lang="nl-NL" dirty="0"/>
          </a:p>
        </p:txBody>
      </p:sp>
      <p:sp>
        <p:nvSpPr>
          <p:cNvPr id="5" name="Rechthoek 4">
            <a:extLst>
              <a:ext uri="{FF2B5EF4-FFF2-40B4-BE49-F238E27FC236}">
                <a16:creationId xmlns:a16="http://schemas.microsoft.com/office/drawing/2014/main" id="{EC19FE27-E677-4568-8623-027ABF0C17A3}"/>
              </a:ext>
            </a:extLst>
          </p:cNvPr>
          <p:cNvSpPr/>
          <p:nvPr/>
        </p:nvSpPr>
        <p:spPr>
          <a:xfrm>
            <a:off x="1763688" y="5229200"/>
            <a:ext cx="4572000" cy="646331"/>
          </a:xfrm>
          <a:prstGeom prst="rect">
            <a:avLst/>
          </a:prstGeom>
        </p:spPr>
        <p:txBody>
          <a:bodyPr>
            <a:spAutoFit/>
          </a:bodyPr>
          <a:lstStyle/>
          <a:p>
            <a:r>
              <a:rPr lang="nl-NL" dirty="0">
                <a:hlinkClick r:id="rId4" action="ppaction://hlinksldjump"/>
              </a:rPr>
              <a:t>https://www.youtube.com/watch?v=Enq2mSIYZWg</a:t>
            </a:r>
            <a:endParaRPr lang="nl-NL" dirty="0"/>
          </a:p>
        </p:txBody>
      </p:sp>
      <p:sp>
        <p:nvSpPr>
          <p:cNvPr id="6" name="Rechthoek 5">
            <a:extLst>
              <a:ext uri="{FF2B5EF4-FFF2-40B4-BE49-F238E27FC236}">
                <a16:creationId xmlns:a16="http://schemas.microsoft.com/office/drawing/2014/main" id="{9F0E1315-6DC9-43CE-9145-66449A92BA25}"/>
              </a:ext>
            </a:extLst>
          </p:cNvPr>
          <p:cNvSpPr/>
          <p:nvPr/>
        </p:nvSpPr>
        <p:spPr>
          <a:xfrm>
            <a:off x="521804" y="3026474"/>
            <a:ext cx="4572000" cy="369332"/>
          </a:xfrm>
          <a:prstGeom prst="rect">
            <a:avLst/>
          </a:prstGeom>
        </p:spPr>
        <p:txBody>
          <a:bodyPr>
            <a:spAutoFit/>
          </a:bodyPr>
          <a:lstStyle/>
          <a:p>
            <a:endParaRPr lang="nl-NL" dirty="0"/>
          </a:p>
        </p:txBody>
      </p:sp>
      <p:sp>
        <p:nvSpPr>
          <p:cNvPr id="7" name="Rechthoek 6">
            <a:extLst>
              <a:ext uri="{FF2B5EF4-FFF2-40B4-BE49-F238E27FC236}">
                <a16:creationId xmlns:a16="http://schemas.microsoft.com/office/drawing/2014/main" id="{7850801F-0C85-456F-9C63-8209E9138F10}"/>
              </a:ext>
            </a:extLst>
          </p:cNvPr>
          <p:cNvSpPr/>
          <p:nvPr/>
        </p:nvSpPr>
        <p:spPr>
          <a:xfrm>
            <a:off x="3888208" y="4859473"/>
            <a:ext cx="4572000" cy="369332"/>
          </a:xfrm>
          <a:prstGeom prst="rect">
            <a:avLst/>
          </a:prstGeom>
        </p:spPr>
        <p:txBody>
          <a:bodyPr>
            <a:spAutoFit/>
          </a:bodyPr>
          <a:lstStyle/>
          <a:p>
            <a:endParaRPr lang="nl-NL" dirty="0"/>
          </a:p>
        </p:txBody>
      </p:sp>
    </p:spTree>
    <p:extLst>
      <p:ext uri="{BB962C8B-B14F-4D97-AF65-F5344CB8AC3E}">
        <p14:creationId xmlns:p14="http://schemas.microsoft.com/office/powerpoint/2010/main" val="277777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DDA7B8-0954-44DE-A26B-3E97887CB827}"/>
              </a:ext>
            </a:extLst>
          </p:cNvPr>
          <p:cNvSpPr>
            <a:spLocks noGrp="1"/>
          </p:cNvSpPr>
          <p:nvPr>
            <p:ph type="title"/>
          </p:nvPr>
        </p:nvSpPr>
        <p:spPr/>
        <p:txBody>
          <a:bodyPr/>
          <a:lstStyle/>
          <a:p>
            <a:r>
              <a:rPr lang="nl-NL" dirty="0"/>
              <a:t>Indicaties:</a:t>
            </a:r>
          </a:p>
        </p:txBody>
      </p:sp>
      <p:sp>
        <p:nvSpPr>
          <p:cNvPr id="3" name="Tijdelijke aanduiding voor inhoud 2">
            <a:extLst>
              <a:ext uri="{FF2B5EF4-FFF2-40B4-BE49-F238E27FC236}">
                <a16:creationId xmlns:a16="http://schemas.microsoft.com/office/drawing/2014/main" id="{A8EDD3A9-4640-4F74-B061-E2CA16979283}"/>
              </a:ext>
            </a:extLst>
          </p:cNvPr>
          <p:cNvSpPr>
            <a:spLocks noGrp="1"/>
          </p:cNvSpPr>
          <p:nvPr>
            <p:ph idx="1"/>
          </p:nvPr>
        </p:nvSpPr>
        <p:spPr/>
        <p:txBody>
          <a:bodyPr/>
          <a:lstStyle/>
          <a:p>
            <a:r>
              <a:rPr lang="nl-NL" dirty="0"/>
              <a:t>Obstipatie</a:t>
            </a:r>
          </a:p>
          <a:p>
            <a:r>
              <a:rPr lang="nl-NL" dirty="0"/>
              <a:t>Voorbereiding operatie of onderzoek</a:t>
            </a:r>
          </a:p>
          <a:p>
            <a:r>
              <a:rPr lang="nl-NL" dirty="0"/>
              <a:t>Fecale incontinentie</a:t>
            </a:r>
          </a:p>
          <a:p>
            <a:r>
              <a:rPr lang="nl-NL" dirty="0"/>
              <a:t>Keuze van de zorgvrager. Colostoma </a:t>
            </a:r>
            <a:r>
              <a:rPr lang="nl-NL" dirty="0">
                <a:latin typeface="Calibri" panose="020F0502020204030204" pitchFamily="34" charset="0"/>
                <a:cs typeface="Calibri" panose="020F0502020204030204" pitchFamily="34" charset="0"/>
              </a:rPr>
              <a:t>→ 24-48 uur ontlasting vrij.</a:t>
            </a:r>
            <a:endParaRPr lang="nl-NL" dirty="0"/>
          </a:p>
          <a:p>
            <a:endParaRPr lang="nl-NL" dirty="0"/>
          </a:p>
        </p:txBody>
      </p:sp>
    </p:spTree>
    <p:extLst>
      <p:ext uri="{BB962C8B-B14F-4D97-AF65-F5344CB8AC3E}">
        <p14:creationId xmlns:p14="http://schemas.microsoft.com/office/powerpoint/2010/main" val="6593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D53FB-134B-4855-9040-72D2AD555875}"/>
              </a:ext>
            </a:extLst>
          </p:cNvPr>
          <p:cNvSpPr>
            <a:spLocks noGrp="1"/>
          </p:cNvSpPr>
          <p:nvPr>
            <p:ph type="title"/>
          </p:nvPr>
        </p:nvSpPr>
        <p:spPr/>
        <p:txBody>
          <a:bodyPr/>
          <a:lstStyle/>
          <a:p>
            <a:r>
              <a:rPr lang="nl-NL" dirty="0"/>
              <a:t>Contra - indicaties</a:t>
            </a:r>
          </a:p>
        </p:txBody>
      </p:sp>
      <p:sp>
        <p:nvSpPr>
          <p:cNvPr id="3" name="Tijdelijke aanduiding voor inhoud 2">
            <a:extLst>
              <a:ext uri="{FF2B5EF4-FFF2-40B4-BE49-F238E27FC236}">
                <a16:creationId xmlns:a16="http://schemas.microsoft.com/office/drawing/2014/main" id="{CFD2E971-E983-47A7-96F3-E0D3B60FB6CD}"/>
              </a:ext>
            </a:extLst>
          </p:cNvPr>
          <p:cNvSpPr>
            <a:spLocks noGrp="1"/>
          </p:cNvSpPr>
          <p:nvPr>
            <p:ph idx="1"/>
          </p:nvPr>
        </p:nvSpPr>
        <p:spPr/>
        <p:txBody>
          <a:bodyPr/>
          <a:lstStyle/>
          <a:p>
            <a:r>
              <a:rPr lang="nl-NL" dirty="0"/>
              <a:t>Diarree</a:t>
            </a:r>
          </a:p>
          <a:p>
            <a:r>
              <a:rPr lang="nl-NL" dirty="0"/>
              <a:t>Chronische darmontstekingen</a:t>
            </a:r>
          </a:p>
          <a:p>
            <a:r>
              <a:rPr lang="nl-NL" dirty="0"/>
              <a:t>Hart klachten</a:t>
            </a:r>
          </a:p>
          <a:p>
            <a:r>
              <a:rPr lang="nl-NL" dirty="0"/>
              <a:t>Peritonitis (buikvliesontsteking)</a:t>
            </a:r>
          </a:p>
          <a:p>
            <a:r>
              <a:rPr lang="nl-NL" dirty="0" err="1"/>
              <a:t>Trombopenie</a:t>
            </a:r>
            <a:endParaRPr lang="nl-NL" dirty="0"/>
          </a:p>
          <a:p>
            <a:r>
              <a:rPr lang="nl-NL" dirty="0"/>
              <a:t>Bloedingen</a:t>
            </a:r>
          </a:p>
          <a:p>
            <a:r>
              <a:rPr lang="nl-NL" dirty="0"/>
              <a:t>Recente darm operaties </a:t>
            </a:r>
          </a:p>
          <a:p>
            <a:pPr marL="0" indent="0">
              <a:buNone/>
            </a:pPr>
            <a:endParaRPr lang="nl-NL" dirty="0"/>
          </a:p>
          <a:p>
            <a:r>
              <a:rPr lang="nl-NL" dirty="0"/>
              <a:t>Stoma problemen (</a:t>
            </a:r>
            <a:r>
              <a:rPr lang="nl-NL" dirty="0" err="1"/>
              <a:t>b.v</a:t>
            </a:r>
            <a:r>
              <a:rPr lang="nl-NL" dirty="0"/>
              <a:t> prolaps, stenose)</a:t>
            </a:r>
          </a:p>
          <a:p>
            <a:r>
              <a:rPr lang="nl-NL" dirty="0"/>
              <a:t>Ileostoma</a:t>
            </a:r>
          </a:p>
          <a:p>
            <a:r>
              <a:rPr lang="nl-NL" dirty="0"/>
              <a:t>Bestraling</a:t>
            </a:r>
          </a:p>
          <a:p>
            <a:endParaRPr lang="nl-NL" dirty="0"/>
          </a:p>
          <a:p>
            <a:endParaRPr lang="nl-NL" dirty="0"/>
          </a:p>
          <a:p>
            <a:endParaRPr lang="nl-NL" dirty="0"/>
          </a:p>
        </p:txBody>
      </p:sp>
    </p:spTree>
    <p:extLst>
      <p:ext uri="{BB962C8B-B14F-4D97-AF65-F5344CB8AC3E}">
        <p14:creationId xmlns:p14="http://schemas.microsoft.com/office/powerpoint/2010/main" val="3311503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4979E1-5C66-4768-A336-FDCEA10E53FF}"/>
              </a:ext>
            </a:extLst>
          </p:cNvPr>
          <p:cNvSpPr>
            <a:spLocks noGrp="1"/>
          </p:cNvSpPr>
          <p:nvPr>
            <p:ph type="title"/>
          </p:nvPr>
        </p:nvSpPr>
        <p:spPr/>
        <p:txBody>
          <a:bodyPr/>
          <a:lstStyle/>
          <a:p>
            <a:r>
              <a:rPr lang="nl-NL" dirty="0"/>
              <a:t>Spoelvloeistoffen:</a:t>
            </a:r>
          </a:p>
        </p:txBody>
      </p:sp>
      <p:sp>
        <p:nvSpPr>
          <p:cNvPr id="3" name="Tijdelijke aanduiding voor inhoud 2">
            <a:extLst>
              <a:ext uri="{FF2B5EF4-FFF2-40B4-BE49-F238E27FC236}">
                <a16:creationId xmlns:a16="http://schemas.microsoft.com/office/drawing/2014/main" id="{8C18321F-B0EE-4EDB-AE4E-A311576E159B}"/>
              </a:ext>
            </a:extLst>
          </p:cNvPr>
          <p:cNvSpPr>
            <a:spLocks noGrp="1"/>
          </p:cNvSpPr>
          <p:nvPr>
            <p:ph idx="1"/>
          </p:nvPr>
        </p:nvSpPr>
        <p:spPr/>
        <p:txBody>
          <a:bodyPr/>
          <a:lstStyle/>
          <a:p>
            <a:r>
              <a:rPr lang="nl-NL" dirty="0"/>
              <a:t>Meestal lauw kraanwater </a:t>
            </a:r>
          </a:p>
          <a:p>
            <a:r>
              <a:rPr lang="nl-NL" dirty="0"/>
              <a:t>Soms toevoeging van: glycerine, zeep, olie</a:t>
            </a:r>
          </a:p>
          <a:p>
            <a:r>
              <a:rPr lang="nl-NL" dirty="0" err="1"/>
              <a:t>Nacl</a:t>
            </a:r>
            <a:r>
              <a:rPr lang="nl-NL" dirty="0"/>
              <a:t> 0,9 % </a:t>
            </a:r>
          </a:p>
        </p:txBody>
      </p:sp>
    </p:spTree>
    <p:extLst>
      <p:ext uri="{BB962C8B-B14F-4D97-AF65-F5344CB8AC3E}">
        <p14:creationId xmlns:p14="http://schemas.microsoft.com/office/powerpoint/2010/main" val="3418083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71515-1E4F-47B9-ADCA-C94B7D49A9F5}"/>
              </a:ext>
            </a:extLst>
          </p:cNvPr>
          <p:cNvSpPr>
            <a:spLocks noGrp="1"/>
          </p:cNvSpPr>
          <p:nvPr>
            <p:ph type="title"/>
          </p:nvPr>
        </p:nvSpPr>
        <p:spPr/>
        <p:txBody>
          <a:bodyPr/>
          <a:lstStyle/>
          <a:p>
            <a:r>
              <a:rPr lang="nl-NL" dirty="0"/>
              <a:t>Terugblik:</a:t>
            </a:r>
          </a:p>
        </p:txBody>
      </p:sp>
      <p:sp>
        <p:nvSpPr>
          <p:cNvPr id="3" name="Tijdelijke aanduiding voor inhoud 2">
            <a:extLst>
              <a:ext uri="{FF2B5EF4-FFF2-40B4-BE49-F238E27FC236}">
                <a16:creationId xmlns:a16="http://schemas.microsoft.com/office/drawing/2014/main" id="{DE2CE776-20D6-4CA3-8738-5AC84ADCAC1D}"/>
              </a:ext>
            </a:extLst>
          </p:cNvPr>
          <p:cNvSpPr>
            <a:spLocks noGrp="1"/>
          </p:cNvSpPr>
          <p:nvPr>
            <p:ph idx="1"/>
          </p:nvPr>
        </p:nvSpPr>
        <p:spPr/>
        <p:txBody>
          <a:bodyPr/>
          <a:lstStyle/>
          <a:p>
            <a:r>
              <a:rPr lang="nl-NL" dirty="0"/>
              <a:t>3 soorten stoma’s</a:t>
            </a:r>
          </a:p>
          <a:p>
            <a:r>
              <a:rPr lang="nl-NL" dirty="0"/>
              <a:t>Stoma materiaal</a:t>
            </a:r>
          </a:p>
          <a:p>
            <a:r>
              <a:rPr lang="nl-NL" dirty="0"/>
              <a:t>Stoma problemen</a:t>
            </a:r>
          </a:p>
          <a:p>
            <a:r>
              <a:rPr lang="nl-NL" dirty="0"/>
              <a:t>Aandachtspunten bij de verzorging</a:t>
            </a:r>
          </a:p>
          <a:p>
            <a:r>
              <a:rPr lang="nl-NL" dirty="0"/>
              <a:t>Indicaties darmspoelen</a:t>
            </a:r>
          </a:p>
          <a:p>
            <a:r>
              <a:rPr lang="nl-NL" dirty="0"/>
              <a:t>Contra-indicaties darmspoelen</a:t>
            </a:r>
          </a:p>
        </p:txBody>
      </p:sp>
    </p:spTree>
    <p:extLst>
      <p:ext uri="{BB962C8B-B14F-4D97-AF65-F5344CB8AC3E}">
        <p14:creationId xmlns:p14="http://schemas.microsoft.com/office/powerpoint/2010/main" val="136293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bbelloops colost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6632"/>
            <a:ext cx="727280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73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ndstandig colost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8388424"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62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lone st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352928"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356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7365504" cy="971600"/>
          </a:xfrm>
        </p:spPr>
        <p:txBody>
          <a:bodyPr>
            <a:normAutofit/>
          </a:bodyPr>
          <a:lstStyle/>
          <a:p>
            <a:r>
              <a:rPr lang="nl-NL" sz="2800" dirty="0"/>
              <a:t>Indicaties </a:t>
            </a:r>
          </a:p>
        </p:txBody>
      </p:sp>
      <p:sp>
        <p:nvSpPr>
          <p:cNvPr id="3" name="Tijdelijke aanduiding voor inhoud 2"/>
          <p:cNvSpPr>
            <a:spLocks noGrp="1"/>
          </p:cNvSpPr>
          <p:nvPr>
            <p:ph idx="1"/>
          </p:nvPr>
        </p:nvSpPr>
        <p:spPr>
          <a:xfrm>
            <a:off x="395536" y="692696"/>
            <a:ext cx="8229600" cy="5832648"/>
          </a:xfrm>
        </p:spPr>
        <p:txBody>
          <a:bodyPr>
            <a:normAutofit fontScale="92500" lnSpcReduction="20000"/>
          </a:bodyPr>
          <a:lstStyle/>
          <a:p>
            <a:r>
              <a:rPr lang="nl-NL" sz="2800" dirty="0"/>
              <a:t>Ileostoma</a:t>
            </a:r>
          </a:p>
          <a:p>
            <a:r>
              <a:rPr lang="nl-NL" sz="1800" dirty="0"/>
              <a:t>Na trauma</a:t>
            </a:r>
          </a:p>
          <a:p>
            <a:r>
              <a:rPr lang="nl-NL" sz="1800" dirty="0"/>
              <a:t>Tumoren</a:t>
            </a:r>
          </a:p>
          <a:p>
            <a:r>
              <a:rPr lang="nl-NL" sz="1800" dirty="0"/>
              <a:t>Chronische aandoeningen van de darmen (</a:t>
            </a:r>
            <a:r>
              <a:rPr lang="nl-NL" sz="1800" dirty="0" err="1"/>
              <a:t>b.v</a:t>
            </a:r>
            <a:r>
              <a:rPr lang="nl-NL" sz="1800" dirty="0"/>
              <a:t> Ziekte v. </a:t>
            </a:r>
            <a:r>
              <a:rPr lang="nl-NL" sz="1800" dirty="0" err="1"/>
              <a:t>Crohn</a:t>
            </a:r>
            <a:r>
              <a:rPr lang="nl-NL" sz="1800" dirty="0"/>
              <a:t>, </a:t>
            </a:r>
            <a:r>
              <a:rPr lang="nl-NL" sz="1800" dirty="0" err="1"/>
              <a:t>Colitits</a:t>
            </a:r>
            <a:r>
              <a:rPr lang="nl-NL" sz="1800" dirty="0"/>
              <a:t> Ulcerosa)</a:t>
            </a:r>
          </a:p>
          <a:p>
            <a:r>
              <a:rPr lang="nl-NL" sz="1800" dirty="0"/>
              <a:t>Bescherming van een anastomose  (nieuwe verbinding tussen </a:t>
            </a:r>
            <a:r>
              <a:rPr lang="nl-NL" sz="1800" dirty="0" err="1"/>
              <a:t>b.v</a:t>
            </a:r>
            <a:r>
              <a:rPr lang="nl-NL" sz="1800" dirty="0"/>
              <a:t> dunne op de dikke darm)</a:t>
            </a:r>
          </a:p>
          <a:p>
            <a:endParaRPr lang="nl-NL" sz="2000" dirty="0"/>
          </a:p>
          <a:p>
            <a:r>
              <a:rPr lang="nl-NL" sz="2800" dirty="0"/>
              <a:t>Colostoma</a:t>
            </a:r>
          </a:p>
          <a:p>
            <a:r>
              <a:rPr lang="nl-NL" sz="1800" dirty="0"/>
              <a:t>Tumoren</a:t>
            </a:r>
          </a:p>
          <a:p>
            <a:r>
              <a:rPr lang="nl-NL" sz="1800" dirty="0"/>
              <a:t>Diverticulitis</a:t>
            </a:r>
          </a:p>
          <a:p>
            <a:r>
              <a:rPr lang="nl-NL" sz="1800" dirty="0"/>
              <a:t>Soms bij incontinentie van ontlasting</a:t>
            </a:r>
          </a:p>
          <a:p>
            <a:r>
              <a:rPr lang="nl-NL" sz="1800" dirty="0"/>
              <a:t>Chronische darmaandoeningen.</a:t>
            </a:r>
          </a:p>
          <a:p>
            <a:r>
              <a:rPr lang="nl-NL" sz="1800" dirty="0"/>
              <a:t>Bescherming van een anastomose</a:t>
            </a:r>
          </a:p>
          <a:p>
            <a:endParaRPr lang="nl-NL" sz="1800" dirty="0"/>
          </a:p>
          <a:p>
            <a:r>
              <a:rPr lang="nl-NL" sz="2400" dirty="0"/>
              <a:t>Urostoma</a:t>
            </a:r>
          </a:p>
          <a:p>
            <a:r>
              <a:rPr lang="nl-NL" sz="1800" dirty="0"/>
              <a:t>Tumoren van de blaas</a:t>
            </a:r>
          </a:p>
          <a:p>
            <a:r>
              <a:rPr lang="nl-NL" sz="1800" dirty="0"/>
              <a:t>Aangeboren afwijkingen</a:t>
            </a:r>
          </a:p>
          <a:p>
            <a:r>
              <a:rPr lang="nl-NL" sz="1800" dirty="0"/>
              <a:t>Trauma</a:t>
            </a:r>
          </a:p>
          <a:p>
            <a:r>
              <a:rPr lang="nl-NL" sz="1800" dirty="0"/>
              <a:t>Incontinentie</a:t>
            </a:r>
          </a:p>
          <a:p>
            <a:endParaRPr lang="nl-NL" sz="2400" dirty="0"/>
          </a:p>
          <a:p>
            <a:endParaRPr lang="nl-NL" sz="2000" dirty="0"/>
          </a:p>
        </p:txBody>
      </p:sp>
    </p:spTree>
    <p:extLst>
      <p:ext uri="{BB962C8B-B14F-4D97-AF65-F5344CB8AC3E}">
        <p14:creationId xmlns:p14="http://schemas.microsoft.com/office/powerpoint/2010/main" val="23440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1000"/>
                                        <p:tgtEl>
                                          <p:spTgt spid="3">
                                            <p:txEl>
                                              <p:pRg st="11" end="11"/>
                                            </p:txEl>
                                          </p:spTgt>
                                        </p:tgtEl>
                                      </p:cBhvr>
                                    </p:animEffect>
                                    <p:anim calcmode="lin" valueType="num">
                                      <p:cBhvr>
                                        <p:cTn id="5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1000"/>
                                        <p:tgtEl>
                                          <p:spTgt spid="3">
                                            <p:txEl>
                                              <p:pRg st="13" end="13"/>
                                            </p:txEl>
                                          </p:spTgt>
                                        </p:tgtEl>
                                      </p:cBhvr>
                                    </p:animEffect>
                                    <p:anim calcmode="lin" valueType="num">
                                      <p:cBhvr>
                                        <p:cTn id="6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1000"/>
                                        <p:tgtEl>
                                          <p:spTgt spid="3">
                                            <p:txEl>
                                              <p:pRg st="14" end="14"/>
                                            </p:txEl>
                                          </p:spTgt>
                                        </p:tgtEl>
                                      </p:cBhvr>
                                    </p:animEffect>
                                    <p:anim calcmode="lin" valueType="num">
                                      <p:cBhvr>
                                        <p:cTn id="6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fade">
                                      <p:cBhvr>
                                        <p:cTn id="72" dur="1000"/>
                                        <p:tgtEl>
                                          <p:spTgt spid="3">
                                            <p:txEl>
                                              <p:pRg st="15" end="15"/>
                                            </p:txEl>
                                          </p:spTgt>
                                        </p:tgtEl>
                                      </p:cBhvr>
                                    </p:animEffect>
                                    <p:anim calcmode="lin" valueType="num">
                                      <p:cBhvr>
                                        <p:cTn id="7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Effect transition="in" filter="fade">
                                      <p:cBhvr>
                                        <p:cTn id="77" dur="1000"/>
                                        <p:tgtEl>
                                          <p:spTgt spid="3">
                                            <p:txEl>
                                              <p:pRg st="16" end="16"/>
                                            </p:txEl>
                                          </p:spTgt>
                                        </p:tgtEl>
                                      </p:cBhvr>
                                    </p:animEffect>
                                    <p:anim calcmode="lin" valueType="num">
                                      <p:cBhvr>
                                        <p:cTn id="7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
                                            <p:txEl>
                                              <p:pRg st="17" end="17"/>
                                            </p:txEl>
                                          </p:spTgt>
                                        </p:tgtEl>
                                        <p:attrNameLst>
                                          <p:attrName>style.visibility</p:attrName>
                                        </p:attrNameLst>
                                      </p:cBhvr>
                                      <p:to>
                                        <p:strVal val="visible"/>
                                      </p:to>
                                    </p:set>
                                    <p:animEffect transition="in" filter="fade">
                                      <p:cBhvr>
                                        <p:cTn id="82" dur="1000"/>
                                        <p:tgtEl>
                                          <p:spTgt spid="3">
                                            <p:txEl>
                                              <p:pRg st="17" end="17"/>
                                            </p:txEl>
                                          </p:spTgt>
                                        </p:tgtEl>
                                      </p:cBhvr>
                                    </p:animEffect>
                                    <p:anim calcmode="lin" valueType="num">
                                      <p:cBhvr>
                                        <p:cTn id="83"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Colostoma</a:t>
            </a:r>
          </a:p>
        </p:txBody>
      </p:sp>
      <p:sp>
        <p:nvSpPr>
          <p:cNvPr id="3" name="Tijdelijke aanduiding voor inhoud 2"/>
          <p:cNvSpPr>
            <a:spLocks noGrp="1"/>
          </p:cNvSpPr>
          <p:nvPr>
            <p:ph idx="1"/>
          </p:nvPr>
        </p:nvSpPr>
        <p:spPr/>
        <p:txBody>
          <a:bodyPr/>
          <a:lstStyle/>
          <a:p>
            <a:r>
              <a:rPr lang="nl-NL" dirty="0"/>
              <a:t>Meestal links op de onderbuik </a:t>
            </a:r>
          </a:p>
          <a:p>
            <a:pPr marL="0" indent="0">
              <a:buNone/>
            </a:pPr>
            <a:r>
              <a:rPr lang="nl-NL" dirty="0"/>
              <a:t>    Of rechts op de bovenbuik, afhankelijk welk          deel van de dikke darm verwijderd is.</a:t>
            </a:r>
          </a:p>
          <a:p>
            <a:pPr marL="0" indent="0">
              <a:buNone/>
            </a:pPr>
            <a:r>
              <a:rPr lang="nl-NL" dirty="0"/>
              <a:t>   </a:t>
            </a:r>
          </a:p>
          <a:p>
            <a:r>
              <a:rPr lang="nl-NL" dirty="0"/>
              <a:t>Ontlasting is brijig tot stevig.</a:t>
            </a:r>
          </a:p>
          <a:p>
            <a:endParaRPr lang="nl-NL" dirty="0"/>
          </a:p>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573016"/>
            <a:ext cx="20193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02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heel(1)">
                                      <p:cBhvr>
                                        <p:cTn id="2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Colostoma</a:t>
            </a:r>
            <a:endParaRPr lang="nl-NL" dirty="0"/>
          </a:p>
        </p:txBody>
      </p:sp>
      <p:pic>
        <p:nvPicPr>
          <p:cNvPr id="4" name="Tijdelijke aanduiding voor inhoud 3">
            <a:extLst>
              <a:ext uri="{FF2B5EF4-FFF2-40B4-BE49-F238E27FC236}">
                <a16:creationId xmlns:a16="http://schemas.microsoft.com/office/drawing/2014/main" id="{2D749BEF-9280-4628-BEF5-1D7F3A11DE42}"/>
              </a:ext>
            </a:extLst>
          </p:cNvPr>
          <p:cNvPicPr>
            <a:picLocks noGrp="1" noChangeAspect="1"/>
          </p:cNvPicPr>
          <p:nvPr>
            <p:ph idx="1"/>
          </p:nvPr>
        </p:nvPicPr>
        <p:blipFill>
          <a:blip r:embed="rId2"/>
          <a:stretch>
            <a:fillRect/>
          </a:stretch>
        </p:blipFill>
        <p:spPr>
          <a:xfrm>
            <a:off x="6520526" y="1027907"/>
            <a:ext cx="2017951" cy="2267909"/>
          </a:xfrm>
          <a:prstGeom prst="rect">
            <a:avLst/>
          </a:prstGeom>
        </p:spPr>
      </p:pic>
      <p:graphicFrame>
        <p:nvGraphicFramePr>
          <p:cNvPr id="6" name="Tabel 5"/>
          <p:cNvGraphicFramePr>
            <a:graphicFrameLocks noGrp="1"/>
          </p:cNvGraphicFramePr>
          <p:nvPr>
            <p:extLst>
              <p:ext uri="{D42A27DB-BD31-4B8C-83A1-F6EECF244321}">
                <p14:modId xmlns:p14="http://schemas.microsoft.com/office/powerpoint/2010/main" val="4147514692"/>
              </p:ext>
            </p:extLst>
          </p:nvPr>
        </p:nvGraphicFramePr>
        <p:xfrm>
          <a:off x="827584" y="1556792"/>
          <a:ext cx="5692942" cy="4896546"/>
        </p:xfrm>
        <a:graphic>
          <a:graphicData uri="http://schemas.openxmlformats.org/drawingml/2006/table">
            <a:tbl>
              <a:tblPr/>
              <a:tblGrid>
                <a:gridCol w="1747011">
                  <a:extLst>
                    <a:ext uri="{9D8B030D-6E8A-4147-A177-3AD203B41FA5}">
                      <a16:colId xmlns:a16="http://schemas.microsoft.com/office/drawing/2014/main" val="20000"/>
                    </a:ext>
                  </a:extLst>
                </a:gridCol>
                <a:gridCol w="1747011">
                  <a:extLst>
                    <a:ext uri="{9D8B030D-6E8A-4147-A177-3AD203B41FA5}">
                      <a16:colId xmlns:a16="http://schemas.microsoft.com/office/drawing/2014/main" val="20001"/>
                    </a:ext>
                  </a:extLst>
                </a:gridCol>
                <a:gridCol w="2198920">
                  <a:extLst>
                    <a:ext uri="{9D8B030D-6E8A-4147-A177-3AD203B41FA5}">
                      <a16:colId xmlns:a16="http://schemas.microsoft.com/office/drawing/2014/main" val="20002"/>
                    </a:ext>
                  </a:extLst>
                </a:gridCol>
              </a:tblGrid>
              <a:tr h="556564">
                <a:tc>
                  <a:txBody>
                    <a:bodyPr/>
                    <a:lstStyle/>
                    <a:p>
                      <a:pPr algn="l"/>
                      <a:r>
                        <a:rPr lang="nl-NL" sz="1200" i="1" dirty="0"/>
                        <a:t>Naam</a:t>
                      </a:r>
                      <a:endParaRPr lang="nl-NL" sz="1200" dirty="0"/>
                    </a:p>
                  </a:txBody>
                  <a:tcPr marL="41051" marR="41051" marT="20525" marB="20525" anchor="ctr">
                    <a:lnL>
                      <a:noFill/>
                    </a:lnL>
                    <a:lnR>
                      <a:noFill/>
                    </a:lnR>
                    <a:lnT>
                      <a:noFill/>
                    </a:lnT>
                    <a:lnB>
                      <a:noFill/>
                    </a:lnB>
                    <a:lnTlToBr w="12700" cmpd="sng">
                      <a:noFill/>
                      <a:prstDash val="solid"/>
                    </a:lnTlToBr>
                    <a:lnBlToTr w="12700" cmpd="sng">
                      <a:noFill/>
                      <a:prstDash val="solid"/>
                    </a:lnBlToTr>
                  </a:tcPr>
                </a:tc>
                <a:tc>
                  <a:txBody>
                    <a:bodyPr/>
                    <a:lstStyle/>
                    <a:p>
                      <a:pPr fontAlgn="t"/>
                      <a:r>
                        <a:rPr lang="nl-NL" sz="1200" i="1"/>
                        <a:t>Soort verbinding</a:t>
                      </a:r>
                      <a:endParaRPr lang="nl-NL" sz="1200"/>
                    </a:p>
                  </a:txBody>
                  <a:tcPr marL="41051" marR="41051" marT="20525" marB="20525">
                    <a:lnL>
                      <a:noFill/>
                    </a:lnL>
                    <a:lnR>
                      <a:noFill/>
                    </a:lnR>
                    <a:lnT>
                      <a:noFill/>
                    </a:lnT>
                    <a:lnB>
                      <a:noFill/>
                    </a:lnB>
                    <a:lnTlToBr w="12700" cmpd="sng">
                      <a:noFill/>
                      <a:prstDash val="solid"/>
                    </a:lnTlToBr>
                    <a:lnBlToTr w="12700" cmpd="sng">
                      <a:noFill/>
                      <a:prstDash val="solid"/>
                    </a:lnBlToTr>
                  </a:tcPr>
                </a:tc>
                <a:tc>
                  <a:txBody>
                    <a:bodyPr/>
                    <a:lstStyle/>
                    <a:p>
                      <a:pPr fontAlgn="t"/>
                      <a:r>
                        <a:rPr lang="nl-NL" sz="1200" i="1" dirty="0"/>
                        <a:t>Kenmerken van de ontlasting</a:t>
                      </a:r>
                      <a:endParaRPr lang="nl-NL" sz="1200" dirty="0"/>
                    </a:p>
                  </a:txBody>
                  <a:tcPr marL="41051" marR="41051" marT="20525" marB="20525">
                    <a:lnL>
                      <a:noFill/>
                    </a:lnL>
                    <a:lnR>
                      <a:noFill/>
                    </a:lnR>
                    <a:lnT w="12700" cmpd="sng">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77974">
                <a:tc>
                  <a:txBody>
                    <a:bodyPr/>
                    <a:lstStyle/>
                    <a:p>
                      <a:pPr algn="l"/>
                      <a:r>
                        <a:rPr lang="nl-NL" sz="1400" dirty="0"/>
                        <a:t>Coecum</a:t>
                      </a:r>
                    </a:p>
                  </a:txBody>
                  <a:tcPr marL="41051" marR="41051" marT="20525" marB="20525" anchor="ctr">
                    <a:lnL>
                      <a:noFill/>
                    </a:lnL>
                    <a:lnR>
                      <a:noFill/>
                    </a:lnR>
                    <a:lnT>
                      <a:noFill/>
                    </a:lnT>
                    <a:lnB>
                      <a:noFill/>
                    </a:lnB>
                    <a:lnTlToBr w="12700" cmpd="sng">
                      <a:noFill/>
                      <a:prstDash val="solid"/>
                    </a:lnTlToBr>
                    <a:lnBlToTr w="12700" cmpd="sng">
                      <a:noFill/>
                      <a:prstDash val="solid"/>
                    </a:lnBlToTr>
                  </a:tcPr>
                </a:tc>
                <a:tc>
                  <a:txBody>
                    <a:bodyPr/>
                    <a:lstStyle/>
                    <a:p>
                      <a:pPr fontAlgn="t"/>
                      <a:r>
                        <a:rPr lang="nl-NL" sz="1400" dirty="0"/>
                        <a:t>Verbinding met de blindedarm</a:t>
                      </a:r>
                    </a:p>
                  </a:txBody>
                  <a:tcPr marL="41051" marR="41051" marT="20525" marB="20525">
                    <a:lnL>
                      <a:noFill/>
                    </a:lnL>
                    <a:lnR>
                      <a:noFill/>
                    </a:lnR>
                    <a:lnT>
                      <a:noFill/>
                    </a:lnT>
                    <a:lnB>
                      <a:noFill/>
                    </a:lnB>
                    <a:lnTlToBr w="12700" cmpd="sng">
                      <a:noFill/>
                      <a:prstDash val="solid"/>
                    </a:lnTlToBr>
                    <a:lnBlToTr w="12700" cmpd="sng">
                      <a:noFill/>
                      <a:prstDash val="solid"/>
                    </a:lnBlToTr>
                  </a:tcPr>
                </a:tc>
                <a:tc>
                  <a:txBody>
                    <a:bodyPr/>
                    <a:lstStyle/>
                    <a:p>
                      <a:pPr fontAlgn="t"/>
                      <a:r>
                        <a:rPr lang="nl-NL" sz="1400" dirty="0"/>
                        <a:t>Waterachtige tot dun brijachtige ontlasting</a:t>
                      </a:r>
                    </a:p>
                  </a:txBody>
                  <a:tcPr marL="41051" marR="41051" marT="20525" marB="20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90502">
                <a:tc>
                  <a:txBody>
                    <a:bodyPr/>
                    <a:lstStyle/>
                    <a:p>
                      <a:pPr algn="l"/>
                      <a:r>
                        <a:rPr lang="nl-NL" sz="1400" dirty="0"/>
                        <a:t>A Colon ascendens</a:t>
                      </a:r>
                    </a:p>
                  </a:txBody>
                  <a:tcPr marL="41051" marR="41051" marT="20525" marB="20525" anchor="ctr">
                    <a:lnL>
                      <a:noFill/>
                    </a:lnL>
                    <a:lnR>
                      <a:noFill/>
                    </a:lnR>
                    <a:lnT>
                      <a:noFill/>
                    </a:lnT>
                    <a:lnB>
                      <a:noFill/>
                    </a:lnB>
                    <a:lnTlToBr w="12700" cmpd="sng">
                      <a:noFill/>
                      <a:prstDash val="solid"/>
                    </a:lnTlToBr>
                    <a:lnBlToTr w="12700" cmpd="sng">
                      <a:noFill/>
                      <a:prstDash val="solid"/>
                    </a:lnBlToTr>
                  </a:tcPr>
                </a:tc>
                <a:tc>
                  <a:txBody>
                    <a:bodyPr/>
                    <a:lstStyle/>
                    <a:p>
                      <a:pPr fontAlgn="t"/>
                      <a:r>
                        <a:rPr lang="nl-NL" sz="1400" dirty="0"/>
                        <a:t>Verbinding met het opstijgende deel van de dikke darm</a:t>
                      </a:r>
                    </a:p>
                  </a:txBody>
                  <a:tcPr marL="41051" marR="41051" marT="20525" marB="20525">
                    <a:lnL>
                      <a:noFill/>
                    </a:lnL>
                    <a:lnR>
                      <a:noFill/>
                    </a:lnR>
                    <a:lnT>
                      <a:noFill/>
                    </a:lnT>
                    <a:lnB>
                      <a:noFill/>
                    </a:lnB>
                    <a:lnTlToBr w="12700" cmpd="sng">
                      <a:noFill/>
                      <a:prstDash val="solid"/>
                    </a:lnTlToBr>
                    <a:lnBlToTr w="12700" cmpd="sng">
                      <a:noFill/>
                      <a:prstDash val="solid"/>
                    </a:lnBlToTr>
                  </a:tcPr>
                </a:tc>
                <a:tc>
                  <a:txBody>
                    <a:bodyPr/>
                    <a:lstStyle/>
                    <a:p>
                      <a:pPr fontAlgn="t"/>
                      <a:r>
                        <a:rPr lang="nl-NL" sz="1400" dirty="0"/>
                        <a:t>Dunne tot brijachtige ontl</a:t>
                      </a:r>
                      <a:r>
                        <a:rPr lang="nl-NL" sz="1400" u="sng" dirty="0"/>
                        <a:t>a</a:t>
                      </a:r>
                      <a:r>
                        <a:rPr lang="nl-NL" sz="1400" dirty="0"/>
                        <a:t>sting</a:t>
                      </a:r>
                    </a:p>
                  </a:txBody>
                  <a:tcPr marL="41051" marR="41051" marT="20525" marB="20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90502">
                <a:tc>
                  <a:txBody>
                    <a:bodyPr/>
                    <a:lstStyle/>
                    <a:p>
                      <a:pPr algn="l"/>
                      <a:r>
                        <a:rPr lang="nl-NL" sz="1400" dirty="0"/>
                        <a:t>B Colon transversum</a:t>
                      </a:r>
                    </a:p>
                  </a:txBody>
                  <a:tcPr marL="41051" marR="41051" marT="20525" marB="20525" anchor="ctr">
                    <a:lnL>
                      <a:noFill/>
                    </a:lnL>
                    <a:lnR>
                      <a:noFill/>
                    </a:lnR>
                    <a:lnT>
                      <a:noFill/>
                    </a:lnT>
                    <a:lnB>
                      <a:noFill/>
                    </a:lnB>
                    <a:lnTlToBr w="12700" cmpd="sng">
                      <a:noFill/>
                      <a:prstDash val="solid"/>
                    </a:lnTlToBr>
                    <a:lnBlToTr w="12700" cmpd="sng">
                      <a:noFill/>
                      <a:prstDash val="solid"/>
                    </a:lnBlToTr>
                  </a:tcPr>
                </a:tc>
                <a:tc>
                  <a:txBody>
                    <a:bodyPr/>
                    <a:lstStyle/>
                    <a:p>
                      <a:pPr fontAlgn="t"/>
                      <a:r>
                        <a:rPr lang="nl-NL" sz="1400"/>
                        <a:t>Verbinding met het dwarse deel van de dikke darm</a:t>
                      </a:r>
                    </a:p>
                  </a:txBody>
                  <a:tcPr marL="41051" marR="41051" marT="20525" marB="20525">
                    <a:lnL>
                      <a:noFill/>
                    </a:lnL>
                    <a:lnR>
                      <a:noFill/>
                    </a:lnR>
                    <a:lnT>
                      <a:noFill/>
                    </a:lnT>
                    <a:lnB>
                      <a:noFill/>
                    </a:lnB>
                    <a:lnTlToBr w="12700" cmpd="sng">
                      <a:noFill/>
                      <a:prstDash val="solid"/>
                    </a:lnTlToBr>
                    <a:lnBlToTr w="12700" cmpd="sng">
                      <a:noFill/>
                      <a:prstDash val="solid"/>
                    </a:lnBlToTr>
                  </a:tcPr>
                </a:tc>
                <a:tc>
                  <a:txBody>
                    <a:bodyPr/>
                    <a:lstStyle/>
                    <a:p>
                      <a:pPr fontAlgn="t"/>
                      <a:r>
                        <a:rPr lang="nl-NL" sz="1400" dirty="0"/>
                        <a:t>Brijachtige ontlasting</a:t>
                      </a:r>
                    </a:p>
                  </a:txBody>
                  <a:tcPr marL="41051" marR="41051" marT="20525" marB="20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90502">
                <a:tc>
                  <a:txBody>
                    <a:bodyPr/>
                    <a:lstStyle/>
                    <a:p>
                      <a:pPr algn="l"/>
                      <a:r>
                        <a:rPr lang="nl-NL" sz="1400" dirty="0"/>
                        <a:t>C Colon </a:t>
                      </a:r>
                      <a:r>
                        <a:rPr lang="nl-NL" sz="1400" dirty="0" err="1"/>
                        <a:t>descendens</a:t>
                      </a:r>
                      <a:endParaRPr lang="nl-NL" sz="1400" dirty="0"/>
                    </a:p>
                  </a:txBody>
                  <a:tcPr marL="41051" marR="41051" marT="20525" marB="20525" anchor="ctr">
                    <a:lnL>
                      <a:noFill/>
                    </a:lnL>
                    <a:lnR>
                      <a:noFill/>
                    </a:lnR>
                    <a:lnT>
                      <a:noFill/>
                    </a:lnT>
                    <a:lnB>
                      <a:noFill/>
                    </a:lnB>
                    <a:lnTlToBr w="12700" cmpd="sng">
                      <a:noFill/>
                      <a:prstDash val="solid"/>
                    </a:lnTlToBr>
                    <a:lnBlToTr w="12700" cmpd="sng">
                      <a:noFill/>
                      <a:prstDash val="solid"/>
                    </a:lnBlToTr>
                  </a:tcPr>
                </a:tc>
                <a:tc>
                  <a:txBody>
                    <a:bodyPr/>
                    <a:lstStyle/>
                    <a:p>
                      <a:pPr fontAlgn="t"/>
                      <a:r>
                        <a:rPr lang="nl-NL" sz="1400"/>
                        <a:t>Verbinding met het afdalende deel van de dikke darm</a:t>
                      </a:r>
                    </a:p>
                  </a:txBody>
                  <a:tcPr marL="41051" marR="41051" marT="20525" marB="20525">
                    <a:lnL>
                      <a:noFill/>
                    </a:lnL>
                    <a:lnR>
                      <a:noFill/>
                    </a:lnR>
                    <a:lnT>
                      <a:noFill/>
                    </a:lnT>
                    <a:lnB>
                      <a:noFill/>
                    </a:lnB>
                    <a:lnTlToBr w="12700" cmpd="sng">
                      <a:noFill/>
                      <a:prstDash val="solid"/>
                    </a:lnTlToBr>
                    <a:lnBlToTr w="12700" cmpd="sng">
                      <a:noFill/>
                      <a:prstDash val="solid"/>
                    </a:lnBlToTr>
                  </a:tcPr>
                </a:tc>
                <a:tc>
                  <a:txBody>
                    <a:bodyPr/>
                    <a:lstStyle/>
                    <a:p>
                      <a:pPr fontAlgn="t"/>
                      <a:r>
                        <a:rPr lang="nl-NL" sz="1400" dirty="0"/>
                        <a:t>Dikke ontlasting</a:t>
                      </a:r>
                    </a:p>
                  </a:txBody>
                  <a:tcPr marL="41051" marR="41051" marT="20525" marB="20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90502">
                <a:tc>
                  <a:txBody>
                    <a:bodyPr/>
                    <a:lstStyle/>
                    <a:p>
                      <a:pPr algn="l"/>
                      <a:r>
                        <a:rPr lang="nl-NL" sz="1400" dirty="0"/>
                        <a:t>D Colon </a:t>
                      </a:r>
                      <a:r>
                        <a:rPr lang="nl-NL" sz="1400" dirty="0" err="1"/>
                        <a:t>sigmoideum</a:t>
                      </a:r>
                      <a:endParaRPr lang="nl-NL" sz="1400" dirty="0"/>
                    </a:p>
                    <a:p>
                      <a:pPr algn="l"/>
                      <a:r>
                        <a:rPr lang="nl-NL" sz="1400" dirty="0"/>
                        <a:t>E Endeldarm</a:t>
                      </a:r>
                    </a:p>
                  </a:txBody>
                  <a:tcPr marL="41051" marR="41051" marT="20525" marB="20525" anchor="ctr">
                    <a:lnL>
                      <a:noFill/>
                    </a:lnL>
                    <a:lnR>
                      <a:noFill/>
                    </a:lnR>
                    <a:lnT>
                      <a:noFill/>
                    </a:lnT>
                    <a:lnB>
                      <a:noFill/>
                    </a:lnB>
                    <a:lnTlToBr w="12700" cmpd="sng">
                      <a:noFill/>
                      <a:prstDash val="solid"/>
                    </a:lnTlToBr>
                    <a:lnBlToTr w="12700" cmpd="sng">
                      <a:noFill/>
                      <a:prstDash val="solid"/>
                    </a:lnBlToTr>
                  </a:tcPr>
                </a:tc>
                <a:tc>
                  <a:txBody>
                    <a:bodyPr/>
                    <a:lstStyle/>
                    <a:p>
                      <a:pPr fontAlgn="t"/>
                      <a:r>
                        <a:rPr lang="nl-NL" sz="1400" dirty="0"/>
                        <a:t>Verbinding met het kronkelende deel van de dikke darm</a:t>
                      </a:r>
                    </a:p>
                  </a:txBody>
                  <a:tcPr marL="41051" marR="41051" marT="20525" marB="20525">
                    <a:lnL>
                      <a:noFill/>
                    </a:lnL>
                    <a:lnR>
                      <a:noFill/>
                    </a:lnR>
                    <a:lnT>
                      <a:noFill/>
                    </a:lnT>
                    <a:lnB>
                      <a:noFill/>
                    </a:lnB>
                    <a:lnTlToBr w="12700" cmpd="sng">
                      <a:noFill/>
                      <a:prstDash val="solid"/>
                    </a:lnTlToBr>
                    <a:lnBlToTr w="12700" cmpd="sng">
                      <a:noFill/>
                      <a:prstDash val="solid"/>
                    </a:lnBlToTr>
                  </a:tcPr>
                </a:tc>
                <a:tc>
                  <a:txBody>
                    <a:bodyPr/>
                    <a:lstStyle/>
                    <a:p>
                      <a:pPr fontAlgn="t"/>
                      <a:r>
                        <a:rPr lang="nl-NL" sz="1400" dirty="0"/>
                        <a:t>Vaste ontlasting</a:t>
                      </a:r>
                    </a:p>
                  </a:txBody>
                  <a:tcPr marL="41051" marR="41051" marT="20525" marB="20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0697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Ileostoma</a:t>
            </a:r>
          </a:p>
        </p:txBody>
      </p:sp>
      <p:sp>
        <p:nvSpPr>
          <p:cNvPr id="3" name="Tijdelijke aanduiding voor inhoud 2"/>
          <p:cNvSpPr>
            <a:spLocks noGrp="1"/>
          </p:cNvSpPr>
          <p:nvPr>
            <p:ph idx="1"/>
          </p:nvPr>
        </p:nvSpPr>
        <p:spPr/>
        <p:txBody>
          <a:bodyPr>
            <a:normAutofit/>
          </a:bodyPr>
          <a:lstStyle/>
          <a:p>
            <a:r>
              <a:rPr lang="nl-NL" dirty="0"/>
              <a:t>Meestal rechts op de onderbuik.</a:t>
            </a:r>
          </a:p>
          <a:p>
            <a:r>
              <a:rPr lang="nl-NL" dirty="0"/>
              <a:t>Ontlasting is dun, veel zout en vochtverlies. Ongeveer 500 tot 700 ml per 24 uur.</a:t>
            </a:r>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p:txBody>
      </p:sp>
    </p:spTree>
    <p:extLst>
      <p:ext uri="{BB962C8B-B14F-4D97-AF65-F5344CB8AC3E}">
        <p14:creationId xmlns:p14="http://schemas.microsoft.com/office/powerpoint/2010/main" val="379801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ge presentatie">
  <a:themeElements>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1">
                <a:gamma/>
                <a:shade val="46275"/>
                <a:invGamma/>
              </a:schemeClr>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4400" b="0" i="0" u="none" strike="noStrike" cap="none" normalizeH="0" baseline="0" smtClean="0">
            <a:ln>
              <a:noFill/>
            </a:ln>
            <a:solidFill>
              <a:srgbClr val="FFCC66"/>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accent1">
                <a:gamma/>
                <a:shade val="46275"/>
                <a:invGamma/>
              </a:schemeClr>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4400" b="0" i="0" u="none" strike="noStrike" cap="none" normalizeH="0" baseline="0" smtClean="0">
            <a:ln>
              <a:noFill/>
            </a:ln>
            <a:solidFill>
              <a:srgbClr val="FFCC66"/>
            </a:solidFill>
            <a:effectLst/>
            <a:latin typeface="Arial" charset="0"/>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ge presentatie">
  <a:themeElements>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1">
                <a:gamma/>
                <a:shade val="46275"/>
                <a:invGamma/>
              </a:schemeClr>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4400" b="0" i="0" u="none" strike="noStrike" cap="none" normalizeH="0" baseline="0" smtClean="0">
            <a:ln>
              <a:noFill/>
            </a:ln>
            <a:solidFill>
              <a:srgbClr val="FFCC66"/>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accent1">
                <a:gamma/>
                <a:shade val="46275"/>
                <a:invGamma/>
              </a:schemeClr>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4400" b="0" i="0" u="none" strike="noStrike" cap="none" normalizeH="0" baseline="0" smtClean="0">
            <a:ln>
              <a:noFill/>
            </a:ln>
            <a:solidFill>
              <a:srgbClr val="FFCC66"/>
            </a:solidFill>
            <a:effectLst/>
            <a:latin typeface="Arial" charset="0"/>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ege presentatie">
  <a:themeElements>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1">
                <a:gamma/>
                <a:shade val="46275"/>
                <a:invGamma/>
              </a:schemeClr>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4400" b="0" i="0" u="none" strike="noStrike" cap="none" normalizeH="0" baseline="0" smtClean="0">
            <a:ln>
              <a:noFill/>
            </a:ln>
            <a:solidFill>
              <a:srgbClr val="FFCC66"/>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accent1">
                <a:gamma/>
                <a:shade val="46275"/>
                <a:invGamma/>
              </a:schemeClr>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4400" b="0" i="0" u="none" strike="noStrike" cap="none" normalizeH="0" baseline="0" smtClean="0">
            <a:ln>
              <a:noFill/>
            </a:ln>
            <a:solidFill>
              <a:srgbClr val="FFCC66"/>
            </a:solidFill>
            <a:effectLst/>
            <a:latin typeface="Arial" charset="0"/>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996</Words>
  <Application>Microsoft Office PowerPoint</Application>
  <PresentationFormat>Diavoorstelling (4:3)</PresentationFormat>
  <Paragraphs>248</Paragraphs>
  <Slides>28</Slides>
  <Notes>1</Notes>
  <HiddenSlides>0</HiddenSlides>
  <MMClips>0</MMClips>
  <ScaleCrop>false</ScaleCrop>
  <HeadingPairs>
    <vt:vector size="6" baseType="variant">
      <vt:variant>
        <vt:lpstr>Gebruikte lettertypen</vt:lpstr>
      </vt:variant>
      <vt:variant>
        <vt:i4>4</vt:i4>
      </vt:variant>
      <vt:variant>
        <vt:lpstr>Thema</vt:lpstr>
      </vt:variant>
      <vt:variant>
        <vt:i4>4</vt:i4>
      </vt:variant>
      <vt:variant>
        <vt:lpstr>Diatitels</vt:lpstr>
      </vt:variant>
      <vt:variant>
        <vt:i4>28</vt:i4>
      </vt:variant>
    </vt:vector>
  </HeadingPairs>
  <TitlesOfParts>
    <vt:vector size="36" baseType="lpstr">
      <vt:lpstr>Arial</vt:lpstr>
      <vt:lpstr>Calibri</vt:lpstr>
      <vt:lpstr>Calibri Light</vt:lpstr>
      <vt:lpstr>Wingdings</vt:lpstr>
      <vt:lpstr>lege presentatie</vt:lpstr>
      <vt:lpstr>1_lege presentatie</vt:lpstr>
      <vt:lpstr>2_lege presentatie</vt:lpstr>
      <vt:lpstr>Kantoorthema</vt:lpstr>
      <vt:lpstr>Leerdoelen stoma zorg</vt:lpstr>
      <vt:lpstr>Stoma zorg</vt:lpstr>
      <vt:lpstr>PowerPoint-presentatie</vt:lpstr>
      <vt:lpstr>PowerPoint-presentatie</vt:lpstr>
      <vt:lpstr>PowerPoint-presentatie</vt:lpstr>
      <vt:lpstr>Indicaties </vt:lpstr>
      <vt:lpstr>Colostoma</vt:lpstr>
      <vt:lpstr>Colostoma</vt:lpstr>
      <vt:lpstr>Ileostoma</vt:lpstr>
      <vt:lpstr>Urostoma (vaak volgens Bricker) </vt:lpstr>
      <vt:lpstr>Materiaal</vt:lpstr>
      <vt:lpstr>PowerPoint-presentatie</vt:lpstr>
      <vt:lpstr>Kenmerken:  eendelig:               tweedelig systeem:</vt:lpstr>
      <vt:lpstr>             Factoren die van invloed zijn bij de keuze van het stomamateriaal:  •voorkeur cliënt •draagcomfort •verminderde handfunctie •verminderde visus •mogelijkheden van zelfzorg •conditie of gevoeligheid van de huid •aanwezigheid van plooien / oneffenheden •ligging van de stoma (op of onder huidsniveau) •plaats en grootte van de stoma •gebruik van corticosteroïden •chemotherapie </vt:lpstr>
      <vt:lpstr>Stoma problemen/complicaties</vt:lpstr>
      <vt:lpstr>Huidirritatie-oorzaken 1</vt:lpstr>
      <vt:lpstr>Huidirritatie-oorzaken 2</vt:lpstr>
      <vt:lpstr>PowerPoint-presentatie</vt:lpstr>
      <vt:lpstr>Oorzaak stoma probleem weghalen.</vt:lpstr>
      <vt:lpstr>Verwijder voorzichtig de plaat, door de huid naar  beneden te duwen in plaats van  hard aan de kleefplaat te trekken.  </vt:lpstr>
      <vt:lpstr>Neem de juiste maat van het stoma, gebruik hiervoor het maatkaartje.  </vt:lpstr>
      <vt:lpstr>Verwijder de beschermfolie   Kleef de plaat altijd eerst onderaan goed vast tegen het stoma Druk de kleefplaat overal goed aan  NB Urinestoma’s kun je het beste ‘s ochtends verzorgen i.v.m. minder urineprod.     Klik het zakje op de huidplaat.</vt:lpstr>
      <vt:lpstr>Voedingsadviezen</vt:lpstr>
      <vt:lpstr>Darmspoelen (irrigeren)  Rectaal of via colon stoma</vt:lpstr>
      <vt:lpstr>Indicaties:</vt:lpstr>
      <vt:lpstr>Contra - indicaties</vt:lpstr>
      <vt:lpstr>Spoelvloeistoffen:</vt:lpstr>
      <vt:lpstr>Terugblik: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Stoma zorg</dc:title>
  <dc:creator>Fokko Bloem</dc:creator>
  <cp:lastModifiedBy>Linda Bloem-Swarts</cp:lastModifiedBy>
  <cp:revision>39</cp:revision>
  <dcterms:created xsi:type="dcterms:W3CDTF">2012-03-24T15:41:19Z</dcterms:created>
  <dcterms:modified xsi:type="dcterms:W3CDTF">2017-11-10T19:16:37Z</dcterms:modified>
</cp:coreProperties>
</file>