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17"/>
  </p:notesMasterIdLst>
  <p:sldIdLst>
    <p:sldId id="256" r:id="rId2"/>
    <p:sldId id="269" r:id="rId3"/>
    <p:sldId id="270" r:id="rId4"/>
    <p:sldId id="271" r:id="rId5"/>
    <p:sldId id="262" r:id="rId6"/>
    <p:sldId id="263" r:id="rId7"/>
    <p:sldId id="264" r:id="rId8"/>
    <p:sldId id="265" r:id="rId9"/>
    <p:sldId id="266" r:id="rId10"/>
    <p:sldId id="275" r:id="rId11"/>
    <p:sldId id="273" r:id="rId12"/>
    <p:sldId id="274" r:id="rId13"/>
    <p:sldId id="27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30B81-20C7-4FE2-932A-2A2A1EB4FDFF}" type="datetimeFigureOut">
              <a:rPr lang="nl-NL" smtClean="0"/>
              <a:t>1-11-2017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87DDAE-A87E-4BB2-808A-70EA0D1273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1987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87DDAE-A87E-4BB2-808A-70EA0D12737D}" type="slidenum">
              <a:rPr lang="nl-NL" smtClean="0"/>
              <a:t>7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8638F0FA-503B-447F-A02E-6BF1D880434F}" type="datetimeFigureOut">
              <a:rPr lang="nl-NL" smtClean="0"/>
              <a:pPr/>
              <a:t>1-11-2017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6312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1-11-2017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9710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1000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92835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67584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1-11-2017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01488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1-11-2017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65295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8638F0FA-503B-447F-A02E-6BF1D880434F}" type="datetimeFigureOut">
              <a:rPr lang="nl-NL" smtClean="0"/>
              <a:pPr/>
              <a:t>1-11-2017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70523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6156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4383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5368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1-11-2017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9488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1-11-2017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3891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1-11-2017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7942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1-11-2017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4516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1-11-2017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4918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1-11-2017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444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8638F0FA-503B-447F-A02E-6BF1D880434F}" type="datetimeFigureOut">
              <a:rPr lang="nl-NL" smtClean="0"/>
              <a:pPr/>
              <a:t>1-11-2017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1888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  <p:sldLayoutId id="214748373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uNr7zRR0CU4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/>
          <a:lstStyle/>
          <a:p>
            <a:r>
              <a:rPr lang="nl-NL" dirty="0" smtClean="0"/>
              <a:t> </a:t>
            </a:r>
            <a:r>
              <a:rPr lang="nl-NL" sz="4800" dirty="0" smtClean="0"/>
              <a:t>Decubitus</a:t>
            </a:r>
            <a:r>
              <a:rPr lang="nl-NL" dirty="0" smtClean="0"/>
              <a:t> 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nl-NL" dirty="0" smtClean="0"/>
          </a:p>
          <a:p>
            <a:r>
              <a:rPr lang="nl-NL" dirty="0" smtClean="0"/>
              <a:t>R. Niemeijer</a:t>
            </a:r>
            <a:endParaRPr lang="nl-NL" sz="1800" dirty="0" smtClean="0"/>
          </a:p>
          <a:p>
            <a:r>
              <a:rPr lang="nl-NL" sz="1800" dirty="0" smtClean="0"/>
              <a:t>2017</a:t>
            </a:r>
            <a:endParaRPr lang="nl-N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Bedreigde plaatsen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Plaatsen waar het bot vlak onder het huidoppervlak zit. </a:t>
            </a:r>
            <a:r>
              <a:rPr lang="nl-NL" dirty="0"/>
              <a:t> </a:t>
            </a:r>
            <a:r>
              <a:rPr lang="nl-NL" dirty="0" smtClean="0"/>
              <a:t>Kans op dicht gedrukte bloedvaten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330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ad matra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772816"/>
            <a:ext cx="3518815" cy="2880320"/>
          </a:xfrm>
        </p:spPr>
      </p:pic>
      <p:pic>
        <p:nvPicPr>
          <p:cNvPr id="5" name="Afbeelding 4" descr="AD zitkusse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10242" y="3789040"/>
            <a:ext cx="3367169" cy="2311046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Preventie: </a:t>
            </a:r>
            <a:r>
              <a:rPr lang="nl-NL" dirty="0"/>
              <a:t>A</a:t>
            </a:r>
            <a:r>
              <a:rPr lang="nl-NL" dirty="0" smtClean="0"/>
              <a:t>d matrassen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Preventie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nl-NL" dirty="0" smtClean="0"/>
          </a:p>
          <a:p>
            <a:r>
              <a:rPr lang="nl-NL" sz="2900" dirty="0" smtClean="0"/>
              <a:t>Observatie: </a:t>
            </a:r>
          </a:p>
          <a:p>
            <a:pPr>
              <a:buNone/>
            </a:pPr>
            <a:r>
              <a:rPr lang="nl-NL" sz="2900" dirty="0"/>
              <a:t>Op hoogte zijn van risico-indicatoren:</a:t>
            </a:r>
          </a:p>
          <a:p>
            <a:pPr>
              <a:buFontTx/>
              <a:buChar char="-"/>
            </a:pPr>
            <a:r>
              <a:rPr lang="nl-NL" sz="2900" dirty="0"/>
              <a:t>Beschadiging van buiten af</a:t>
            </a:r>
          </a:p>
          <a:p>
            <a:pPr>
              <a:buFontTx/>
              <a:buChar char="-"/>
            </a:pPr>
            <a:r>
              <a:rPr lang="nl-NL" sz="2900" dirty="0"/>
              <a:t>Ondervoeding</a:t>
            </a:r>
          </a:p>
          <a:p>
            <a:pPr>
              <a:buFontTx/>
              <a:buChar char="-"/>
            </a:pPr>
            <a:r>
              <a:rPr lang="nl-NL" sz="2900" dirty="0"/>
              <a:t>Vocht inwerking op huid (urine, transpiratie)</a:t>
            </a:r>
          </a:p>
          <a:p>
            <a:pPr>
              <a:buFontTx/>
              <a:buChar char="-"/>
            </a:pPr>
            <a:r>
              <a:rPr lang="nl-NL" sz="2900" dirty="0"/>
              <a:t>Medicijnen (slaapmiddelen, corticosteroïden</a:t>
            </a:r>
            <a:r>
              <a:rPr lang="nl-NL" sz="2900" dirty="0" smtClean="0"/>
              <a:t>)</a:t>
            </a:r>
            <a:endParaRPr lang="nl-NL" sz="2900" dirty="0"/>
          </a:p>
          <a:p>
            <a:endParaRPr lang="nl-NL" dirty="0" smtClean="0"/>
          </a:p>
          <a:p>
            <a:r>
              <a:rPr lang="nl-NL" sz="3200" dirty="0" smtClean="0"/>
              <a:t>Risico scorelijst bijhouden</a:t>
            </a:r>
          </a:p>
          <a:p>
            <a:r>
              <a:rPr lang="nl-NL" sz="3200" dirty="0" smtClean="0"/>
              <a:t>Informeren zorgvrager en familie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185557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Een kostbaar probleem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Komt veel voor</a:t>
            </a:r>
          </a:p>
          <a:p>
            <a:r>
              <a:rPr lang="nl-NL" dirty="0" smtClean="0"/>
              <a:t>13% tot 23 %van de ZV krijgt decubitus in het ZKH</a:t>
            </a:r>
          </a:p>
          <a:p>
            <a:r>
              <a:rPr lang="nl-NL" dirty="0" smtClean="0"/>
              <a:t>Rond de 17% - 30% in de VV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Een verpleegfout?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3191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Film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>
                <a:hlinkClick r:id="rId2"/>
              </a:rPr>
              <a:t>Engelse film uitleg decubitus </a:t>
            </a: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Risicoplaatsen </a:t>
            </a:r>
            <a:r>
              <a:rPr lang="nl-NL" smtClean="0"/>
              <a:t>van decubitus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Preventie is het allerbelangrijkste!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b="1" i="1" dirty="0" smtClean="0"/>
              <a:t>‘Voorkomen is beter dan genezen.’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Invullen van decubitusscorelijst.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Decubitus = “neerleggen”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= weefselversterf van de huidlagen.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Ontstaat door:</a:t>
            </a:r>
          </a:p>
          <a:p>
            <a:r>
              <a:rPr lang="nl-NL" dirty="0" smtClean="0"/>
              <a:t>Inwendige factoren</a:t>
            </a:r>
          </a:p>
          <a:p>
            <a:r>
              <a:rPr lang="nl-NL" dirty="0" smtClean="0"/>
              <a:t>Uitwendige factoren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Oorzaken u</a:t>
            </a:r>
            <a:r>
              <a:rPr lang="nl-NL" dirty="0" smtClean="0"/>
              <a:t>itwendige factoren/ invloeden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Druk-</a:t>
            </a:r>
            <a:r>
              <a:rPr lang="nl-NL" dirty="0" smtClean="0"/>
              <a:t>, </a:t>
            </a:r>
            <a:r>
              <a:rPr lang="nl-NL" dirty="0" err="1" smtClean="0"/>
              <a:t>schuif-</a:t>
            </a:r>
            <a:r>
              <a:rPr lang="nl-NL" dirty="0" smtClean="0"/>
              <a:t>, wrijfkrachten</a:t>
            </a:r>
          </a:p>
          <a:p>
            <a:r>
              <a:rPr lang="nl-NL" dirty="0" smtClean="0"/>
              <a:t>Oneffenheden onderlaag</a:t>
            </a:r>
          </a:p>
          <a:p>
            <a:r>
              <a:rPr lang="nl-NL" dirty="0" smtClean="0"/>
              <a:t>Knellende verbanden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/>
          </a:p>
        </p:txBody>
      </p:sp>
      <p:pic>
        <p:nvPicPr>
          <p:cNvPr id="4" name="Afbeelding 3" descr="schuifkracht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4221088"/>
            <a:ext cx="4166978" cy="2304256"/>
          </a:xfrm>
          <a:prstGeom prst="rect">
            <a:avLst/>
          </a:prstGeom>
        </p:spPr>
      </p:pic>
      <p:pic>
        <p:nvPicPr>
          <p:cNvPr id="5" name="Afbeelding 4" descr="schuifkrach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4293096"/>
            <a:ext cx="4256269" cy="2088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Oorzaken inwendige </a:t>
            </a:r>
            <a:r>
              <a:rPr lang="nl-NL" dirty="0" smtClean="0"/>
              <a:t>factoren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Slechte voedingstoestand</a:t>
            </a:r>
            <a:r>
              <a:rPr lang="nl-NL" dirty="0" smtClean="0"/>
              <a:t>, conditie</a:t>
            </a:r>
          </a:p>
          <a:p>
            <a:r>
              <a:rPr lang="nl-NL" dirty="0" smtClean="0"/>
              <a:t>Slechte bloedcirculatie</a:t>
            </a:r>
            <a:endParaRPr lang="nl-NL" dirty="0" smtClean="0"/>
          </a:p>
          <a:p>
            <a:r>
              <a:rPr lang="nl-NL" dirty="0" smtClean="0"/>
              <a:t>O</a:t>
            </a:r>
            <a:r>
              <a:rPr lang="nl-NL" baseline="-25000" dirty="0" smtClean="0"/>
              <a:t>2</a:t>
            </a:r>
            <a:r>
              <a:rPr lang="nl-NL" dirty="0" smtClean="0"/>
              <a:t> </a:t>
            </a:r>
            <a:r>
              <a:rPr lang="nl-NL" dirty="0" smtClean="0"/>
              <a:t>voorziening naar weefsels</a:t>
            </a:r>
            <a:endParaRPr lang="nl-NL" dirty="0" smtClean="0"/>
          </a:p>
          <a:p>
            <a:r>
              <a:rPr lang="nl-NL" dirty="0" smtClean="0"/>
              <a:t>Hart en vaatziektes, DM</a:t>
            </a:r>
          </a:p>
          <a:p>
            <a:r>
              <a:rPr lang="nl-NL" dirty="0" smtClean="0"/>
              <a:t>Coma of Shock</a:t>
            </a:r>
          </a:p>
          <a:p>
            <a:r>
              <a:rPr lang="nl-NL" dirty="0" smtClean="0"/>
              <a:t>Sensibiliteitstoornissen</a:t>
            </a: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nl-NL" dirty="0" smtClean="0"/>
              <a:t>Decubitus: </a:t>
            </a:r>
            <a:r>
              <a:rPr lang="nl-NL" dirty="0" err="1" smtClean="0"/>
              <a:t>Categorieen</a:t>
            </a:r>
            <a:endParaRPr lang="nl-NL" dirty="0"/>
          </a:p>
        </p:txBody>
      </p:sp>
      <p:pic>
        <p:nvPicPr>
          <p:cNvPr id="4" name="Tijdelijke aanduiding voor inhoud 3" descr="decubitu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2392103"/>
            <a:ext cx="2952328" cy="3404359"/>
          </a:xfr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Categorie</a:t>
            </a:r>
            <a:r>
              <a:rPr lang="nl-NL" dirty="0" smtClean="0"/>
              <a:t> </a:t>
            </a:r>
            <a:r>
              <a:rPr lang="nl-NL" dirty="0" smtClean="0"/>
              <a:t>1</a:t>
            </a:r>
            <a:endParaRPr lang="nl-NL" dirty="0"/>
          </a:p>
        </p:txBody>
      </p:sp>
      <p:pic>
        <p:nvPicPr>
          <p:cNvPr id="4" name="Tijdelijke aanduiding voor inhoud 3" descr="decubitus Gr 1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628800"/>
            <a:ext cx="3155040" cy="2376264"/>
          </a:xfrm>
          <a:ln>
            <a:solidFill>
              <a:schemeClr val="tx1"/>
            </a:solidFill>
          </a:ln>
        </p:spPr>
      </p:pic>
      <p:pic>
        <p:nvPicPr>
          <p:cNvPr id="5" name="Afbeelding 4" descr="decubitus Gr 1 3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1628800"/>
            <a:ext cx="3551848" cy="237991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Rechthoek 5"/>
          <p:cNvSpPr/>
          <p:nvPr/>
        </p:nvSpPr>
        <p:spPr>
          <a:xfrm>
            <a:off x="611560" y="4797152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 smtClean="0"/>
              <a:t>Intacte huid, </a:t>
            </a:r>
            <a:r>
              <a:rPr lang="nl-NL" sz="2400" dirty="0" smtClean="0"/>
              <a:t> </a:t>
            </a:r>
            <a:r>
              <a:rPr lang="nl-NL" sz="2400" dirty="0" smtClean="0"/>
              <a:t>niet </a:t>
            </a:r>
            <a:r>
              <a:rPr lang="nl-NL" sz="2400" dirty="0" smtClean="0"/>
              <a:t>wegdrukbare rode plek. </a:t>
            </a:r>
            <a:endParaRPr lang="nl-NL" sz="2400" dirty="0" smtClean="0"/>
          </a:p>
          <a:p>
            <a:r>
              <a:rPr lang="nl-NL" sz="2400" dirty="0" smtClean="0"/>
              <a:t>Verkleuring van de huid, warmte, oedeem, verharding.</a:t>
            </a:r>
            <a:endParaRPr lang="nl-N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</a:t>
            </a:r>
            <a:r>
              <a:rPr lang="nl-NL" dirty="0" smtClean="0"/>
              <a:t>ategorie</a:t>
            </a:r>
            <a:r>
              <a:rPr lang="nl-NL" dirty="0" smtClean="0"/>
              <a:t> </a:t>
            </a:r>
            <a:r>
              <a:rPr lang="nl-NL" dirty="0" smtClean="0"/>
              <a:t>2</a:t>
            </a:r>
            <a:endParaRPr lang="nl-NL" dirty="0"/>
          </a:p>
        </p:txBody>
      </p:sp>
      <p:pic>
        <p:nvPicPr>
          <p:cNvPr id="4" name="Tijdelijke aanduiding voor inhoud 3" descr="decubitus Gr 2 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11560" y="1844824"/>
            <a:ext cx="3494542" cy="2448272"/>
          </a:xfrm>
        </p:spPr>
      </p:pic>
      <p:pic>
        <p:nvPicPr>
          <p:cNvPr id="5" name="Afbeelding 4" descr="decubitus Gr 2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6016" y="1805146"/>
            <a:ext cx="3386376" cy="2487950"/>
          </a:xfrm>
          <a:prstGeom prst="rect">
            <a:avLst/>
          </a:prstGeom>
        </p:spPr>
      </p:pic>
      <p:sp>
        <p:nvSpPr>
          <p:cNvPr id="6" name="Rechthoek 5"/>
          <p:cNvSpPr/>
          <p:nvPr/>
        </p:nvSpPr>
        <p:spPr>
          <a:xfrm>
            <a:off x="611560" y="4797152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 smtClean="0"/>
              <a:t>Klinisch observeerbaar als een blaar </a:t>
            </a:r>
            <a:r>
              <a:rPr lang="nl-NL" sz="2400" dirty="0" smtClean="0"/>
              <a:t>of ontvelling</a:t>
            </a:r>
            <a:r>
              <a:rPr lang="nl-NL" sz="2400" dirty="0" smtClean="0"/>
              <a:t>.</a:t>
            </a:r>
          </a:p>
          <a:p>
            <a:r>
              <a:rPr lang="nl-NL" sz="2400" dirty="0" smtClean="0"/>
              <a:t>Opengesprongen blaren</a:t>
            </a:r>
            <a:endParaRPr lang="nl-N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Graad 3</a:t>
            </a:r>
            <a:endParaRPr lang="nl-NL" dirty="0"/>
          </a:p>
        </p:txBody>
      </p:sp>
      <p:pic>
        <p:nvPicPr>
          <p:cNvPr id="4" name="Tijdelijke aanduiding voor inhoud 3" descr="decubitus Gr 3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2132856"/>
            <a:ext cx="3570888" cy="2376264"/>
          </a:xfrm>
          <a:ln>
            <a:solidFill>
              <a:schemeClr val="tx1"/>
            </a:solidFill>
          </a:ln>
        </p:spPr>
      </p:pic>
      <p:pic>
        <p:nvPicPr>
          <p:cNvPr id="5" name="Afbeelding 4" descr="decubitus Gr 3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2204864"/>
            <a:ext cx="3440868" cy="223224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Rechthoek 5"/>
          <p:cNvSpPr/>
          <p:nvPr/>
        </p:nvSpPr>
        <p:spPr>
          <a:xfrm>
            <a:off x="683568" y="5229200"/>
            <a:ext cx="7776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 smtClean="0"/>
              <a:t>Oppervlakkige </a:t>
            </a:r>
            <a:r>
              <a:rPr lang="nl-NL" sz="2400" dirty="0" smtClean="0"/>
              <a:t>decubitus wond. </a:t>
            </a:r>
            <a:r>
              <a:rPr lang="nl-NL" sz="2400" dirty="0" smtClean="0"/>
              <a:t>Huiddefect </a:t>
            </a:r>
            <a:r>
              <a:rPr lang="nl-NL" sz="2400" dirty="0" smtClean="0"/>
              <a:t>met schade aan huid en onderliggend weefsel</a:t>
            </a:r>
            <a:r>
              <a:rPr lang="nl-NL" sz="2400" dirty="0" smtClean="0"/>
              <a:t>. Soms in onderliggend spierweefsel zichtbaar als een krater</a:t>
            </a:r>
            <a:endParaRPr lang="nl-NL" sz="2400" dirty="0" smtClean="0"/>
          </a:p>
          <a:p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Graad 4</a:t>
            </a:r>
            <a:endParaRPr lang="nl-NL" dirty="0"/>
          </a:p>
        </p:txBody>
      </p:sp>
      <p:pic>
        <p:nvPicPr>
          <p:cNvPr id="4" name="Tijdelijke aanduiding voor inhoud 3" descr="decubitus Gr 4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65970" y="1973557"/>
            <a:ext cx="2736304" cy="2041704"/>
          </a:xfrm>
          <a:ln>
            <a:solidFill>
              <a:schemeClr val="tx1"/>
            </a:solidFill>
          </a:ln>
        </p:spPr>
      </p:pic>
      <p:pic>
        <p:nvPicPr>
          <p:cNvPr id="5" name="Afbeelding 4" descr="decubitus Gr 4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1954" y="4581128"/>
            <a:ext cx="3024336" cy="197996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Afbeelding 5" descr="decubitus Gr 4 3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8024" y="548680"/>
            <a:ext cx="2901596" cy="194421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Rechthoek 6"/>
          <p:cNvSpPr/>
          <p:nvPr/>
        </p:nvSpPr>
        <p:spPr>
          <a:xfrm>
            <a:off x="4211960" y="3645024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2400" dirty="0" smtClean="0"/>
              <a:t>Diepe decubituswond. Uitgebreid weefselbeschadiging</a:t>
            </a:r>
            <a:r>
              <a:rPr lang="nl-NL" sz="2400" dirty="0" smtClean="0"/>
              <a:t>.</a:t>
            </a:r>
          </a:p>
          <a:p>
            <a:r>
              <a:rPr lang="nl-NL" sz="2400" dirty="0" smtClean="0"/>
              <a:t>Necrose </a:t>
            </a:r>
            <a:r>
              <a:rPr lang="nl-NL" sz="2400" dirty="0" smtClean="0"/>
              <a:t>aan </a:t>
            </a:r>
            <a:r>
              <a:rPr lang="nl-NL" sz="2400" dirty="0" smtClean="0"/>
              <a:t>spieren, botten, ondersteunend weefsel.</a:t>
            </a:r>
          </a:p>
          <a:p>
            <a:endParaRPr lang="nl-NL" sz="2400" dirty="0" smtClean="0"/>
          </a:p>
          <a:p>
            <a:endParaRPr lang="nl-N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-directiekamer">
  <a:themeElements>
    <a:clrScheme name="Ion-directiekamer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-directiekamer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-directiekamer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222</TotalTime>
  <Words>250</Words>
  <Application>Microsoft Office PowerPoint</Application>
  <PresentationFormat>Diavoorstelling (4:3)</PresentationFormat>
  <Paragraphs>64</Paragraphs>
  <Slides>15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0" baseType="lpstr">
      <vt:lpstr>Arial</vt:lpstr>
      <vt:lpstr>Calibri</vt:lpstr>
      <vt:lpstr>Century Gothic</vt:lpstr>
      <vt:lpstr>Wingdings 3</vt:lpstr>
      <vt:lpstr>Ion-directiekamer</vt:lpstr>
      <vt:lpstr> Decubitus  </vt:lpstr>
      <vt:lpstr>Decubitus = “neerleggen”</vt:lpstr>
      <vt:lpstr>Oorzaken uitwendige factoren/ invloeden</vt:lpstr>
      <vt:lpstr>Oorzaken inwendige factoren</vt:lpstr>
      <vt:lpstr>Decubitus: Categorieen</vt:lpstr>
      <vt:lpstr>Categorie 1</vt:lpstr>
      <vt:lpstr>Categorie 2</vt:lpstr>
      <vt:lpstr>Graad 3</vt:lpstr>
      <vt:lpstr>Graad 4</vt:lpstr>
      <vt:lpstr>Bedreigde plaatsen</vt:lpstr>
      <vt:lpstr>Preventie: Ad matrassen</vt:lpstr>
      <vt:lpstr>Preventie</vt:lpstr>
      <vt:lpstr>Een kostbaar probleem</vt:lpstr>
      <vt:lpstr>Film 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Casus 3 Smetten/ decubitus</dc:title>
  <dc:creator>Rina Niemeijer</dc:creator>
  <cp:lastModifiedBy>Rina Niemeijer</cp:lastModifiedBy>
  <cp:revision>29</cp:revision>
  <dcterms:modified xsi:type="dcterms:W3CDTF">2017-11-01T14:32:16Z</dcterms:modified>
</cp:coreProperties>
</file>