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23"/>
  </p:notesMasterIdLst>
  <p:handoutMasterIdLst>
    <p:handoutMasterId r:id="rId24"/>
  </p:handoutMasterIdLst>
  <p:sldIdLst>
    <p:sldId id="256" r:id="rId2"/>
    <p:sldId id="303" r:id="rId3"/>
    <p:sldId id="304" r:id="rId4"/>
    <p:sldId id="282" r:id="rId5"/>
    <p:sldId id="309" r:id="rId6"/>
    <p:sldId id="308" r:id="rId7"/>
    <p:sldId id="306" r:id="rId8"/>
    <p:sldId id="283" r:id="rId9"/>
    <p:sldId id="284" r:id="rId10"/>
    <p:sldId id="285" r:id="rId11"/>
    <p:sldId id="286" r:id="rId12"/>
    <p:sldId id="287" r:id="rId13"/>
    <p:sldId id="288" r:id="rId14"/>
    <p:sldId id="290" r:id="rId15"/>
    <p:sldId id="289" r:id="rId16"/>
    <p:sldId id="292" r:id="rId17"/>
    <p:sldId id="293" r:id="rId18"/>
    <p:sldId id="311" r:id="rId19"/>
    <p:sldId id="312" r:id="rId20"/>
    <p:sldId id="314" r:id="rId21"/>
    <p:sldId id="313" r:id="rId22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16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12EC877-07D9-45B4-BBBD-B8940D5A6F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1094CCF-F242-45EE-9170-27F51D8A6B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E54B95-AD0C-4BF4-8B63-E4EC6A94F928}" type="slidenum">
              <a:rPr lang="nl-NL" smtClean="0"/>
              <a:pPr/>
              <a:t>1</a:t>
            </a:fld>
            <a:endParaRPr lang="nl-NL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smtClean="0"/>
          </a:p>
        </p:txBody>
      </p:sp>
      <p:sp>
        <p:nvSpPr>
          <p:cNvPr id="37892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EFC326-E1B0-4DB6-9DA9-96B949B5F45C}" type="slidenum">
              <a:rPr lang="nl-NL" smtClean="0"/>
              <a:pPr/>
              <a:t>10</a:t>
            </a:fld>
            <a:endParaRPr lang="nl-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nl-NL" smtClean="0"/>
              <a:t>Splinterpincet: evt achtergebleven stukjes nagel verwijderen</a:t>
            </a:r>
          </a:p>
          <a:p>
            <a:r>
              <a:rPr lang="nl-NL" smtClean="0"/>
              <a:t>Benodigdheden :ass aan de zijkant (zie boek)</a:t>
            </a:r>
          </a:p>
          <a:p>
            <a:endParaRPr lang="nl-NL" smtClean="0"/>
          </a:p>
        </p:txBody>
      </p:sp>
      <p:sp>
        <p:nvSpPr>
          <p:cNvPr id="3891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BBAE8A-B5F8-48D8-9B63-F17AE0A05E22}" type="slidenum">
              <a:rPr lang="nl-NL" smtClean="0"/>
              <a:pPr/>
              <a:t>11</a:t>
            </a:fld>
            <a:endParaRPr lang="nl-N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smtClean="0"/>
          </a:p>
        </p:txBody>
      </p:sp>
      <p:sp>
        <p:nvSpPr>
          <p:cNvPr id="3994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B041D5-22C2-4E6E-92D8-83B7D9A81184}" type="slidenum">
              <a:rPr lang="nl-NL" smtClean="0"/>
              <a:pPr/>
              <a:t>12</a:t>
            </a:fld>
            <a:endParaRPr lang="nl-N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nl-NL" smtClean="0"/>
              <a:t>Taak assistente is wondtoilet: verbinden en adviezen </a:t>
            </a:r>
          </a:p>
        </p:txBody>
      </p:sp>
      <p:sp>
        <p:nvSpPr>
          <p:cNvPr id="4096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7BE712-FF6E-4C8D-91D5-0964B6AFC1AB}" type="slidenum">
              <a:rPr lang="nl-NL" smtClean="0"/>
              <a:pPr/>
              <a:t>13</a:t>
            </a:fld>
            <a:endParaRPr lang="nl-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dirty="0" smtClean="0"/>
          </a:p>
        </p:txBody>
      </p:sp>
      <p:sp>
        <p:nvSpPr>
          <p:cNvPr id="43012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E1118A-7577-43B1-BDC3-55B37DA4ECF2}" type="slidenum">
              <a:rPr lang="nl-NL" smtClean="0"/>
              <a:pPr/>
              <a:t>14</a:t>
            </a:fld>
            <a:endParaRPr lang="nl-N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dirty="0" smtClean="0"/>
          </a:p>
        </p:txBody>
      </p:sp>
      <p:sp>
        <p:nvSpPr>
          <p:cNvPr id="4198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190BAF-3134-402A-B9E6-58F048265427}" type="slidenum">
              <a:rPr lang="nl-NL" smtClean="0"/>
              <a:pPr/>
              <a:t>15</a:t>
            </a:fld>
            <a:endParaRPr lang="nl-N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smtClean="0"/>
          </a:p>
        </p:txBody>
      </p:sp>
      <p:sp>
        <p:nvSpPr>
          <p:cNvPr id="4403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18DEC4-41DF-4C13-A9DB-A11C8914008F}" type="slidenum">
              <a:rPr lang="nl-NL" smtClean="0"/>
              <a:pPr/>
              <a:t>16</a:t>
            </a:fld>
            <a:endParaRPr lang="nl-N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smtClean="0"/>
          </a:p>
        </p:txBody>
      </p:sp>
      <p:sp>
        <p:nvSpPr>
          <p:cNvPr id="4506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A9C4D5-9D06-43FC-9B65-7D66CA43C4BF}" type="slidenum">
              <a:rPr lang="nl-NL" smtClean="0"/>
              <a:pPr/>
              <a:t>17</a:t>
            </a:fld>
            <a:endParaRPr lang="nl-N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94CCF-F242-45EE-9170-27F51D8A6B5C}" type="slidenum">
              <a:rPr lang="nl-NL" smtClean="0"/>
              <a:pPr>
                <a:defRPr/>
              </a:pPr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94CCF-F242-45EE-9170-27F51D8A6B5C}" type="slidenum">
              <a:rPr lang="nl-NL" smtClean="0"/>
              <a:pPr>
                <a:defRPr/>
              </a:pPr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94CCF-F242-45EE-9170-27F51D8A6B5C}" type="slidenum">
              <a:rPr lang="nl-NL" smtClean="0"/>
              <a:pPr>
                <a:defRPr/>
              </a:pPr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94CCF-F242-45EE-9170-27F51D8A6B5C}" type="slidenum">
              <a:rPr lang="nl-NL" smtClean="0"/>
              <a:pPr>
                <a:defRPr/>
              </a:pPr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94CCF-F242-45EE-9170-27F51D8A6B5C}" type="slidenum">
              <a:rPr lang="nl-NL" smtClean="0"/>
              <a:pPr>
                <a:defRPr/>
              </a:pPr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94CCF-F242-45EE-9170-27F51D8A6B5C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/>
          </a:p>
        </p:txBody>
      </p:sp>
      <p:sp>
        <p:nvSpPr>
          <p:cNvPr id="3482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F525A2-62EB-4FC5-BAF4-12AFB857251D}" type="slidenum">
              <a:rPr lang="nl-NL" smtClean="0"/>
              <a:pPr/>
              <a:t>4</a:t>
            </a:fld>
            <a:endParaRPr lang="nl-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94CCF-F242-45EE-9170-27F51D8A6B5C}" type="slidenum">
              <a:rPr lang="nl-NL" smtClean="0"/>
              <a:pPr>
                <a:defRPr/>
              </a:pPr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94CCF-F242-45EE-9170-27F51D8A6B5C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94CCF-F242-45EE-9170-27F51D8A6B5C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l-NL" smtClean="0"/>
              <a:t>Wigvormig gedeelte met scherpe lepel verwijderd</a:t>
            </a:r>
          </a:p>
          <a:p>
            <a:pPr eaLnBrk="1" hangingPunct="1"/>
            <a:r>
              <a:rPr lang="nl-NL" smtClean="0"/>
              <a:t>Instrumenten in volgorde klaarleggen</a:t>
            </a:r>
          </a:p>
        </p:txBody>
      </p:sp>
      <p:sp>
        <p:nvSpPr>
          <p:cNvPr id="3584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F6509D-17BC-4E95-B7F2-CE0349BFD3CD}" type="slidenum">
              <a:rPr lang="nl-NL" smtClean="0"/>
              <a:pPr/>
              <a:t>8</a:t>
            </a:fld>
            <a:endParaRPr lang="nl-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smtClean="0"/>
          </a:p>
        </p:txBody>
      </p:sp>
      <p:sp>
        <p:nvSpPr>
          <p:cNvPr id="3686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14B64B-9CBB-4829-B438-486AF95383FE}" type="slidenum">
              <a:rPr lang="nl-NL" smtClean="0"/>
              <a:pPr/>
              <a:t>9</a:t>
            </a:fld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7271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7271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52B7B-3202-4A90-8E78-AADC206E65B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F84FA-CFD0-4A5A-ADA6-91CF6BF7061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56FC0-C98D-45FA-A9F5-A7CD5F4E763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23A09-FDD3-4D7C-B624-B8231D13190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ABCF-6989-4C62-8B6E-79CC6DFF967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1E4A3-A264-4206-AA39-7FB5AF21801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D9DE9-0094-46BB-B6BA-75559FC1EE0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F7670-9141-4BB7-AE61-8A56E4EF28C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D4997-7B36-46C8-BA12-CB5501555F9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28F03-CBE8-4224-B9FB-6334E37ED3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E3B4D-951E-4364-8EF1-EEAB827DAA8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EE52033-AABD-4DCF-95DE-89F2E5CAE6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168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7168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7168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7169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</p:grpSp>
        <p:sp>
          <p:nvSpPr>
            <p:cNvPr id="7169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7169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7169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169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9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hKLshIulC4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VbSe_ioQ3A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7200" smtClean="0"/>
              <a:t>MTIH -Theorie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nl-NL" dirty="0" smtClean="0"/>
          </a:p>
          <a:p>
            <a:pPr eaLnBrk="1" hangingPunct="1">
              <a:defRPr/>
            </a:pPr>
            <a:r>
              <a:rPr lang="nl-NL" dirty="0" smtClean="0"/>
              <a:t>Chirurgische handelingen &amp; Anesthesie en hechten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Nagelextractie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nl-NL" sz="2800" dirty="0" smtClean="0"/>
              <a:t>			</a:t>
            </a:r>
            <a:r>
              <a:rPr lang="nl-NL" sz="2800" u="sng" dirty="0" smtClean="0"/>
              <a:t>Eenvoudig:</a:t>
            </a:r>
          </a:p>
          <a:p>
            <a:pPr>
              <a:buFont typeface="Wingdings" pitchFamily="2" charset="2"/>
              <a:buNone/>
              <a:defRPr/>
            </a:pPr>
            <a:r>
              <a:rPr lang="nl-NL" sz="2800" dirty="0" smtClean="0"/>
              <a:t>Nagel in </a:t>
            </a:r>
            <a:r>
              <a:rPr lang="nl-NL" sz="2800" dirty="0" err="1" smtClean="0"/>
              <a:t>aterieklem</a:t>
            </a:r>
            <a:r>
              <a:rPr lang="nl-NL" sz="2800" dirty="0" smtClean="0"/>
              <a:t> volgens </a:t>
            </a:r>
            <a:r>
              <a:rPr lang="nl-NL" sz="2800" dirty="0" err="1" smtClean="0"/>
              <a:t>Péan</a:t>
            </a:r>
            <a:r>
              <a:rPr lang="nl-NL" sz="2800" dirty="0" smtClean="0"/>
              <a:t> te klemmen en</a:t>
            </a:r>
          </a:p>
          <a:p>
            <a:pPr>
              <a:buFont typeface="Wingdings" pitchFamily="2" charset="2"/>
              <a:buNone/>
              <a:defRPr/>
            </a:pPr>
            <a:r>
              <a:rPr lang="nl-NL" sz="2800" dirty="0" smtClean="0"/>
              <a:t>met één ruk eraf trekken.</a:t>
            </a:r>
          </a:p>
          <a:p>
            <a:pPr>
              <a:buFont typeface="Wingdings" pitchFamily="2" charset="2"/>
              <a:buNone/>
              <a:defRPr/>
            </a:pPr>
            <a:r>
              <a:rPr lang="nl-NL" sz="2800" dirty="0" smtClean="0"/>
              <a:t>			</a:t>
            </a:r>
            <a:r>
              <a:rPr lang="nl-NL" sz="2800" u="sng" dirty="0" smtClean="0"/>
              <a:t>Minder eenvoudig:</a:t>
            </a:r>
          </a:p>
          <a:p>
            <a:pPr>
              <a:buFont typeface="Wingdings" pitchFamily="2" charset="2"/>
              <a:buNone/>
              <a:defRPr/>
            </a:pPr>
            <a:r>
              <a:rPr lang="nl-NL" sz="2800" dirty="0" smtClean="0"/>
              <a:t>Sleufsonde in het midden onder de nagel  plaatsen </a:t>
            </a:r>
          </a:p>
          <a:p>
            <a:pPr>
              <a:buFont typeface="Wingdings" pitchFamily="2" charset="2"/>
              <a:buNone/>
              <a:defRPr/>
            </a:pPr>
            <a:r>
              <a:rPr lang="nl-NL" sz="2800" dirty="0" smtClean="0"/>
              <a:t>en met </a:t>
            </a:r>
            <a:r>
              <a:rPr lang="nl-NL" sz="2800" dirty="0" err="1" smtClean="0"/>
              <a:t>chir</a:t>
            </a:r>
            <a:r>
              <a:rPr lang="nl-NL" sz="2800" dirty="0" smtClean="0"/>
              <a:t>. schaar de nagel in de lengte te splijten</a:t>
            </a:r>
          </a:p>
          <a:p>
            <a:pPr>
              <a:buFont typeface="Wingdings" pitchFamily="2" charset="2"/>
              <a:buNone/>
              <a:defRPr/>
            </a:pPr>
            <a:r>
              <a:rPr lang="nl-NL" sz="2800" dirty="0" smtClean="0"/>
              <a:t>of met nagelsplijttang </a:t>
            </a:r>
          </a:p>
          <a:p>
            <a:pPr>
              <a:buFont typeface="Wingdings" pitchFamily="2" charset="2"/>
              <a:buNone/>
              <a:defRPr/>
            </a:pP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4" name="Picture 3" descr="C:\Users\Rhea\Documents\downlo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4797152"/>
            <a:ext cx="2628900" cy="17430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Nagelextractie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nl-NL" dirty="0" smtClean="0"/>
              <a:t>Steriele instrumenten: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nl-NL" dirty="0" smtClean="0"/>
              <a:t>Sleufsonde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nl-NL" dirty="0" err="1" smtClean="0"/>
              <a:t>Nagelextractietang</a:t>
            </a:r>
            <a:endParaRPr lang="nl-NL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nl-NL" dirty="0" smtClean="0"/>
              <a:t>Splinterpincet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nl-NL" dirty="0" err="1" smtClean="0"/>
              <a:t>Chir</a:t>
            </a:r>
            <a:r>
              <a:rPr lang="nl-NL" dirty="0" smtClean="0"/>
              <a:t>. Schaar spits/spits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nl-NL" dirty="0" smtClean="0"/>
              <a:t>2 anatomische pincetten (voor da)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nl-NL" dirty="0" smtClean="0"/>
              <a:t>Zn </a:t>
            </a:r>
            <a:r>
              <a:rPr lang="nl-NL" dirty="0" err="1" smtClean="0"/>
              <a:t>chir</a:t>
            </a:r>
            <a:r>
              <a:rPr lang="nl-NL" dirty="0" smtClean="0"/>
              <a:t>. schaar spits /stomp (voor da)</a:t>
            </a:r>
          </a:p>
          <a:p>
            <a:pPr>
              <a:buFont typeface="Wingdings" pitchFamily="2" charset="2"/>
              <a:buChar char="§"/>
              <a:defRPr/>
            </a:pPr>
            <a:endParaRPr lang="nl-NL" dirty="0" smtClean="0"/>
          </a:p>
          <a:p>
            <a:pPr>
              <a:buFont typeface="Wingdings" pitchFamily="2" charset="2"/>
              <a:buChar char="§"/>
              <a:defRPr/>
            </a:pPr>
            <a:endParaRPr lang="nl-N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err="1" smtClean="0"/>
              <a:t>Wondrandexcisie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l-NL" sz="2400" dirty="0" smtClean="0"/>
              <a:t>wonden met rafelige wondranden kunnen niet zonder meer worden gehecht.</a:t>
            </a:r>
          </a:p>
          <a:p>
            <a:pPr>
              <a:defRPr/>
            </a:pPr>
            <a:r>
              <a:rPr lang="nl-NL" sz="2400" dirty="0" smtClean="0"/>
              <a:t>randen bevatten meestal beschadigd weefsel; kans op necrose</a:t>
            </a:r>
          </a:p>
          <a:p>
            <a:pPr>
              <a:defRPr/>
            </a:pPr>
            <a:r>
              <a:rPr lang="nl-NL" sz="2400" dirty="0" smtClean="0"/>
              <a:t>wondranden passen niet goed op elkaar, kans op (onnodig) groot en lelijk litteken.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nl-NL" sz="2400" dirty="0" smtClean="0"/>
              <a:t>d.m.v. </a:t>
            </a:r>
            <a:r>
              <a:rPr lang="nl-NL" sz="2400" dirty="0" err="1" smtClean="0"/>
              <a:t>excisie</a:t>
            </a:r>
            <a:r>
              <a:rPr lang="nl-NL" sz="2400" dirty="0" smtClean="0"/>
              <a:t> zal de arts de wondranden glad en vrij maken van kapot weefsel.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nl-NL" sz="2400" dirty="0" smtClean="0"/>
              <a:t>daarna is wond geschikt om te hechten.</a:t>
            </a:r>
            <a:endParaRPr lang="nl-NL" sz="2400" dirty="0"/>
          </a:p>
        </p:txBody>
      </p:sp>
      <p:pic>
        <p:nvPicPr>
          <p:cNvPr id="41986" name="Picture 2" descr="F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4581128"/>
            <a:ext cx="2729880" cy="191683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err="1" smtClean="0"/>
              <a:t>Wondexcisie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nl-NL" sz="2800" dirty="0" smtClean="0"/>
              <a:t>Steriele instrumenten: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nl-NL" sz="2800" dirty="0" smtClean="0"/>
              <a:t>Wondhaakje(s) of </a:t>
            </a:r>
            <a:r>
              <a:rPr lang="nl-NL" sz="2800" dirty="0" err="1" smtClean="0"/>
              <a:t>wondspreider</a:t>
            </a:r>
            <a:endParaRPr lang="nl-NL" sz="2800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nl-NL" sz="2800" dirty="0" smtClean="0"/>
              <a:t>Geknopte sonde                 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nl-NL" sz="2800" dirty="0" smtClean="0"/>
              <a:t>Scalpel of lemmet met lemmethouder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nl-NL" sz="2800" dirty="0" smtClean="0"/>
              <a:t>Anatomisch en chirurgisch pincet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nl-NL" sz="2800" dirty="0" smtClean="0"/>
              <a:t>Naaldvoerder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nl-NL" sz="2800" dirty="0" err="1" smtClean="0"/>
              <a:t>Chir</a:t>
            </a:r>
            <a:r>
              <a:rPr lang="nl-NL" sz="2800" dirty="0" smtClean="0"/>
              <a:t>. Schaar                                       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nl-NL" sz="2800" dirty="0" smtClean="0"/>
              <a:t>Anatomisch pincet (voor da)</a:t>
            </a:r>
          </a:p>
          <a:p>
            <a:pPr>
              <a:buFont typeface="Wingdings" pitchFamily="2" charset="2"/>
              <a:buChar char="§"/>
              <a:defRPr/>
            </a:pPr>
            <a:endParaRPr lang="nl-NL" dirty="0" smtClean="0"/>
          </a:p>
          <a:p>
            <a:pPr>
              <a:defRPr/>
            </a:pPr>
            <a:endParaRPr lang="nl-NL" dirty="0"/>
          </a:p>
        </p:txBody>
      </p:sp>
      <p:pic>
        <p:nvPicPr>
          <p:cNvPr id="18436" name="Afbeelding 5" descr="wondhaa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1500188"/>
            <a:ext cx="11430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err="1" smtClean="0"/>
              <a:t>Atheroomcyste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nl-NL" sz="2400" dirty="0" smtClean="0"/>
          </a:p>
          <a:p>
            <a:pPr>
              <a:defRPr/>
            </a:pPr>
            <a:endParaRPr lang="nl-NL" sz="2400" dirty="0" smtClean="0"/>
          </a:p>
          <a:p>
            <a:pPr>
              <a:defRPr/>
            </a:pPr>
            <a:r>
              <a:rPr lang="nl-NL" sz="2400" dirty="0" err="1" smtClean="0"/>
              <a:t>retentiecyste</a:t>
            </a:r>
            <a:r>
              <a:rPr lang="nl-NL" sz="2400" dirty="0" smtClean="0"/>
              <a:t> (blaasje of holte gevuld met vocht) ontstaat door verstopping van afvoerbuisje klier van een haarfollikel.</a:t>
            </a:r>
          </a:p>
          <a:p>
            <a:pPr>
              <a:defRPr/>
            </a:pPr>
            <a:r>
              <a:rPr lang="nl-NL" sz="2400" dirty="0" smtClean="0"/>
              <a:t>meestal op volwassen leeftijd</a:t>
            </a:r>
          </a:p>
          <a:p>
            <a:pPr>
              <a:defRPr/>
            </a:pPr>
            <a:r>
              <a:rPr lang="nl-NL" sz="2400" dirty="0" smtClean="0"/>
              <a:t>meestal op behaarde delen van lichaam, hoofdhuid, nek en rug.</a:t>
            </a:r>
          </a:p>
          <a:p>
            <a:pPr>
              <a:defRPr/>
            </a:pPr>
            <a:r>
              <a:rPr lang="nl-NL" sz="2400" dirty="0" smtClean="0"/>
              <a:t>inhoud bestaat uit epitheelcellen en vet (riekt!)</a:t>
            </a:r>
          </a:p>
          <a:p>
            <a:pPr>
              <a:defRPr/>
            </a:pPr>
            <a:r>
              <a:rPr lang="nl-NL" sz="2400" dirty="0" smtClean="0"/>
              <a:t>onschuldig, maar belangrijk om in toto te verwijderen om recidief of infectie te voorkomen.</a:t>
            </a:r>
            <a:endParaRPr lang="nl-NL" sz="2400" dirty="0"/>
          </a:p>
        </p:txBody>
      </p:sp>
      <p:pic>
        <p:nvPicPr>
          <p:cNvPr id="4" name="Picture 1" descr="C:\Users\Rhea\Documents\abc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260648"/>
            <a:ext cx="2143125" cy="213285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err="1" smtClean="0"/>
              <a:t>Incideren</a:t>
            </a:r>
            <a:r>
              <a:rPr lang="nl-NL" dirty="0" smtClean="0"/>
              <a:t> van een abces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nl-NL" sz="2400" dirty="0" smtClean="0"/>
          </a:p>
          <a:p>
            <a:pPr>
              <a:defRPr/>
            </a:pPr>
            <a:endParaRPr lang="nl-NL" sz="2400" dirty="0" smtClean="0"/>
          </a:p>
          <a:p>
            <a:pPr>
              <a:defRPr/>
            </a:pPr>
            <a:r>
              <a:rPr lang="nl-NL" sz="2400" dirty="0" smtClean="0"/>
              <a:t>ontlasten van een abces</a:t>
            </a:r>
          </a:p>
          <a:p>
            <a:pPr>
              <a:defRPr/>
            </a:pPr>
            <a:r>
              <a:rPr lang="nl-NL" sz="2400" dirty="0" smtClean="0"/>
              <a:t>ruime incisie wordt gemaakt , omdat de wond open moet blijven.</a:t>
            </a:r>
          </a:p>
          <a:p>
            <a:pPr>
              <a:defRPr/>
            </a:pPr>
            <a:r>
              <a:rPr lang="nl-NL" sz="2400" dirty="0" err="1" smtClean="0"/>
              <a:t>Drain</a:t>
            </a:r>
            <a:r>
              <a:rPr lang="nl-NL" sz="2400" dirty="0" smtClean="0"/>
              <a:t> (wondvocht en bloed af vloeien) ingebracht</a:t>
            </a:r>
          </a:p>
          <a:p>
            <a:pPr>
              <a:defRPr/>
            </a:pPr>
            <a:r>
              <a:rPr lang="nl-NL" sz="2400" dirty="0" smtClean="0"/>
              <a:t>of </a:t>
            </a:r>
            <a:r>
              <a:rPr lang="nl-NL" sz="2400" dirty="0" err="1" smtClean="0"/>
              <a:t>Betadine</a:t>
            </a:r>
            <a:r>
              <a:rPr lang="nl-NL" sz="2400" dirty="0" smtClean="0"/>
              <a:t> gaas wordt achtergelaten ( niet dichtgroeit)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err="1" smtClean="0"/>
              <a:t>Atheroomcyste</a:t>
            </a:r>
            <a:endParaRPr lang="nl-NL" dirty="0"/>
          </a:p>
        </p:txBody>
      </p:sp>
      <p:pic>
        <p:nvPicPr>
          <p:cNvPr id="21507" name="Tijdelijke aanduiding voor inhoud 5" descr="atheroom oor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28750" y="2309813"/>
            <a:ext cx="2095500" cy="3105150"/>
          </a:xfrm>
        </p:spPr>
      </p:pic>
      <p:pic>
        <p:nvPicPr>
          <p:cNvPr id="21508" name="Tijdelijke aanduiding voor inhoud 6" descr="atheroomcyste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619750" y="3030538"/>
            <a:ext cx="2095500" cy="1666875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err="1" smtClean="0"/>
              <a:t>Atheroomcyste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nl-NL" sz="2800" dirty="0" smtClean="0"/>
              <a:t>Steriele instrumenten:</a:t>
            </a:r>
          </a:p>
          <a:p>
            <a:pPr>
              <a:defRPr/>
            </a:pPr>
            <a:r>
              <a:rPr lang="nl-NL" sz="2800" dirty="0" err="1" smtClean="0"/>
              <a:t>bistouri</a:t>
            </a:r>
            <a:r>
              <a:rPr lang="nl-NL" sz="2800" dirty="0" smtClean="0"/>
              <a:t> + lemmethouder of scalpel</a:t>
            </a:r>
          </a:p>
          <a:p>
            <a:pPr>
              <a:defRPr/>
            </a:pPr>
            <a:r>
              <a:rPr lang="nl-NL" sz="2800" dirty="0" smtClean="0"/>
              <a:t>wondhaken of zelfhoudende </a:t>
            </a:r>
            <a:r>
              <a:rPr lang="nl-NL" sz="2800" dirty="0" err="1" smtClean="0"/>
              <a:t>wondspreider</a:t>
            </a:r>
            <a:endParaRPr lang="nl-NL" sz="2800" dirty="0" smtClean="0"/>
          </a:p>
          <a:p>
            <a:pPr>
              <a:defRPr/>
            </a:pPr>
            <a:r>
              <a:rPr lang="nl-NL" sz="2800" dirty="0" err="1" smtClean="0"/>
              <a:t>aterieklem</a:t>
            </a:r>
            <a:r>
              <a:rPr lang="nl-NL" sz="2800" dirty="0" smtClean="0"/>
              <a:t> volgens </a:t>
            </a:r>
            <a:r>
              <a:rPr lang="nl-NL" sz="2800" dirty="0" err="1" smtClean="0"/>
              <a:t>Péan</a:t>
            </a:r>
            <a:r>
              <a:rPr lang="nl-NL" sz="2800" dirty="0" smtClean="0"/>
              <a:t> of anatomisch pincet</a:t>
            </a:r>
          </a:p>
          <a:p>
            <a:pPr>
              <a:defRPr/>
            </a:pPr>
            <a:r>
              <a:rPr lang="nl-NL" sz="2800" dirty="0" smtClean="0"/>
              <a:t>prepareerschaar</a:t>
            </a:r>
          </a:p>
          <a:p>
            <a:pPr>
              <a:defRPr/>
            </a:pPr>
            <a:r>
              <a:rPr lang="nl-NL" sz="2800" dirty="0" smtClean="0"/>
              <a:t>scherpe lepel                                       </a:t>
            </a:r>
          </a:p>
          <a:p>
            <a:pPr>
              <a:defRPr/>
            </a:pPr>
            <a:r>
              <a:rPr lang="nl-NL" sz="2800" dirty="0" smtClean="0"/>
              <a:t>naaldvoerder</a:t>
            </a:r>
          </a:p>
          <a:p>
            <a:pPr>
              <a:defRPr/>
            </a:pPr>
            <a:r>
              <a:rPr lang="nl-NL" sz="2800" dirty="0" smtClean="0"/>
              <a:t>anatomisch pincet (</a:t>
            </a:r>
            <a:r>
              <a:rPr lang="nl-NL" sz="2800" dirty="0" err="1" smtClean="0"/>
              <a:t>zn</a:t>
            </a:r>
            <a:r>
              <a:rPr lang="nl-NL" sz="2800" dirty="0" smtClean="0"/>
              <a:t> ook voor da)</a:t>
            </a:r>
          </a:p>
          <a:p>
            <a:pPr>
              <a:buFont typeface="Wingdings" pitchFamily="2" charset="2"/>
              <a:buNone/>
              <a:defRPr/>
            </a:pPr>
            <a:endParaRPr lang="nl-NL" sz="2800" dirty="0" smtClean="0"/>
          </a:p>
          <a:p>
            <a:pPr>
              <a:buFont typeface="Wingdings" pitchFamily="2" charset="2"/>
              <a:buNone/>
              <a:defRPr/>
            </a:pPr>
            <a:endParaRPr lang="nl-NL" dirty="0"/>
          </a:p>
        </p:txBody>
      </p:sp>
      <p:pic>
        <p:nvPicPr>
          <p:cNvPr id="22532" name="Afbeelding 8" descr="wondspreide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50" y="3857625"/>
            <a:ext cx="1141413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Moedervlek verwijderen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sz="2400" dirty="0" smtClean="0"/>
              <a:t>Een moedervlek is een ophoping van bruine kleurstof in de huid</a:t>
            </a:r>
          </a:p>
          <a:p>
            <a:pPr>
              <a:buNone/>
            </a:pPr>
            <a:endParaRPr lang="nl-NL" sz="2400" dirty="0" smtClean="0"/>
          </a:p>
          <a:p>
            <a:r>
              <a:rPr lang="nl-NL" sz="2400" dirty="0" smtClean="0"/>
              <a:t>moedervlekken geven bijna nooit problemen.</a:t>
            </a:r>
          </a:p>
          <a:p>
            <a:r>
              <a:rPr lang="nl-NL" sz="2400" dirty="0" smtClean="0"/>
              <a:t>redenen om een moedervlek te verwijderen zijn vooral:</a:t>
            </a:r>
          </a:p>
          <a:p>
            <a:pPr lvl="1"/>
            <a:r>
              <a:rPr lang="nl-NL" sz="2400" dirty="0" smtClean="0"/>
              <a:t>jeuken</a:t>
            </a:r>
          </a:p>
          <a:p>
            <a:pPr lvl="1"/>
            <a:r>
              <a:rPr lang="nl-NL" sz="2400" dirty="0" smtClean="0"/>
              <a:t>gemakkelijk bloeden</a:t>
            </a:r>
          </a:p>
          <a:p>
            <a:pPr lvl="1"/>
            <a:r>
              <a:rPr lang="nl-NL" sz="2400" dirty="0" smtClean="0"/>
              <a:t>vormverandering</a:t>
            </a:r>
          </a:p>
          <a:p>
            <a:pPr lvl="1"/>
            <a:r>
              <a:rPr lang="nl-NL" sz="2400" dirty="0" smtClean="0"/>
              <a:t>kleurverandering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Moedervlek verwijderen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sz="2400" dirty="0" smtClean="0"/>
          </a:p>
          <a:p>
            <a:r>
              <a:rPr lang="nl-NL" sz="2400" dirty="0" smtClean="0"/>
              <a:t>bij een moedervlek wordt een klein stukje omliggende huid mee weggesneden.</a:t>
            </a:r>
          </a:p>
          <a:p>
            <a:r>
              <a:rPr lang="nl-NL" sz="2400" dirty="0" smtClean="0"/>
              <a:t>na verwijdering  wordt de wond vaak gehecht. De hechtingen kunnen na 5 (gezicht) tot 14 dagen worden verwijderd.</a:t>
            </a:r>
          </a:p>
          <a:p>
            <a:r>
              <a:rPr lang="nl-NL" sz="2400" dirty="0" smtClean="0"/>
              <a:t>er wordt een pleister of verband op de wond gedaan.</a:t>
            </a:r>
          </a:p>
          <a:p>
            <a:r>
              <a:rPr lang="nl-NL" sz="2400" dirty="0" smtClean="0"/>
              <a:t>een moedervlek wordt meestal voor onderzoek naar het laboratorium gestuurd.</a:t>
            </a:r>
          </a:p>
          <a:p>
            <a:endParaRPr lang="nl-NL" dirty="0"/>
          </a:p>
        </p:txBody>
      </p:sp>
      <p:pic>
        <p:nvPicPr>
          <p:cNvPr id="69634" name="Picture 2" descr="C:\Users\Rhea\Documents\downlo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4653136"/>
            <a:ext cx="1524000" cy="144016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Kennislijn 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beschrijven hoe een ingegroeide nagel wordt behandeld en een  </a:t>
            </a:r>
            <a:r>
              <a:rPr lang="nl-NL" sz="2400" dirty="0" err="1" smtClean="0"/>
              <a:t>wigexcisie</a:t>
            </a:r>
            <a:r>
              <a:rPr lang="nl-NL" sz="2400" dirty="0" smtClean="0"/>
              <a:t> plaatsvindt</a:t>
            </a:r>
          </a:p>
          <a:p>
            <a:r>
              <a:rPr lang="nl-NL" sz="2400" dirty="0" smtClean="0"/>
              <a:t>beschrijven hoe een nagelextractie wordt uitgevoerd</a:t>
            </a:r>
          </a:p>
          <a:p>
            <a:r>
              <a:rPr lang="nl-NL" sz="2400" dirty="0" smtClean="0"/>
              <a:t>beschrijven wanneer een </a:t>
            </a:r>
            <a:r>
              <a:rPr lang="nl-NL" sz="2400" dirty="0" err="1" smtClean="0"/>
              <a:t>wondrandexcisie</a:t>
            </a:r>
            <a:r>
              <a:rPr lang="nl-NL" sz="2400" dirty="0" smtClean="0"/>
              <a:t> wordt uitgevoerd</a:t>
            </a:r>
          </a:p>
          <a:p>
            <a:r>
              <a:rPr lang="nl-NL" sz="2400" dirty="0" smtClean="0"/>
              <a:t>beschrijven wat een </a:t>
            </a:r>
            <a:r>
              <a:rPr lang="nl-NL" sz="2400" dirty="0" err="1" smtClean="0"/>
              <a:t>atheroomcyste</a:t>
            </a:r>
            <a:r>
              <a:rPr lang="nl-NL" sz="2400" dirty="0" smtClean="0"/>
              <a:t> is en hoe deze wordt verwijderd</a:t>
            </a:r>
          </a:p>
          <a:p>
            <a:r>
              <a:rPr lang="nl-NL" sz="2400" dirty="0" smtClean="0"/>
              <a:t>beschrijven hoe een abces wordt geïndiceerd </a:t>
            </a:r>
          </a:p>
          <a:p>
            <a:r>
              <a:rPr lang="nl-NL" sz="2400" dirty="0" smtClean="0"/>
              <a:t>beschrijven hoe een moedervlek wordt verwijderd</a:t>
            </a:r>
          </a:p>
          <a:p>
            <a:endParaRPr lang="nl-NL" sz="2400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Filmpje moedervlek verwijderen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>
                <a:hlinkClick r:id="rId3"/>
              </a:rPr>
              <a:t>https://www.youtube.com/watch?v=hhKLshIulC4</a:t>
            </a:r>
            <a:endParaRPr lang="nl-NL" dirty="0"/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Moedervlek verwijderen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sz="2400" dirty="0" smtClean="0"/>
              <a:t>Steriele instrumenten:</a:t>
            </a:r>
          </a:p>
          <a:p>
            <a:pPr>
              <a:buNone/>
            </a:pPr>
            <a:endParaRPr lang="nl-NL" sz="2400" dirty="0" smtClean="0"/>
          </a:p>
          <a:p>
            <a:r>
              <a:rPr lang="nl-NL" sz="2400" dirty="0" smtClean="0"/>
              <a:t>1 lemmethouder( +</a:t>
            </a:r>
            <a:r>
              <a:rPr lang="nl-NL" sz="2400" dirty="0" err="1" smtClean="0"/>
              <a:t>bistouri</a:t>
            </a:r>
            <a:r>
              <a:rPr lang="nl-NL" sz="2400" dirty="0" smtClean="0"/>
              <a:t>) of scalpel</a:t>
            </a:r>
          </a:p>
          <a:p>
            <a:r>
              <a:rPr lang="nl-NL" sz="2400" dirty="0" smtClean="0"/>
              <a:t>1 </a:t>
            </a:r>
            <a:r>
              <a:rPr lang="nl-NL" sz="2400" dirty="0" err="1" smtClean="0"/>
              <a:t>chir</a:t>
            </a:r>
            <a:r>
              <a:rPr lang="nl-NL" sz="2400" dirty="0" smtClean="0"/>
              <a:t>. Pincet</a:t>
            </a:r>
          </a:p>
          <a:p>
            <a:r>
              <a:rPr lang="nl-NL" sz="2400" dirty="0" smtClean="0"/>
              <a:t>1 anatomische pincet</a:t>
            </a:r>
          </a:p>
          <a:p>
            <a:r>
              <a:rPr lang="nl-NL" sz="2400" dirty="0" smtClean="0"/>
              <a:t>1 </a:t>
            </a:r>
            <a:r>
              <a:rPr lang="nl-NL" sz="2400" dirty="0" err="1" smtClean="0"/>
              <a:t>chir</a:t>
            </a:r>
            <a:r>
              <a:rPr lang="nl-NL" sz="2400" dirty="0" smtClean="0"/>
              <a:t>. pincet/naaldvoerder/1 </a:t>
            </a:r>
            <a:r>
              <a:rPr lang="nl-NL" sz="2400" dirty="0" err="1" smtClean="0"/>
              <a:t>chir</a:t>
            </a:r>
            <a:r>
              <a:rPr lang="nl-NL" sz="2400" dirty="0" smtClean="0"/>
              <a:t>. schaar </a:t>
            </a:r>
          </a:p>
          <a:p>
            <a:pPr>
              <a:buNone/>
            </a:pPr>
            <a:r>
              <a:rPr lang="nl-NL" sz="2400" dirty="0" smtClean="0"/>
              <a:t> ( </a:t>
            </a:r>
            <a:r>
              <a:rPr lang="nl-NL" sz="2400" dirty="0" err="1" smtClean="0"/>
              <a:t>sp</a:t>
            </a:r>
            <a:r>
              <a:rPr lang="nl-NL" sz="2400" dirty="0" smtClean="0"/>
              <a:t>/</a:t>
            </a:r>
            <a:r>
              <a:rPr lang="nl-NL" sz="2400" dirty="0" err="1" smtClean="0"/>
              <a:t>sp</a:t>
            </a:r>
            <a:r>
              <a:rPr lang="nl-NL" sz="2400" dirty="0" smtClean="0"/>
              <a:t> of </a:t>
            </a:r>
            <a:r>
              <a:rPr lang="nl-NL" sz="2400" dirty="0" err="1" smtClean="0"/>
              <a:t>sp</a:t>
            </a:r>
            <a:r>
              <a:rPr lang="nl-NL" sz="2400" dirty="0" smtClean="0"/>
              <a:t>/</a:t>
            </a:r>
            <a:r>
              <a:rPr lang="nl-NL" sz="2400" dirty="0" err="1" smtClean="0"/>
              <a:t>st</a:t>
            </a:r>
            <a:r>
              <a:rPr lang="nl-NL" sz="2400" dirty="0" smtClean="0"/>
              <a:t>)  </a:t>
            </a:r>
            <a:r>
              <a:rPr lang="nl-NL" sz="2400" b="1" u="sng" dirty="0" smtClean="0">
                <a:effectLst/>
              </a:rPr>
              <a:t>of </a:t>
            </a:r>
            <a:r>
              <a:rPr lang="nl-NL" sz="2400" dirty="0" smtClean="0">
                <a:effectLst/>
              </a:rPr>
              <a:t>1 </a:t>
            </a:r>
            <a:r>
              <a:rPr lang="nl-NL" sz="2400" dirty="0" err="1" smtClean="0">
                <a:effectLst/>
              </a:rPr>
              <a:t>chir</a:t>
            </a:r>
            <a:r>
              <a:rPr lang="nl-NL" sz="2400" dirty="0" smtClean="0">
                <a:effectLst/>
              </a:rPr>
              <a:t>. pincet/1 naaldvoerder annex schaar volgens Gillies </a:t>
            </a:r>
            <a:r>
              <a:rPr lang="nl-NL" sz="2400" dirty="0" err="1" smtClean="0">
                <a:effectLst/>
              </a:rPr>
              <a:t>Olsen</a:t>
            </a:r>
            <a:endParaRPr lang="nl-NL" sz="2400" dirty="0" smtClean="0">
              <a:effectLst/>
            </a:endParaRPr>
          </a:p>
          <a:p>
            <a:r>
              <a:rPr lang="nl-NL" sz="2400" dirty="0" smtClean="0">
                <a:effectLst/>
              </a:rPr>
              <a:t>1 anatomisch pincet (DA)</a:t>
            </a:r>
          </a:p>
          <a:p>
            <a:r>
              <a:rPr lang="nl-NL" sz="2400" dirty="0" smtClean="0">
                <a:effectLst/>
              </a:rPr>
              <a:t>1 kommetje ( </a:t>
            </a:r>
            <a:r>
              <a:rPr lang="nl-NL" sz="2400" dirty="0" err="1" smtClean="0">
                <a:effectLst/>
              </a:rPr>
              <a:t>geseald</a:t>
            </a:r>
            <a:r>
              <a:rPr lang="nl-NL" sz="2400" dirty="0" smtClean="0">
                <a:effectLst/>
              </a:rPr>
              <a:t>)</a:t>
            </a: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Vaardighedenlijn 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Klaarleggen benodigdheden ( steriel en onsteriel)</a:t>
            </a:r>
          </a:p>
          <a:p>
            <a:pPr>
              <a:buNone/>
            </a:pPr>
            <a:r>
              <a:rPr lang="nl-NL" dirty="0" smtClean="0"/>
              <a:t>  t.b.v. een chirurgische ingreep:</a:t>
            </a:r>
          </a:p>
          <a:p>
            <a:pPr>
              <a:buFontTx/>
              <a:buChar char="-"/>
            </a:pPr>
            <a:r>
              <a:rPr lang="nl-NL" sz="2400" dirty="0" err="1" smtClean="0"/>
              <a:t>wigexcisie</a:t>
            </a:r>
            <a:endParaRPr lang="nl-NL" sz="2400" dirty="0" smtClean="0"/>
          </a:p>
          <a:p>
            <a:pPr>
              <a:buFontTx/>
              <a:buChar char="-"/>
            </a:pPr>
            <a:r>
              <a:rPr lang="nl-NL" sz="2400" dirty="0" smtClean="0"/>
              <a:t>nagelextractie</a:t>
            </a:r>
          </a:p>
          <a:p>
            <a:pPr>
              <a:buFontTx/>
              <a:buChar char="-"/>
            </a:pPr>
            <a:r>
              <a:rPr lang="nl-NL" sz="2400" dirty="0" err="1" smtClean="0"/>
              <a:t>wondrandexcisie</a:t>
            </a:r>
            <a:endParaRPr lang="nl-NL" sz="2400" dirty="0" smtClean="0"/>
          </a:p>
          <a:p>
            <a:pPr>
              <a:buFontTx/>
              <a:buChar char="-"/>
            </a:pPr>
            <a:r>
              <a:rPr lang="nl-NL" sz="2400" dirty="0" err="1" smtClean="0"/>
              <a:t>incideren</a:t>
            </a:r>
            <a:r>
              <a:rPr lang="nl-NL" sz="2400" dirty="0" smtClean="0"/>
              <a:t> abces</a:t>
            </a:r>
          </a:p>
          <a:p>
            <a:pPr>
              <a:buFontTx/>
              <a:buChar char="-"/>
            </a:pPr>
            <a:r>
              <a:rPr lang="nl-NL" sz="2400" dirty="0" smtClean="0"/>
              <a:t>verwijderen van </a:t>
            </a:r>
            <a:r>
              <a:rPr lang="nl-NL" sz="2400" dirty="0" err="1" smtClean="0"/>
              <a:t>atheroomcyste</a:t>
            </a:r>
            <a:endParaRPr lang="nl-NL" sz="2400" dirty="0" smtClean="0"/>
          </a:p>
          <a:p>
            <a:pPr>
              <a:buFontTx/>
              <a:buChar char="-"/>
            </a:pPr>
            <a:r>
              <a:rPr lang="nl-NL" sz="2400" dirty="0" smtClean="0"/>
              <a:t>verwijderen moedervlek</a:t>
            </a:r>
          </a:p>
          <a:p>
            <a:pPr>
              <a:buFontTx/>
              <a:buChar char="-"/>
            </a:pPr>
            <a:endParaRPr lang="nl-NL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err="1" smtClean="0"/>
              <a:t>wigexcisie</a:t>
            </a:r>
            <a:endParaRPr lang="nl-NL" dirty="0" smtClean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Ingegroeide teennagel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err="1" smtClean="0"/>
              <a:t>Paronychia</a:t>
            </a:r>
            <a:endParaRPr lang="nl-NL" dirty="0" smtClean="0"/>
          </a:p>
        </p:txBody>
      </p:sp>
      <p:pic>
        <p:nvPicPr>
          <p:cNvPr id="12293" name="Tijdelijke aanduiding voor inhoud 12" descr="paronychi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429250" y="3000375"/>
            <a:ext cx="1879600" cy="1793875"/>
          </a:xfrm>
        </p:spPr>
      </p:pic>
      <p:pic>
        <p:nvPicPr>
          <p:cNvPr id="12294" name="Tijdelijke aanduiding voor inhoud 5" descr="ingegroeide teennagel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785813" y="2857500"/>
            <a:ext cx="1928812" cy="1763713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Wigexcisie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Bij een ingegroeide teennagel groeit het puntje van de teennagel in het nagelbed.</a:t>
            </a:r>
          </a:p>
          <a:p>
            <a:r>
              <a:rPr lang="nl-NL" sz="2400" dirty="0" smtClean="0"/>
              <a:t>De teen wordt rood en pijnlijk. Er kan ‘wild vlees’ ontstaan en pus.</a:t>
            </a:r>
          </a:p>
          <a:p>
            <a:r>
              <a:rPr lang="nl-NL" sz="2400" dirty="0" smtClean="0"/>
              <a:t>Vaak komt het door knellende schoenen en de teennagel rond afknippen.</a:t>
            </a:r>
          </a:p>
          <a:p>
            <a:r>
              <a:rPr lang="nl-NL" sz="2400" dirty="0" smtClean="0"/>
              <a:t>De huisarts kan een deel van de nagel wegsnijden en de nagel nabehandelen met een bepaalde vloeistof.</a:t>
            </a:r>
          </a:p>
          <a:p>
            <a:endParaRPr lang="nl-N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Wigexcisie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het wegsnijden van een driehoekje van nagel en nagelbed (</a:t>
            </a:r>
            <a:r>
              <a:rPr lang="nl-NL" sz="2400" dirty="0" err="1" smtClean="0"/>
              <a:t>wigexcisie</a:t>
            </a:r>
            <a:r>
              <a:rPr lang="nl-NL" sz="2400" dirty="0" smtClean="0"/>
              <a:t>) of</a:t>
            </a:r>
          </a:p>
          <a:p>
            <a:r>
              <a:rPr lang="nl-NL" sz="2400" dirty="0" smtClean="0"/>
              <a:t>het wegsnijden van een lengtestrook van de teennagel.</a:t>
            </a:r>
          </a:p>
          <a:p>
            <a:r>
              <a:rPr lang="nl-NL" sz="2400" dirty="0" smtClean="0"/>
              <a:t>het nageldeel aan de kant van de </a:t>
            </a:r>
            <a:r>
              <a:rPr lang="nl-NL" sz="2400" dirty="0" err="1" smtClean="0"/>
              <a:t>ingroei</a:t>
            </a:r>
            <a:r>
              <a:rPr lang="nl-NL" sz="2400" dirty="0" smtClean="0"/>
              <a:t> wordt daarna met een tangetje weggetrokken.</a:t>
            </a:r>
          </a:p>
          <a:p>
            <a:r>
              <a:rPr lang="nl-NL" sz="2400" dirty="0" smtClean="0"/>
              <a:t>Dan wordt een wattenstaafje, gedoopt in de vloeistof fenol 80% onder de nagelriem in het nagelbed aangebracht. </a:t>
            </a:r>
          </a:p>
          <a:p>
            <a:r>
              <a:rPr lang="nl-NL" sz="2400" dirty="0" smtClean="0"/>
              <a:t>Daarna wordt de wond gespoeld met 70% alcohol. </a:t>
            </a:r>
          </a:p>
          <a:p>
            <a:r>
              <a:rPr lang="nl-NL" sz="2400" dirty="0" smtClean="0"/>
              <a:t>En de teen wordt netjes verbonden.</a:t>
            </a:r>
            <a:endParaRPr lang="nl-NL" sz="2400" dirty="0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Filmpje </a:t>
            </a:r>
            <a:r>
              <a:rPr lang="nl-NL" dirty="0" err="1" smtClean="0"/>
              <a:t>wigexcisie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3"/>
              </a:rPr>
              <a:t>https://www.youtube.com/watch?v=_VbSe_ioQ3A</a:t>
            </a:r>
            <a:endParaRPr lang="nl-NL" dirty="0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err="1" smtClean="0"/>
              <a:t>Wigexcisie</a:t>
            </a:r>
            <a:endParaRPr lang="nl-NL" dirty="0" smtClean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nl-NL" dirty="0" smtClean="0"/>
              <a:t>Steriele instrumenten:</a:t>
            </a:r>
          </a:p>
          <a:p>
            <a:pPr eaLnBrk="1" hangingPunct="1">
              <a:defRPr/>
            </a:pPr>
            <a:r>
              <a:rPr lang="nl-NL" dirty="0" smtClean="0"/>
              <a:t>Lemmet en lemmethouder, scalpel</a:t>
            </a:r>
          </a:p>
          <a:p>
            <a:pPr eaLnBrk="1" hangingPunct="1">
              <a:defRPr/>
            </a:pPr>
            <a:r>
              <a:rPr lang="nl-NL" dirty="0" smtClean="0"/>
              <a:t>Scherpe lepel</a:t>
            </a:r>
          </a:p>
          <a:p>
            <a:pPr eaLnBrk="1" hangingPunct="1">
              <a:defRPr/>
            </a:pPr>
            <a:r>
              <a:rPr lang="nl-NL" dirty="0" smtClean="0"/>
              <a:t>Chirurgisch pincet</a:t>
            </a:r>
          </a:p>
          <a:p>
            <a:pPr eaLnBrk="1" hangingPunct="1">
              <a:defRPr/>
            </a:pPr>
            <a:r>
              <a:rPr lang="nl-NL" dirty="0" smtClean="0"/>
              <a:t>Anatomisch pincet</a:t>
            </a:r>
          </a:p>
          <a:p>
            <a:pPr eaLnBrk="1" hangingPunct="1">
              <a:defRPr/>
            </a:pPr>
            <a:r>
              <a:rPr lang="nl-NL" dirty="0" smtClean="0"/>
              <a:t>Naaldvoerder/</a:t>
            </a:r>
            <a:r>
              <a:rPr lang="nl-NL" dirty="0" err="1" smtClean="0"/>
              <a:t>chir</a:t>
            </a:r>
            <a:r>
              <a:rPr lang="nl-NL" dirty="0" smtClean="0"/>
              <a:t>. Schaar of naaldvoerder annex schaar</a:t>
            </a:r>
          </a:p>
          <a:p>
            <a:pPr eaLnBrk="1" hangingPunct="1">
              <a:defRPr/>
            </a:pPr>
            <a:r>
              <a:rPr lang="nl-NL" dirty="0" smtClean="0"/>
              <a:t>Anatomisch pincet assistente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dirty="0" smtClean="0"/>
          </a:p>
          <a:p>
            <a:pPr eaLnBrk="1" hangingPunct="1">
              <a:defRPr/>
            </a:pPr>
            <a:endParaRPr lang="nl-NL" dirty="0" smtClean="0"/>
          </a:p>
          <a:p>
            <a:pPr eaLnBrk="1" hangingPunct="1">
              <a:defRPr/>
            </a:pPr>
            <a:endParaRPr lang="nl-NL" dirty="0" smtClean="0"/>
          </a:p>
          <a:p>
            <a:pPr eaLnBrk="1" hangingPunct="1">
              <a:defRPr/>
            </a:pPr>
            <a:endParaRPr lang="nl-NL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Nagelextractie</a:t>
            </a:r>
            <a:br>
              <a:rPr lang="nl-NL" dirty="0" smtClean="0"/>
            </a:br>
            <a:endParaRPr lang="nl-NL" dirty="0" smtClean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nl-NL" dirty="0" smtClean="0"/>
              <a:t>Indicatie: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nl-NL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dirty="0" smtClean="0"/>
              <a:t>indien een nagel vrijwel geheel los ligt van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dirty="0" smtClean="0"/>
              <a:t>het nagelbed of als deze is aangetast door een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dirty="0" smtClean="0"/>
              <a:t>schimmelziekte ( evt. onderzoek)</a:t>
            </a:r>
          </a:p>
        </p:txBody>
      </p:sp>
      <p:sp>
        <p:nvSpPr>
          <p:cNvPr id="48130" name="AutoShape 2" descr="Afbeeldingsresultaat voor nagelextractie ta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oom">
  <a:themeElements>
    <a:clrScheme name="Stroo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oo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troo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oo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oo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oo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oo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oo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oo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oo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oo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</TotalTime>
  <Words>741</Words>
  <Application>Microsoft Office PowerPoint</Application>
  <PresentationFormat>Diavoorstelling (4:3)</PresentationFormat>
  <Paragraphs>164</Paragraphs>
  <Slides>21</Slides>
  <Notes>21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5" baseType="lpstr">
      <vt:lpstr>Arial</vt:lpstr>
      <vt:lpstr>Garamond</vt:lpstr>
      <vt:lpstr>Wingdings</vt:lpstr>
      <vt:lpstr>Stroom</vt:lpstr>
      <vt:lpstr>MTIH -Theorie</vt:lpstr>
      <vt:lpstr>Kennislijn doelen</vt:lpstr>
      <vt:lpstr>Vaardighedenlijn doelen</vt:lpstr>
      <vt:lpstr>wigexcisie</vt:lpstr>
      <vt:lpstr>Wigexcisie </vt:lpstr>
      <vt:lpstr>Wigexcisie</vt:lpstr>
      <vt:lpstr>Filmpje wigexcisie</vt:lpstr>
      <vt:lpstr>Wigexcisie</vt:lpstr>
      <vt:lpstr> Nagelextractie </vt:lpstr>
      <vt:lpstr>Nagelextractie</vt:lpstr>
      <vt:lpstr>Nagelextractie</vt:lpstr>
      <vt:lpstr>Wondrandexcisie</vt:lpstr>
      <vt:lpstr>Wondexcisie</vt:lpstr>
      <vt:lpstr>Atheroomcyste</vt:lpstr>
      <vt:lpstr>Incideren van een abces</vt:lpstr>
      <vt:lpstr>Atheroomcyste</vt:lpstr>
      <vt:lpstr>Atheroomcyste</vt:lpstr>
      <vt:lpstr>Moedervlek verwijderen</vt:lpstr>
      <vt:lpstr>Moedervlek verwijderen</vt:lpstr>
      <vt:lpstr>Filmpje moedervlek verwijderen</vt:lpstr>
      <vt:lpstr>Moedervlek verwijderen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2e bijeenkomst</dc:title>
  <dc:creator>ingrid</dc:creator>
  <cp:lastModifiedBy>Petra Tholen-Meijer</cp:lastModifiedBy>
  <cp:revision>82</cp:revision>
  <dcterms:created xsi:type="dcterms:W3CDTF">2008-09-08T11:26:57Z</dcterms:created>
  <dcterms:modified xsi:type="dcterms:W3CDTF">2017-11-05T11:32:59Z</dcterms:modified>
</cp:coreProperties>
</file>