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0" r:id="rId2"/>
    <p:sldId id="279" r:id="rId3"/>
    <p:sldId id="283" r:id="rId4"/>
    <p:sldId id="281" r:id="rId5"/>
    <p:sldId id="284" r:id="rId6"/>
    <p:sldId id="257" r:id="rId7"/>
    <p:sldId id="258" r:id="rId8"/>
    <p:sldId id="269" r:id="rId9"/>
    <p:sldId id="272" r:id="rId10"/>
    <p:sldId id="274" r:id="rId11"/>
    <p:sldId id="267" r:id="rId12"/>
    <p:sldId id="268" r:id="rId13"/>
    <p:sldId id="259" r:id="rId14"/>
    <p:sldId id="260" r:id="rId15"/>
    <p:sldId id="261" r:id="rId16"/>
    <p:sldId id="262" r:id="rId17"/>
    <p:sldId id="263" r:id="rId18"/>
    <p:sldId id="276" r:id="rId19"/>
    <p:sldId id="264" r:id="rId2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C572-4FFD-4CAD-A1DE-1815F500F479}" type="datetimeFigureOut">
              <a:rPr lang="nl-NL" smtClean="0"/>
              <a:t>1-11-2017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19BA-3A98-44CA-B630-64707588EB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0328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C572-4FFD-4CAD-A1DE-1815F500F479}" type="datetimeFigureOut">
              <a:rPr lang="nl-NL" smtClean="0"/>
              <a:t>1-11-2017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19BA-3A98-44CA-B630-64707588EB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4255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839200" y="206375"/>
            <a:ext cx="2743200" cy="4387851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09600" y="206375"/>
            <a:ext cx="8026400" cy="4387851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C572-4FFD-4CAD-A1DE-1815F500F479}" type="datetimeFigureOut">
              <a:rPr lang="nl-NL" smtClean="0"/>
              <a:t>1-11-2017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19BA-3A98-44CA-B630-64707588EB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8562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C572-4FFD-4CAD-A1DE-1815F500F479}" type="datetimeFigureOut">
              <a:rPr lang="nl-NL" smtClean="0"/>
              <a:t>1-11-2017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19BA-3A98-44CA-B630-64707588EB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8668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C572-4FFD-4CAD-A1DE-1815F500F479}" type="datetimeFigureOut">
              <a:rPr lang="nl-NL" smtClean="0"/>
              <a:t>1-11-2017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19BA-3A98-44CA-B630-64707588EB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671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09600" y="1200151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97600" y="1200151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C572-4FFD-4CAD-A1DE-1815F500F479}" type="datetimeFigureOut">
              <a:rPr lang="nl-NL" smtClean="0"/>
              <a:t>1-11-2017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19BA-3A98-44CA-B630-64707588EB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2302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C572-4FFD-4CAD-A1DE-1815F500F479}" type="datetimeFigureOut">
              <a:rPr lang="nl-NL" smtClean="0"/>
              <a:t>1-11-2017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19BA-3A98-44CA-B630-64707588EB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6946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C572-4FFD-4CAD-A1DE-1815F500F479}" type="datetimeFigureOut">
              <a:rPr lang="nl-NL" smtClean="0"/>
              <a:t>1-11-2017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19BA-3A98-44CA-B630-64707588EB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7858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C572-4FFD-4CAD-A1DE-1815F500F479}" type="datetimeFigureOut">
              <a:rPr lang="nl-NL" smtClean="0"/>
              <a:t>1-11-2017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19BA-3A98-44CA-B630-64707588EB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9296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C572-4FFD-4CAD-A1DE-1815F500F479}" type="datetimeFigureOut">
              <a:rPr lang="nl-NL" smtClean="0"/>
              <a:t>1-11-2017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19BA-3A98-44CA-B630-64707588EB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6550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C572-4FFD-4CAD-A1DE-1815F500F479}" type="datetimeFigureOut">
              <a:rPr lang="nl-NL" smtClean="0"/>
              <a:t>1-11-2017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19BA-3A98-44CA-B630-64707588EB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4088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BC572-4FFD-4CAD-A1DE-1815F500F479}" type="datetimeFigureOut">
              <a:rPr lang="nl-NL" smtClean="0"/>
              <a:t>1-11-2017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619BA-3A98-44CA-B630-64707588EB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82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fnvbondgenoten.nl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://dossiers.nieuws.nl/binnenland/cnv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Week 1  (les 2)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P&amp;O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0847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4"/>
          <p:cNvSpPr>
            <a:spLocks noChangeArrowheads="1"/>
          </p:cNvSpPr>
          <p:nvPr/>
        </p:nvSpPr>
        <p:spPr bwMode="auto">
          <a:xfrm>
            <a:off x="1058091" y="1653056"/>
            <a:ext cx="8683671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nl-NL" b="1" dirty="0"/>
              <a:t>Het verschil tussen product- en bedrijfschappen</a:t>
            </a:r>
            <a:r>
              <a:rPr lang="nl-NL" altLang="nl-NL" dirty="0"/>
              <a:t> </a:t>
            </a:r>
            <a:br>
              <a:rPr lang="nl-NL" altLang="nl-NL" dirty="0"/>
            </a:br>
            <a:r>
              <a:rPr lang="nl-NL" altLang="nl-NL" dirty="0"/>
              <a:t/>
            </a:r>
            <a:br>
              <a:rPr lang="nl-NL" altLang="nl-NL" dirty="0"/>
            </a:br>
            <a:r>
              <a:rPr lang="nl-NL" altLang="nl-NL" dirty="0"/>
              <a:t>Er zijn twee soorten schappen: product- en bedrijfschappen.</a:t>
            </a:r>
          </a:p>
          <a:p>
            <a:pPr eaLnBrk="1" hangingPunct="1"/>
            <a:endParaRPr lang="nl-NL" altLang="nl-NL" dirty="0"/>
          </a:p>
          <a:p>
            <a:pPr eaLnBrk="1" hangingPunct="1"/>
            <a:r>
              <a:rPr lang="nl-NL" altLang="nl-NL" dirty="0"/>
              <a:t>Productschappen zijn er voor bedrijven die zich met hetzelfde product bezighouden, van grondstof tot eindproduct (zoals bij het Productschap Vee en Vlees: 'van fok tot kok').</a:t>
            </a:r>
          </a:p>
          <a:p>
            <a:pPr eaLnBrk="1" hangingPunct="1"/>
            <a:endParaRPr lang="nl-NL" altLang="nl-NL" dirty="0"/>
          </a:p>
          <a:p>
            <a:pPr eaLnBrk="1" hangingPunct="1"/>
            <a:r>
              <a:rPr lang="nl-NL" altLang="nl-NL" dirty="0"/>
              <a:t>Bedrijfschappen zijn er voor bedrijven met eenzelfde functie in het economische leven, zoals alle bedrijven in de detailhandel en alle bedrijven in de horeca. </a:t>
            </a:r>
            <a:br>
              <a:rPr lang="nl-NL" altLang="nl-NL" dirty="0"/>
            </a:br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172361401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Privaatrechtelijke bedrijfsorganisaties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7718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nl-NL" dirty="0" smtClean="0"/>
              <a:t>Privaatrechtelijke bedrijfsorganisaties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49085" y="1561012"/>
            <a:ext cx="10537371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3600" dirty="0" smtClean="0"/>
              <a:t>Privaatrechtelijke bedrijfsorganisaties zijn organisaties die niet door de overheid zijn ingesteld maar door het bedrijfsleven zelf.</a:t>
            </a:r>
          </a:p>
          <a:p>
            <a:pPr marL="0" indent="0">
              <a:buNone/>
            </a:pPr>
            <a:endParaRPr lang="nl-NL" sz="3600" dirty="0"/>
          </a:p>
          <a:p>
            <a:pPr marL="742950" indent="-742950">
              <a:buAutoNum type="arabicPeriod"/>
            </a:pPr>
            <a:r>
              <a:rPr lang="nl-NL" sz="3600" dirty="0" smtClean="0"/>
              <a:t>Werknemersorganisaties</a:t>
            </a:r>
          </a:p>
          <a:p>
            <a:pPr marL="742950" indent="-742950">
              <a:buAutoNum type="arabicPeriod"/>
            </a:pPr>
            <a:r>
              <a:rPr lang="nl-NL" sz="3600" dirty="0" smtClean="0"/>
              <a:t>Werkgeversorganisaties</a:t>
            </a:r>
          </a:p>
          <a:p>
            <a:pPr marL="742950" indent="-742950">
              <a:buAutoNum type="arabicPeriod"/>
            </a:pPr>
            <a:r>
              <a:rPr lang="nl-NL" sz="3600" dirty="0" smtClean="0"/>
              <a:t>Brancheorganisaties</a:t>
            </a:r>
            <a:endParaRPr lang="nl-NL" sz="3600" dirty="0"/>
          </a:p>
        </p:txBody>
      </p:sp>
    </p:spTree>
    <p:extLst>
      <p:ext uri="{BB962C8B-B14F-4D97-AF65-F5344CB8AC3E}">
        <p14:creationId xmlns:p14="http://schemas.microsoft.com/office/powerpoint/2010/main" val="33848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 smtClean="0"/>
              <a:t>Werknemersorganisatie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Valt onder privaatrechtelijke organisatie</a:t>
            </a:r>
          </a:p>
          <a:p>
            <a:r>
              <a:rPr lang="nl-NL" dirty="0" smtClean="0"/>
              <a:t>Ook wel vakbonden</a:t>
            </a:r>
          </a:p>
          <a:p>
            <a:r>
              <a:rPr lang="nl-NL" dirty="0" smtClean="0"/>
              <a:t>Behartigen de belangen van leden, van groepen van het personeel of het hele personeel. </a:t>
            </a:r>
          </a:p>
          <a:p>
            <a:endParaRPr lang="nl-NL" dirty="0" smtClean="0"/>
          </a:p>
          <a:p>
            <a:pPr fontAlgn="base"/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074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 err="1" smtClean="0"/>
              <a:t>Wernemersorganisaties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Bij </a:t>
            </a:r>
            <a:r>
              <a:rPr lang="nl-NL" dirty="0" smtClean="0"/>
              <a:t>CAO onderhandelingen </a:t>
            </a:r>
            <a:r>
              <a:rPr lang="nl-NL" dirty="0"/>
              <a:t>of </a:t>
            </a:r>
            <a:r>
              <a:rPr lang="nl-NL" dirty="0" err="1"/>
              <a:t>massa-ontslagen</a:t>
            </a:r>
            <a:r>
              <a:rPr lang="nl-NL" dirty="0"/>
              <a:t> spelen de bonden aangesloten bij de vakcentrales de belangrijkste rol. Zij sluiten de </a:t>
            </a:r>
            <a:r>
              <a:rPr lang="nl-NL" dirty="0" err="1"/>
              <a:t>CAO’s</a:t>
            </a:r>
            <a:r>
              <a:rPr lang="nl-NL" dirty="0" smtClean="0"/>
              <a:t>.</a:t>
            </a:r>
          </a:p>
          <a:p>
            <a:endParaRPr lang="nl-NL" dirty="0"/>
          </a:p>
        </p:txBody>
      </p:sp>
      <p:pic>
        <p:nvPicPr>
          <p:cNvPr id="4" name="Picture 9" descr="FNV Bondgenote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225" y="4293096"/>
            <a:ext cx="21717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 descr="46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5947" y="3920563"/>
            <a:ext cx="1439333" cy="143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33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 smtClean="0"/>
              <a:t>Werkgeversorganisatie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Voor ondernemers</a:t>
            </a:r>
          </a:p>
          <a:p>
            <a:r>
              <a:rPr lang="nl-NL" dirty="0" smtClean="0"/>
              <a:t>Adviserende rol voor aangesloten leden en behartigen van belangen bij de overheid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4032" y="4293097"/>
            <a:ext cx="2097205" cy="1333108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9563" y="4622308"/>
            <a:ext cx="3259611" cy="674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24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 smtClean="0"/>
              <a:t>Brancheorganisaties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nl-NL" dirty="0"/>
              <a:t>Een </a:t>
            </a:r>
            <a:r>
              <a:rPr lang="nl-NL" b="1" dirty="0"/>
              <a:t>brancheorganisatie</a:t>
            </a:r>
            <a:r>
              <a:rPr lang="nl-NL" dirty="0"/>
              <a:t> is een bundeling van meerdere bedrijven uit één branche. Zo'n organisatie, kan verschillende doelen nastreven zoals: de behartiging van de collectieve belangen van de aangesloten leden, en de behartiging van individuele belangen van leden. </a:t>
            </a:r>
          </a:p>
          <a:p>
            <a:pPr>
              <a:lnSpc>
                <a:spcPct val="90000"/>
              </a:lnSpc>
              <a:defRPr/>
            </a:pPr>
            <a:r>
              <a:rPr lang="nl-NL" dirty="0"/>
              <a:t>Daartoe verrichten zij activiteiten als lobby, CAO-onderhandeling, het opzetten van innovatieprojecten, het geven van juridisch advies, het organiseren van bijeenkomsten, collectieve inkoop, </a:t>
            </a:r>
            <a:r>
              <a:rPr lang="nl-NL" dirty="0" smtClean="0"/>
              <a:t>etc</a:t>
            </a:r>
            <a:r>
              <a:rPr lang="nl-N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279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Brancheorganisatie </a:t>
            </a:r>
            <a:endParaRPr lang="nl-NL" dirty="0"/>
          </a:p>
        </p:txBody>
      </p:sp>
      <p:pic>
        <p:nvPicPr>
          <p:cNvPr id="4" name="Picture 5" descr="Dibevo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1478" y="1912781"/>
            <a:ext cx="1841996" cy="980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VH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1477" y="3236979"/>
            <a:ext cx="3937000" cy="2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1" descr="NEVED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5893" y="1761034"/>
            <a:ext cx="2783416" cy="1794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 descr="VBW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139" y="4005064"/>
            <a:ext cx="3360373" cy="2167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301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Overige instanties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Voorlichtende instanties</a:t>
            </a:r>
          </a:p>
          <a:p>
            <a:r>
              <a:rPr lang="nl-NL" dirty="0" smtClean="0"/>
              <a:t>Vergunningverlenende instanties</a:t>
            </a:r>
          </a:p>
          <a:p>
            <a:pPr lvl="1"/>
            <a:r>
              <a:rPr lang="nl-NL" dirty="0"/>
              <a:t>Gemeente</a:t>
            </a:r>
          </a:p>
          <a:p>
            <a:pPr lvl="1"/>
            <a:r>
              <a:rPr lang="nl-NL" dirty="0"/>
              <a:t>KvK</a:t>
            </a:r>
          </a:p>
          <a:p>
            <a:pPr lvl="1"/>
            <a:r>
              <a:rPr lang="nl-NL" dirty="0"/>
              <a:t>Arbeidsinspectie</a:t>
            </a:r>
          </a:p>
          <a:p>
            <a:r>
              <a:rPr lang="nl-NL" dirty="0" smtClean="0"/>
              <a:t>Controlerende instanties</a:t>
            </a:r>
          </a:p>
          <a:p>
            <a:pPr lvl="1"/>
            <a:r>
              <a:rPr lang="nl-NL" dirty="0" smtClean="0"/>
              <a:t>Waaronder ook de arbeidsinspectie</a:t>
            </a:r>
          </a:p>
          <a:p>
            <a:pPr marL="609585" lvl="1" indent="0">
              <a:buNone/>
            </a:pPr>
            <a:endParaRPr lang="nl-NL" dirty="0" smtClean="0"/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314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Heb jij opgelet deze les?!</a:t>
            </a:r>
          </a:p>
          <a:p>
            <a:r>
              <a:rPr lang="nl-NL" dirty="0" smtClean="0"/>
              <a:t>Maak de opdrachten van wikiwijs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64898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l-NL" dirty="0"/>
              <a:t>Wat gaan we vandaag doen?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09600" y="1417639"/>
            <a:ext cx="11303726" cy="5101045"/>
          </a:xfrm>
        </p:spPr>
        <p:txBody>
          <a:bodyPr>
            <a:normAutofit fontScale="62500" lnSpcReduction="20000"/>
          </a:bodyPr>
          <a:lstStyle/>
          <a:p>
            <a:r>
              <a:rPr lang="nl-NL" dirty="0"/>
              <a:t>Bespreken huiswerk les 1 </a:t>
            </a:r>
            <a:r>
              <a:rPr lang="nl-NL" dirty="0" smtClean="0"/>
              <a:t>(hoofdstuk </a:t>
            </a:r>
            <a:r>
              <a:rPr lang="nl-NL" dirty="0"/>
              <a:t>1.1 en 1.2 van de </a:t>
            </a:r>
            <a:r>
              <a:rPr lang="nl-NL" dirty="0" smtClean="0"/>
              <a:t>theorie)</a:t>
            </a:r>
            <a:endParaRPr lang="nl-NL" dirty="0"/>
          </a:p>
          <a:p>
            <a:r>
              <a:rPr lang="nl-NL" dirty="0"/>
              <a:t>Stukje herhalen</a:t>
            </a:r>
          </a:p>
          <a:p>
            <a:r>
              <a:rPr lang="nl-NL" dirty="0"/>
              <a:t>1.3 Publiekrechtelijke bedrijfsorganisaties</a:t>
            </a:r>
          </a:p>
          <a:p>
            <a:pPr lvl="1"/>
            <a:r>
              <a:rPr lang="nl-NL" dirty="0"/>
              <a:t>SER</a:t>
            </a:r>
          </a:p>
          <a:p>
            <a:pPr lvl="1"/>
            <a:r>
              <a:rPr lang="nl-NL" dirty="0">
                <a:solidFill>
                  <a:srgbClr val="FF0000"/>
                </a:solidFill>
              </a:rPr>
              <a:t>Productschappen</a:t>
            </a:r>
          </a:p>
          <a:p>
            <a:pPr lvl="1"/>
            <a:r>
              <a:rPr lang="nl-NL" dirty="0">
                <a:solidFill>
                  <a:srgbClr val="FF0000"/>
                </a:solidFill>
              </a:rPr>
              <a:t>Bedrijfschappen</a:t>
            </a:r>
          </a:p>
          <a:p>
            <a:r>
              <a:rPr lang="nl-NL" dirty="0"/>
              <a:t>1.4 Privaatrechtelijke bedrijfsorganisaties</a:t>
            </a:r>
          </a:p>
          <a:p>
            <a:pPr lvl="1"/>
            <a:r>
              <a:rPr lang="nl-NL" dirty="0"/>
              <a:t>Werknemersorganisaties</a:t>
            </a:r>
          </a:p>
          <a:p>
            <a:pPr lvl="1"/>
            <a:r>
              <a:rPr lang="nl-NL" dirty="0"/>
              <a:t>Werkgeversorganisaties</a:t>
            </a:r>
          </a:p>
          <a:p>
            <a:pPr lvl="1"/>
            <a:r>
              <a:rPr lang="nl-NL" dirty="0"/>
              <a:t>Brancheorganisaties</a:t>
            </a:r>
          </a:p>
          <a:p>
            <a:r>
              <a:rPr lang="nl-NL" dirty="0"/>
              <a:t>1.5 Voorlichtende instanties</a:t>
            </a:r>
          </a:p>
          <a:p>
            <a:r>
              <a:rPr lang="nl-NL" dirty="0"/>
              <a:t>1.6 Vergunningverlenende instanties</a:t>
            </a:r>
          </a:p>
          <a:p>
            <a:r>
              <a:rPr lang="nl-NL" dirty="0"/>
              <a:t>1.7 Controlerende instanties</a:t>
            </a:r>
          </a:p>
          <a:p>
            <a:pPr marL="0" indent="0">
              <a:buNone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243976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Verschil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nl-NL" dirty="0" smtClean="0"/>
              <a:t>Wat is nu het verschil in publiekrecht en privaatrecht?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Bij </a:t>
            </a:r>
            <a:r>
              <a:rPr lang="nl-NL" b="1" dirty="0" smtClean="0"/>
              <a:t>publieksrecht</a:t>
            </a:r>
            <a:r>
              <a:rPr lang="nl-NL" dirty="0" smtClean="0"/>
              <a:t>elijke bedrijfsorganisaties; </a:t>
            </a:r>
          </a:p>
          <a:p>
            <a:pPr marL="0" indent="0">
              <a:buNone/>
            </a:pPr>
            <a:r>
              <a:rPr lang="nl-NL" dirty="0" smtClean="0"/>
              <a:t>Speelt de overheid een rol</a:t>
            </a:r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Bij </a:t>
            </a:r>
            <a:r>
              <a:rPr lang="nl-NL" b="1" dirty="0" smtClean="0"/>
              <a:t>privaatrecht</a:t>
            </a:r>
            <a:r>
              <a:rPr lang="nl-NL" dirty="0" smtClean="0"/>
              <a:t>elijke bedrijfsorganisaties; </a:t>
            </a:r>
          </a:p>
          <a:p>
            <a:pPr marL="0" indent="0">
              <a:buNone/>
            </a:pPr>
            <a:r>
              <a:rPr lang="nl-NL" dirty="0" smtClean="0"/>
              <a:t>Komt tot stand met initiatieven buiten de overheid om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84174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1576252" y="2023700"/>
            <a:ext cx="9144000" cy="2387600"/>
          </a:xfrm>
        </p:spPr>
        <p:txBody>
          <a:bodyPr/>
          <a:lstStyle/>
          <a:p>
            <a:r>
              <a:rPr lang="nl-NL" b="1" dirty="0"/>
              <a:t>Publieksrechtelijke bedrijfsorganisaties </a:t>
            </a:r>
          </a:p>
        </p:txBody>
      </p:sp>
    </p:spTree>
    <p:extLst>
      <p:ext uri="{BB962C8B-B14F-4D97-AF65-F5344CB8AC3E}">
        <p14:creationId xmlns:p14="http://schemas.microsoft.com/office/powerpoint/2010/main" val="87707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Wetsveranderingen 2015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Wet </a:t>
            </a:r>
            <a:r>
              <a:rPr lang="nl-NL" dirty="0"/>
              <a:t>op de bedrijfsorganisatie</a:t>
            </a:r>
            <a:r>
              <a:rPr lang="nl-NL" dirty="0" smtClean="0"/>
              <a:t> </a:t>
            </a:r>
          </a:p>
          <a:p>
            <a:pPr marL="0" indent="0">
              <a:buNone/>
            </a:pPr>
            <a:r>
              <a:rPr lang="nl-NL" dirty="0" smtClean="0"/>
              <a:t>	is nu:</a:t>
            </a:r>
            <a:endParaRPr lang="nl-NL" dirty="0"/>
          </a:p>
          <a:p>
            <a:pPr marL="0" indent="0">
              <a:buNone/>
            </a:pPr>
            <a:r>
              <a:rPr lang="nl-NL" dirty="0" smtClean="0"/>
              <a:t>    Wet </a:t>
            </a:r>
            <a:r>
              <a:rPr lang="nl-NL" dirty="0"/>
              <a:t>op de </a:t>
            </a:r>
            <a:r>
              <a:rPr lang="nl-NL" dirty="0" err="1"/>
              <a:t>Sociaal-Economische</a:t>
            </a:r>
            <a:r>
              <a:rPr lang="nl-NL" dirty="0"/>
              <a:t> </a:t>
            </a:r>
            <a:r>
              <a:rPr lang="nl-NL" dirty="0" smtClean="0"/>
              <a:t>Raad</a:t>
            </a:r>
          </a:p>
          <a:p>
            <a:r>
              <a:rPr lang="nl-NL" dirty="0" smtClean="0"/>
              <a:t>Productschappen en Bedrijfschappen binnen de publieksrechtelijke bedrijfsorganisaties is komen te vervallen.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157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l-NL" dirty="0" smtClean="0"/>
              <a:t>SER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09600" y="1600201"/>
            <a:ext cx="11303726" cy="4525963"/>
          </a:xfrm>
        </p:spPr>
        <p:txBody>
          <a:bodyPr>
            <a:normAutofit fontScale="92500"/>
          </a:bodyPr>
          <a:lstStyle/>
          <a:p>
            <a:r>
              <a:rPr lang="nl-NL" dirty="0" smtClean="0"/>
              <a:t>SER – Sociaal Economische Raad. </a:t>
            </a:r>
          </a:p>
          <a:p>
            <a:r>
              <a:rPr lang="nl-NL" dirty="0" smtClean="0"/>
              <a:t>Is door de ‘Wet op de bedrijfsorganisatie’ opgericht.</a:t>
            </a:r>
          </a:p>
          <a:p>
            <a:r>
              <a:rPr lang="nl-NL" dirty="0" smtClean="0"/>
              <a:t>SER biedt een </a:t>
            </a:r>
            <a:r>
              <a:rPr lang="nl-NL" dirty="0"/>
              <a:t>platform om </a:t>
            </a:r>
            <a:r>
              <a:rPr lang="nl-NL" dirty="0" err="1"/>
              <a:t>sociaal-economische</a:t>
            </a:r>
            <a:r>
              <a:rPr lang="nl-NL" dirty="0"/>
              <a:t> </a:t>
            </a:r>
            <a:r>
              <a:rPr lang="nl-NL" dirty="0" smtClean="0"/>
              <a:t>vraagstukken </a:t>
            </a:r>
            <a:r>
              <a:rPr lang="nl-NL" dirty="0"/>
              <a:t>te bespreken. </a:t>
            </a:r>
            <a:endParaRPr lang="nl-NL" dirty="0" smtClean="0"/>
          </a:p>
          <a:p>
            <a:r>
              <a:rPr lang="nl-NL" dirty="0" smtClean="0"/>
              <a:t>In </a:t>
            </a:r>
            <a:r>
              <a:rPr lang="nl-NL" dirty="0"/>
              <a:t>de SER werken onafhankelijke kroonleden, werkgevers en werknemers.</a:t>
            </a:r>
          </a:p>
          <a:p>
            <a:pPr marL="0" indent="0">
              <a:buNone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281674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 smtClean="0"/>
              <a:t>Taken SER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1600201"/>
            <a:ext cx="10972800" cy="4525963"/>
          </a:xfrm>
        </p:spPr>
        <p:txBody>
          <a:bodyPr>
            <a:normAutofit fontScale="85000" lnSpcReduction="10000"/>
          </a:bodyPr>
          <a:lstStyle/>
          <a:p>
            <a:pPr lvl="1">
              <a:buFont typeface="Arial" panose="020B0604020202020204" pitchFamily="34" charset="0"/>
              <a:buChar char="•"/>
              <a:defRPr/>
            </a:pPr>
            <a:r>
              <a:rPr lang="nl-NL" dirty="0" smtClean="0"/>
              <a:t>Advisering </a:t>
            </a:r>
            <a:r>
              <a:rPr lang="nl-NL" dirty="0"/>
              <a:t>regering op sociaal economisch terrein, gevraagd en </a:t>
            </a:r>
            <a:r>
              <a:rPr lang="nl-NL" dirty="0" smtClean="0"/>
              <a:t>ongevraagd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nl-NL" dirty="0"/>
              <a:t>De uitvoering van een aantal wetten die voor het bedrijfsleven belangrijk zijn, valt onder de medebewindstaken van de SER. </a:t>
            </a:r>
            <a:endParaRPr lang="nl-NL" dirty="0" smtClean="0"/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nl-NL" dirty="0" smtClean="0"/>
              <a:t>niet </a:t>
            </a:r>
            <a:r>
              <a:rPr lang="nl-NL" dirty="0"/>
              <a:t>alleen de bijzondere belangen behartigen van het bedrijfsleven (zowel werkgevers als werknemers), maar ook het bedrijfsleven stimuleren om altijd het algemeen belang in het oog te houden (zelfregulering).</a:t>
            </a:r>
          </a:p>
        </p:txBody>
      </p:sp>
    </p:spTree>
    <p:extLst>
      <p:ext uri="{BB962C8B-B14F-4D97-AF65-F5344CB8AC3E}">
        <p14:creationId xmlns:p14="http://schemas.microsoft.com/office/powerpoint/2010/main" val="216991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nl-NL" dirty="0" smtClean="0"/>
              <a:t>Productschappen 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6835" y="1600200"/>
            <a:ext cx="7099392" cy="4495800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  <a:defRPr/>
            </a:pPr>
            <a:r>
              <a:rPr lang="nl-NL" dirty="0" smtClean="0"/>
              <a:t>Een Nederlandse publiekrechtelijke organisatie van de bedrijven die eenzelfde grondstof in </a:t>
            </a:r>
            <a:r>
              <a:rPr lang="nl-NL" b="1" u="sng" dirty="0" smtClean="0"/>
              <a:t>opeenvolgende</a:t>
            </a:r>
            <a:r>
              <a:rPr lang="nl-NL" dirty="0" smtClean="0"/>
              <a:t> stadia bewerken. </a:t>
            </a:r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8616950" y="1084217"/>
            <a:ext cx="1467576" cy="5008608"/>
          </a:xfrm>
          <a:prstGeom prst="upDownArrow">
            <a:avLst>
              <a:gd name="adj1" fmla="val 50000"/>
              <a:gd name="adj2" fmla="val 8008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2" name="Tekstvak 1"/>
          <p:cNvSpPr txBox="1"/>
          <p:nvPr/>
        </p:nvSpPr>
        <p:spPr>
          <a:xfrm>
            <a:off x="7049407" y="954922"/>
            <a:ext cx="1567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Tot 2015!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267698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nl-NL" dirty="0" err="1" smtClean="0"/>
              <a:t>Bedrijfsschappen</a:t>
            </a:r>
            <a:endParaRPr lang="nl-NL" dirty="0" smtClean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61013"/>
            <a:ext cx="10972800" cy="4525963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nl-NL" dirty="0" smtClean="0"/>
              <a:t>Een </a:t>
            </a:r>
            <a:r>
              <a:rPr lang="nl-NL" dirty="0" err="1" smtClean="0"/>
              <a:t>bedrijfsschap</a:t>
            </a:r>
            <a:r>
              <a:rPr lang="nl-NL" dirty="0" smtClean="0"/>
              <a:t> is een belangenvereniging voor een bepaalde branche, d.w.z.: voor bedrijven met eenzelfde functie in het economische leven. </a:t>
            </a:r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 rot="16200000">
            <a:off x="7018067" y="2772818"/>
            <a:ext cx="1150938" cy="4608513"/>
          </a:xfrm>
          <a:prstGeom prst="upDownArrow">
            <a:avLst>
              <a:gd name="adj1" fmla="val 50000"/>
              <a:gd name="adj2" fmla="val 8008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5" name="Tekstvak 4"/>
          <p:cNvSpPr txBox="1"/>
          <p:nvPr/>
        </p:nvSpPr>
        <p:spPr>
          <a:xfrm>
            <a:off x="6422390" y="846139"/>
            <a:ext cx="1567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Tot 2015!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5613152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416</Words>
  <Application>Microsoft Office PowerPoint</Application>
  <PresentationFormat>Breedbeeld</PresentationFormat>
  <Paragraphs>82</Paragraphs>
  <Slides>19</Slides>
  <Notes>0</Notes>
  <HiddenSlides>3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19</vt:i4>
      </vt:variant>
    </vt:vector>
  </HeadingPairs>
  <TitlesOfParts>
    <vt:vector size="22" baseType="lpstr">
      <vt:lpstr>Arial</vt:lpstr>
      <vt:lpstr>Calibri</vt:lpstr>
      <vt:lpstr>1_Kantoorthema</vt:lpstr>
      <vt:lpstr>Week 1  (les 2)</vt:lpstr>
      <vt:lpstr>Wat gaan we vandaag doen?</vt:lpstr>
      <vt:lpstr>Verschil </vt:lpstr>
      <vt:lpstr>Publieksrechtelijke bedrijfsorganisaties </vt:lpstr>
      <vt:lpstr>Wetsveranderingen 2015</vt:lpstr>
      <vt:lpstr>SER</vt:lpstr>
      <vt:lpstr>Taken SER</vt:lpstr>
      <vt:lpstr>Productschappen </vt:lpstr>
      <vt:lpstr>Bedrijfsschappen</vt:lpstr>
      <vt:lpstr>PowerPoint-presentatie</vt:lpstr>
      <vt:lpstr>Privaatrechtelijke bedrijfsorganisaties</vt:lpstr>
      <vt:lpstr>Privaatrechtelijke bedrijfsorganisaties</vt:lpstr>
      <vt:lpstr>Werknemersorganisatie </vt:lpstr>
      <vt:lpstr>Wernemersorganisaties </vt:lpstr>
      <vt:lpstr>Werkgeversorganisatie </vt:lpstr>
      <vt:lpstr>Brancheorganisaties</vt:lpstr>
      <vt:lpstr>Brancheorganisatie </vt:lpstr>
      <vt:lpstr>Overige instanties</vt:lpstr>
      <vt:lpstr>Opdrachten</vt:lpstr>
    </vt:vector>
  </TitlesOfParts>
  <Company>AOC Oost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1  (les 2)</dc:title>
  <dc:creator>Weijden, Yorike van der</dc:creator>
  <cp:lastModifiedBy>Weijden, Yorike van der</cp:lastModifiedBy>
  <cp:revision>13</cp:revision>
  <dcterms:created xsi:type="dcterms:W3CDTF">2017-10-29T15:40:20Z</dcterms:created>
  <dcterms:modified xsi:type="dcterms:W3CDTF">2017-11-01T10:21:37Z</dcterms:modified>
</cp:coreProperties>
</file>