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1" r:id="rId6"/>
    <p:sldId id="258" r:id="rId7"/>
    <p:sldId id="259" r:id="rId8"/>
    <p:sldId id="264" r:id="rId9"/>
    <p:sldId id="284" r:id="rId10"/>
    <p:sldId id="260" r:id="rId11"/>
    <p:sldId id="261" r:id="rId12"/>
    <p:sldId id="262" r:id="rId13"/>
    <p:sldId id="263" r:id="rId14"/>
    <p:sldId id="285" r:id="rId15"/>
    <p:sldId id="286" r:id="rId16"/>
    <p:sldId id="287" r:id="rId17"/>
    <p:sldId id="288" r:id="rId18"/>
    <p:sldId id="266" r:id="rId19"/>
    <p:sldId id="267" r:id="rId20"/>
    <p:sldId id="268" r:id="rId21"/>
    <p:sldId id="269" r:id="rId22"/>
    <p:sldId id="270" r:id="rId23"/>
    <p:sldId id="272" r:id="rId24"/>
    <p:sldId id="273" r:id="rId25"/>
    <p:sldId id="289" r:id="rId26"/>
  </p:sldIdLst>
  <p:sldSz cx="9144000" cy="5143500" type="screen16x9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97" d="100"/>
          <a:sy n="97" d="100"/>
        </p:scale>
        <p:origin x="630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453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29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8274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870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4163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1818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0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736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46932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454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3744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BC572-4FFD-4CAD-A1DE-1815F500F479}" type="datetimeFigureOut">
              <a:rPr lang="nl-NL" smtClean="0"/>
              <a:t>29-10-2017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619BA-3A98-44CA-B630-64707588EB3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278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yvdweijden@aoc-oost.n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Personeel en Organisatie</a:t>
            </a:r>
            <a:br>
              <a:rPr lang="nl-NL" dirty="0" smtClean="0"/>
            </a:br>
            <a:r>
              <a:rPr lang="nl-NL" dirty="0" smtClean="0"/>
              <a:t>P&amp;O</a:t>
            </a:r>
            <a:endParaRPr lang="nl-NL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nl-NL" dirty="0" smtClean="0"/>
              <a:t>Niveau 4 </a:t>
            </a:r>
          </a:p>
          <a:p>
            <a:r>
              <a:rPr lang="nl-NL" dirty="0" smtClean="0"/>
              <a:t>Leerjaar 3</a:t>
            </a:r>
          </a:p>
          <a:p>
            <a:r>
              <a:rPr lang="nl-NL" dirty="0" smtClean="0"/>
              <a:t>Docent: </a:t>
            </a:r>
            <a:r>
              <a:rPr lang="nl-NL" dirty="0" err="1" smtClean="0"/>
              <a:t>Yorike</a:t>
            </a:r>
            <a:r>
              <a:rPr lang="nl-NL" dirty="0" smtClean="0"/>
              <a:t> van der Weijden</a:t>
            </a:r>
          </a:p>
          <a:p>
            <a:r>
              <a:rPr lang="nl-NL" dirty="0" smtClean="0">
                <a:hlinkClick r:id="rId2"/>
              </a:rPr>
              <a:t>yvdweijden@aoc-oost.nl</a:t>
            </a: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93035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Zakelijke instanties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  <a:defRPr/>
            </a:pPr>
            <a:r>
              <a:rPr lang="nl-NL" smtClean="0"/>
              <a:t>Overheid </a:t>
            </a:r>
          </a:p>
          <a:p>
            <a:pPr marL="457200" lvl="1" indent="0">
              <a:buNone/>
              <a:defRPr/>
            </a:pPr>
            <a:r>
              <a:rPr lang="nl-NL" dirty="0" smtClean="0"/>
              <a:t>Brancheorganisatie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9833" y="1797249"/>
            <a:ext cx="2857500" cy="220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67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Personen zakelijk en privé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nl-NL" dirty="0" smtClean="0"/>
              <a:t>Collega’s</a:t>
            </a:r>
          </a:p>
          <a:p>
            <a:pPr lvl="1">
              <a:defRPr/>
            </a:pPr>
            <a:r>
              <a:rPr lang="nl-NL" dirty="0" smtClean="0"/>
              <a:t>Vertegenwoordigers</a:t>
            </a:r>
            <a:endParaRPr lang="nl-NL" dirty="0"/>
          </a:p>
          <a:p>
            <a:pPr lvl="1">
              <a:defRPr/>
            </a:pPr>
            <a:r>
              <a:rPr lang="nl-NL" dirty="0"/>
              <a:t>Medewerkers / Stagiaires</a:t>
            </a:r>
          </a:p>
          <a:p>
            <a:pPr lvl="1">
              <a:defRPr/>
            </a:pPr>
            <a:r>
              <a:rPr lang="nl-NL" dirty="0"/>
              <a:t>Ouders/kinderen/partner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8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Privé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defRPr/>
            </a:pPr>
            <a:r>
              <a:rPr lang="nl-NL" dirty="0" smtClean="0"/>
              <a:t>Gezin</a:t>
            </a:r>
            <a:endParaRPr lang="nl-NL" dirty="0"/>
          </a:p>
          <a:p>
            <a:pPr lvl="1">
              <a:defRPr/>
            </a:pPr>
            <a:r>
              <a:rPr lang="nl-NL" dirty="0"/>
              <a:t>Buren </a:t>
            </a:r>
            <a:endParaRPr lang="nl-NL" dirty="0" smtClean="0"/>
          </a:p>
          <a:p>
            <a:pPr lvl="1">
              <a:defRPr/>
            </a:pPr>
            <a:r>
              <a:rPr lang="nl-NL" dirty="0" smtClean="0"/>
              <a:t>Vrienden</a:t>
            </a:r>
            <a:endParaRPr lang="nl-NL" dirty="0"/>
          </a:p>
          <a:p>
            <a:pPr lvl="1">
              <a:defRPr/>
            </a:pPr>
            <a:r>
              <a:rPr lang="nl-NL" dirty="0"/>
              <a:t>Vereniging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054" y="1635646"/>
            <a:ext cx="299085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988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Informatieverschaffers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l-NL" sz="1800" dirty="0" smtClean="0"/>
              <a:t>Hiermee </a:t>
            </a:r>
            <a:r>
              <a:rPr lang="nl-NL" sz="1800" dirty="0"/>
              <a:t>bouw je een vertrouwensrelatie op:</a:t>
            </a:r>
          </a:p>
          <a:p>
            <a:pPr lvl="1">
              <a:defRPr/>
            </a:pPr>
            <a:r>
              <a:rPr lang="nl-NL" sz="2400" dirty="0"/>
              <a:t>Collega’s</a:t>
            </a:r>
          </a:p>
          <a:p>
            <a:pPr lvl="1">
              <a:defRPr/>
            </a:pPr>
            <a:r>
              <a:rPr lang="nl-NL" sz="2400" dirty="0"/>
              <a:t>Media</a:t>
            </a:r>
          </a:p>
          <a:p>
            <a:pPr lvl="1">
              <a:defRPr/>
            </a:pPr>
            <a:r>
              <a:rPr lang="nl-NL" sz="2400" dirty="0"/>
              <a:t>Accountants</a:t>
            </a:r>
          </a:p>
          <a:p>
            <a:pPr lvl="1">
              <a:defRPr/>
            </a:pPr>
            <a:r>
              <a:rPr lang="nl-NL" sz="2400" dirty="0"/>
              <a:t>Bank</a:t>
            </a:r>
          </a:p>
          <a:p>
            <a:pPr lvl="1">
              <a:defRPr/>
            </a:pPr>
            <a:r>
              <a:rPr lang="nl-NL" sz="2400" dirty="0"/>
              <a:t>Vertegenwoordigers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5918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 5 minuten pauze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444625"/>
            <a:ext cx="3810000" cy="2905125"/>
          </a:xfrm>
        </p:spPr>
      </p:pic>
    </p:spTree>
    <p:extLst>
      <p:ext uri="{BB962C8B-B14F-4D97-AF65-F5344CB8AC3E}">
        <p14:creationId xmlns:p14="http://schemas.microsoft.com/office/powerpoint/2010/main" val="3220795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smtClean="0"/>
              <a:t>Publiekrecht en Privaatrecht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Bij het Publiekrecht is de overheid altijd betrokken.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nl-NL" dirty="0" smtClean="0"/>
          </a:p>
          <a:p>
            <a:pPr eaLnBrk="1" hangingPunct="1">
              <a:defRPr/>
            </a:pPr>
            <a:r>
              <a:rPr lang="nl-NL" dirty="0" smtClean="0"/>
              <a:t>Bij het Privaatrecht is de overheid soms betrokken.</a:t>
            </a:r>
          </a:p>
        </p:txBody>
      </p:sp>
    </p:spTree>
    <p:extLst>
      <p:ext uri="{BB962C8B-B14F-4D97-AF65-F5344CB8AC3E}">
        <p14:creationId xmlns:p14="http://schemas.microsoft.com/office/powerpoint/2010/main" val="17681228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Publiekrecht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eaLnBrk="1" hangingPunct="1">
              <a:defRPr/>
            </a:pPr>
            <a:r>
              <a:rPr lang="nl-NL" smtClean="0"/>
              <a:t>Staatsrecht</a:t>
            </a:r>
          </a:p>
          <a:p>
            <a:pPr lvl="1" eaLnBrk="1" hangingPunct="1">
              <a:defRPr/>
            </a:pPr>
            <a:r>
              <a:rPr lang="nl-NL" smtClean="0"/>
              <a:t>De Grondwet, De Provinciewet en De Gemeentewet</a:t>
            </a:r>
          </a:p>
          <a:p>
            <a:pPr eaLnBrk="1" hangingPunct="1">
              <a:defRPr/>
            </a:pPr>
            <a:r>
              <a:rPr lang="nl-NL" smtClean="0"/>
              <a:t>Administratief recht</a:t>
            </a:r>
          </a:p>
          <a:p>
            <a:pPr lvl="1" eaLnBrk="1" hangingPunct="1">
              <a:defRPr/>
            </a:pPr>
            <a:r>
              <a:rPr lang="nl-NL" smtClean="0"/>
              <a:t>Hoe worden de wetten uitgevoerd:</a:t>
            </a:r>
          </a:p>
          <a:p>
            <a:pPr lvl="1" eaLnBrk="1" hangingPunct="1">
              <a:defRPr/>
            </a:pPr>
            <a:r>
              <a:rPr lang="nl-NL" smtClean="0"/>
              <a:t>Bijvoorbeeld: De Algemene plaatselijke verordening, Winkeltijdenwet, Wet op de ruimtelijke ordening</a:t>
            </a:r>
          </a:p>
        </p:txBody>
      </p:sp>
    </p:spTree>
    <p:extLst>
      <p:ext uri="{BB962C8B-B14F-4D97-AF65-F5344CB8AC3E}">
        <p14:creationId xmlns:p14="http://schemas.microsoft.com/office/powerpoint/2010/main" val="32828243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nl-NL" dirty="0" smtClean="0"/>
              <a:t>Publiekrecht (2)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nl-NL" dirty="0" smtClean="0"/>
              <a:t>Strafrecht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nl-NL" dirty="0" smtClean="0"/>
              <a:t>Als privépersoon, maar ook als ondernemer kun je de wet overtreden. (overtreden milieuwetten)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nl-NL" dirty="0" smtClean="0"/>
              <a:t>Internationaal recht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nl-NL" dirty="0" smtClean="0"/>
              <a:t>Kan invloed hebben op de mogelijkheden van het ondernemen ( bijvoorbeeld prijsafspraken)</a:t>
            </a:r>
          </a:p>
        </p:txBody>
      </p:sp>
    </p:spTree>
    <p:extLst>
      <p:ext uri="{BB962C8B-B14F-4D97-AF65-F5344CB8AC3E}">
        <p14:creationId xmlns:p14="http://schemas.microsoft.com/office/powerpoint/2010/main" val="28816452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Privaatrecht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Onderlinge relaties van burgers zijn hier geregeld. </a:t>
            </a:r>
          </a:p>
          <a:p>
            <a:pPr lvl="1"/>
            <a:r>
              <a:rPr lang="nl-NL" dirty="0" smtClean="0"/>
              <a:t>Personenrecht</a:t>
            </a:r>
          </a:p>
          <a:p>
            <a:pPr lvl="1"/>
            <a:r>
              <a:rPr lang="nl-NL" dirty="0" smtClean="0"/>
              <a:t>Familierecht</a:t>
            </a:r>
          </a:p>
          <a:p>
            <a:r>
              <a:rPr lang="nl-NL" dirty="0" smtClean="0"/>
              <a:t>De overheid is soms betrokken.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4090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Privaatrecht en de ondernemer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Privaatrecht regelt relaties met andere personen.</a:t>
            </a:r>
          </a:p>
          <a:p>
            <a:r>
              <a:rPr lang="nl-NL" dirty="0" smtClean="0"/>
              <a:t>Dit kunnen personen zijn maar ook rechtspersonen. Zoals besloten vennootschappen, verenigingen en stichtingen.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6040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Informatie vak P&amp;O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Planning voor het blok </a:t>
            </a:r>
          </a:p>
          <a:p>
            <a:r>
              <a:rPr lang="nl-NL" sz="2000" dirty="0" smtClean="0"/>
              <a:t>Theorie van de lessen </a:t>
            </a:r>
          </a:p>
          <a:p>
            <a:r>
              <a:rPr lang="nl-NL" sz="2000" dirty="0" smtClean="0"/>
              <a:t>Eindopdracht (iedere </a:t>
            </a:r>
            <a:r>
              <a:rPr lang="nl-NL" sz="2000" dirty="0" smtClean="0"/>
              <a:t>week </a:t>
            </a:r>
            <a:r>
              <a:rPr lang="nl-NL" sz="2000" dirty="0" smtClean="0"/>
              <a:t>krijg </a:t>
            </a:r>
            <a:r>
              <a:rPr lang="nl-NL" sz="2000" dirty="0" smtClean="0"/>
              <a:t>je tijd om hier aan te werken)</a:t>
            </a:r>
          </a:p>
          <a:p>
            <a:r>
              <a:rPr lang="nl-NL" sz="2000" dirty="0" smtClean="0"/>
              <a:t>Afsluiten van dit vak:	</a:t>
            </a:r>
          </a:p>
          <a:p>
            <a:pPr lvl="1"/>
            <a:r>
              <a:rPr lang="nl-NL" sz="1600" dirty="0" smtClean="0"/>
              <a:t>25% eindopdracht</a:t>
            </a:r>
          </a:p>
          <a:p>
            <a:pPr lvl="1"/>
            <a:r>
              <a:rPr lang="nl-NL" sz="1600" dirty="0" smtClean="0"/>
              <a:t>75 % toets</a:t>
            </a:r>
          </a:p>
          <a:p>
            <a:pPr lvl="1"/>
            <a:r>
              <a:rPr lang="nl-NL" sz="1600" dirty="0" smtClean="0"/>
              <a:t>Leshouding en aanwezigheid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1835696" y="357986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Alle informatie is te vinden op </a:t>
            </a:r>
            <a:r>
              <a:rPr lang="nl-NL" dirty="0" smtClean="0"/>
              <a:t>wikiwijs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944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-108520" y="267494"/>
            <a:ext cx="8229600" cy="857250"/>
          </a:xfrm>
        </p:spPr>
        <p:txBody>
          <a:bodyPr/>
          <a:lstStyle/>
          <a:p>
            <a:r>
              <a:rPr lang="nl-NL" dirty="0" smtClean="0"/>
              <a:t>Privaatrecht </a:t>
            </a:r>
            <a:r>
              <a:rPr lang="nl-NL" dirty="0" smtClean="0">
                <a:sym typeface="Wingdings" panose="05000000000000000000" pitchFamily="2" charset="2"/>
              </a:rPr>
              <a:t> familierecht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Familierecht valt onder het privaatrecht.</a:t>
            </a:r>
          </a:p>
          <a:p>
            <a:r>
              <a:rPr lang="nl-NL" dirty="0" smtClean="0"/>
              <a:t>Gezins- en familierelaties worden hier geregeld. </a:t>
            </a:r>
          </a:p>
          <a:p>
            <a:r>
              <a:rPr lang="nl-NL" dirty="0" smtClean="0"/>
              <a:t>Regels rond geboorte, voogdij, huwelijk en echtscheiding.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9266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Privaatrecht </a:t>
            </a:r>
            <a:r>
              <a:rPr lang="nl-NL" dirty="0" smtClean="0">
                <a:sym typeface="Wingdings" panose="05000000000000000000" pitchFamily="2" charset="2"/>
              </a:rPr>
              <a:t> vermogensrecht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l-NL" dirty="0" smtClean="0"/>
              <a:t>Hier heeft de ondernemer veel mee te maken.</a:t>
            </a:r>
          </a:p>
          <a:p>
            <a:r>
              <a:rPr lang="nl-NL" dirty="0" smtClean="0"/>
              <a:t>Vermogensrecht houdt zich bezig met zaken als koop en verkoop, het afsluiten van arbeidsovereenkomsten of hypotheken en de afwikkeling van faillissementen. </a:t>
            </a:r>
          </a:p>
          <a:p>
            <a:r>
              <a:rPr lang="nl-NL" dirty="0" smtClean="0"/>
              <a:t>Valt uiteen in 2 onderdelen; </a:t>
            </a:r>
          </a:p>
          <a:p>
            <a:pPr lvl="1"/>
            <a:r>
              <a:rPr lang="nl-NL" dirty="0" smtClean="0"/>
              <a:t>goederenrecht </a:t>
            </a:r>
          </a:p>
          <a:p>
            <a:pPr lvl="1"/>
            <a:r>
              <a:rPr lang="nl-NL" dirty="0" smtClean="0"/>
              <a:t>verbintenisrecht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988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8229600" cy="857250"/>
          </a:xfrm>
        </p:spPr>
        <p:txBody>
          <a:bodyPr/>
          <a:lstStyle/>
          <a:p>
            <a:r>
              <a:rPr lang="nl-NL" dirty="0" smtClean="0"/>
              <a:t>Privaatrecht </a:t>
            </a:r>
            <a:r>
              <a:rPr lang="nl-NL" dirty="0" smtClean="0">
                <a:sym typeface="Wingdings" panose="05000000000000000000" pitchFamily="2" charset="2"/>
              </a:rPr>
              <a:t> mededingingsrecht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Mededingingsrecht regelt de concurrentieverhoudingen tussen bedrijven. </a:t>
            </a:r>
          </a:p>
          <a:p>
            <a:r>
              <a:rPr lang="nl-NL" dirty="0" smtClean="0"/>
              <a:t>Regelingen rond reclame, prijsaanduidingen en regels voor samenwerking tussen bedrijven.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459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Internationaal privaatrecht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Ondernemer: Als er in het buitenland een bedrijf gekocht wordt. </a:t>
            </a:r>
          </a:p>
          <a:p>
            <a:r>
              <a:rPr lang="nl-NL" dirty="0" smtClean="0"/>
              <a:t>Zelf krijg je er bijv. mee te maken als je in het buitenland een auto-ongeluk zou krijgen. </a:t>
            </a:r>
          </a:p>
          <a:p>
            <a:r>
              <a:rPr lang="nl-NL" dirty="0" smtClean="0"/>
              <a:t>Veel verschillen in het buitenland betreft het privaatrecht.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2870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Verschil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 smtClean="0"/>
              <a:t>Wat is nu het verschil in publiekrecht en privaatrecht?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b="1" dirty="0" smtClean="0"/>
              <a:t>publieksrecht</a:t>
            </a:r>
            <a:r>
              <a:rPr lang="nl-NL" dirty="0" smtClean="0"/>
              <a:t>elijke bedrijfsorganisaties; </a:t>
            </a:r>
          </a:p>
          <a:p>
            <a:pPr marL="0" indent="0">
              <a:buNone/>
            </a:pPr>
            <a:r>
              <a:rPr lang="nl-NL" dirty="0" smtClean="0"/>
              <a:t>Speelt de overheid een rol</a:t>
            </a:r>
          </a:p>
          <a:p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Bij </a:t>
            </a:r>
            <a:r>
              <a:rPr lang="nl-NL" b="1" dirty="0" smtClean="0"/>
              <a:t>privaatrecht</a:t>
            </a:r>
            <a:r>
              <a:rPr lang="nl-NL" dirty="0" smtClean="0"/>
              <a:t>elijke bedrijfsorganisaties; </a:t>
            </a:r>
          </a:p>
          <a:p>
            <a:pPr marL="0" indent="0">
              <a:buNone/>
            </a:pPr>
            <a:r>
              <a:rPr lang="nl-NL" dirty="0" smtClean="0"/>
              <a:t>Komt tot stand met initiatieven buiten de overheid om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5315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Opdracht voor deze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Huiswerk opdracht, bespreken we woensdag.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76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nl-NL" dirty="0" smtClean="0"/>
              <a:t>Planning</a:t>
            </a:r>
            <a:endParaRPr lang="nl-NL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4357842"/>
              </p:ext>
            </p:extLst>
          </p:nvPr>
        </p:nvGraphicFramePr>
        <p:xfrm>
          <a:off x="3419872" y="205980"/>
          <a:ext cx="4344606" cy="4694089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95235">
                  <a:extLst>
                    <a:ext uri="{9D8B030D-6E8A-4147-A177-3AD203B41FA5}">
                      <a16:colId xmlns:a16="http://schemas.microsoft.com/office/drawing/2014/main" val="3554384427"/>
                    </a:ext>
                  </a:extLst>
                </a:gridCol>
                <a:gridCol w="2671528">
                  <a:extLst>
                    <a:ext uri="{9D8B030D-6E8A-4147-A177-3AD203B41FA5}">
                      <a16:colId xmlns:a16="http://schemas.microsoft.com/office/drawing/2014/main" val="1541701304"/>
                    </a:ext>
                  </a:extLst>
                </a:gridCol>
                <a:gridCol w="977843">
                  <a:extLst>
                    <a:ext uri="{9D8B030D-6E8A-4147-A177-3AD203B41FA5}">
                      <a16:colId xmlns:a16="http://schemas.microsoft.com/office/drawing/2014/main" val="46722118"/>
                    </a:ext>
                  </a:extLst>
                </a:gridCol>
              </a:tblGrid>
              <a:tr h="3203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Week-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nummer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Lesstof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Welke hoofdstukken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3096681601"/>
                  </a:ext>
                </a:extLst>
              </a:tr>
              <a:tr h="647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44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Interne en externe organisaties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Publiekrecht en privaatrecht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Controlerende instanties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3413036277"/>
                  </a:ext>
                </a:extLst>
              </a:tr>
              <a:tr h="5694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Week 45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Personeelsbehoefte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Personeelsplanning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Personeel aanbod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 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1098267173"/>
                  </a:ext>
                </a:extLst>
              </a:tr>
              <a:tr h="647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46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Personeelsbehoefte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Sollicitatiegesprek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Personeel motiveren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Personeel scholen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977586734"/>
                  </a:ext>
                </a:extLst>
              </a:tr>
              <a:tr h="484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47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(alleen maandag)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Personeelsbehoefte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Gesprekken voeren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Einde arbeidsovereenkomst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H2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1089495828"/>
                  </a:ext>
                </a:extLst>
              </a:tr>
              <a:tr h="3203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48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Organisatiestructuur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1724388787"/>
                  </a:ext>
                </a:extLst>
              </a:tr>
              <a:tr h="4291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49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Personeelsmanagement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Leiderschap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H3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2841742077"/>
                  </a:ext>
                </a:extLst>
              </a:tr>
              <a:tr h="6479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50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Wettelijke regelingen werknemers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Wetten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Uitkeringen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nl-NL" sz="1100" dirty="0">
                          <a:effectLst/>
                        </a:rPr>
                        <a:t>Verzekeringen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H4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616501227"/>
                  </a:ext>
                </a:extLst>
              </a:tr>
              <a:tr h="2871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>
                          <a:effectLst/>
                        </a:rPr>
                        <a:t>Week 51</a:t>
                      </a:r>
                      <a:endParaRPr lang="nl-NL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Uitloop, inleveren </a:t>
                      </a:r>
                      <a:r>
                        <a:rPr lang="nl-NL" sz="1100" dirty="0" smtClean="0">
                          <a:effectLst/>
                        </a:rPr>
                        <a:t>opdracht </a:t>
                      </a:r>
                      <a:r>
                        <a:rPr lang="nl-NL" sz="1100" dirty="0">
                          <a:effectLst/>
                        </a:rPr>
                        <a:t>en toets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100" dirty="0">
                          <a:effectLst/>
                        </a:rPr>
                        <a:t> </a:t>
                      </a:r>
                      <a:endParaRPr lang="nl-NL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475" marR="37475" marT="0" marB="0"/>
                </a:tc>
                <a:extLst>
                  <a:ext uri="{0D108BD9-81ED-4DB2-BD59-A6C34878D82A}">
                    <a16:rowId xmlns:a16="http://schemas.microsoft.com/office/drawing/2014/main" val="2179519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00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Om eerst mee te beginnen…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Waar denk je aan bij P&amp;O?</a:t>
            </a:r>
          </a:p>
          <a:p>
            <a:r>
              <a:rPr lang="nl-NL" dirty="0" smtClean="0"/>
              <a:t>Waarom is het belangrijk om hier iets vanaf te weten?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434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nl-NL" sz="3600" dirty="0" smtClean="0"/>
              <a:t>Week </a:t>
            </a:r>
            <a:r>
              <a:rPr lang="nl-NL" sz="3600" dirty="0"/>
              <a:t>1: </a:t>
            </a:r>
            <a:r>
              <a:rPr lang="nl-NL" sz="3600" dirty="0" smtClean="0"/>
              <a:t/>
            </a:r>
            <a:br>
              <a:rPr lang="nl-NL" sz="3600" dirty="0" smtClean="0"/>
            </a:br>
            <a:r>
              <a:rPr lang="nl-NL" sz="3600" dirty="0" smtClean="0"/>
              <a:t>Externe </a:t>
            </a:r>
            <a:r>
              <a:rPr lang="nl-NL" sz="3600" dirty="0"/>
              <a:t>en interne instanties en privaatrecht</a:t>
            </a:r>
            <a:br>
              <a:rPr lang="nl-NL" sz="3600" dirty="0"/>
            </a:br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106605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Externen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/>
              <a:t>Als bedrijf heb je veel te maken met je omgeving.</a:t>
            </a:r>
          </a:p>
          <a:p>
            <a:r>
              <a:rPr lang="nl-NL" sz="2800" dirty="0" smtClean="0"/>
              <a:t>Overheid stelt regels en wetten aan de uitvoering van jouw bedrijf. </a:t>
            </a:r>
          </a:p>
          <a:p>
            <a:r>
              <a:rPr lang="nl-NL" sz="2800" dirty="0" smtClean="0"/>
              <a:t>Wie zijn dit en hoe ga je hiermee om? </a:t>
            </a:r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3003798"/>
            <a:ext cx="20574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37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Communicatiering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1060110"/>
            <a:ext cx="8229600" cy="3394472"/>
          </a:xfrm>
        </p:spPr>
        <p:txBody>
          <a:bodyPr/>
          <a:lstStyle/>
          <a:p>
            <a:r>
              <a:rPr lang="nl-NL" dirty="0" smtClean="0"/>
              <a:t>Instanties en personen om de ondernemer heen vormen de communicatiering.</a:t>
            </a:r>
          </a:p>
          <a:p>
            <a:r>
              <a:rPr lang="nl-NL" dirty="0" smtClean="0"/>
              <a:t>Ook wel het netwerk van de ondernemer</a:t>
            </a:r>
          </a:p>
          <a:p>
            <a:r>
              <a:rPr lang="nl-NL" dirty="0" smtClean="0"/>
              <a:t>In 4 groepen onder te verdelen.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1704" y="3363838"/>
            <a:ext cx="4060779" cy="15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339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Communicatiering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3419872" y="2283718"/>
            <a:ext cx="1728192" cy="92333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endParaRPr lang="nl-NL" dirty="0" smtClean="0"/>
          </a:p>
          <a:p>
            <a:r>
              <a:rPr lang="nl-NL" dirty="0"/>
              <a:t> </a:t>
            </a:r>
            <a:r>
              <a:rPr lang="nl-NL" dirty="0" smtClean="0"/>
              <a:t>  Ondernemer</a:t>
            </a:r>
          </a:p>
          <a:p>
            <a:endParaRPr lang="nl-NL" dirty="0"/>
          </a:p>
        </p:txBody>
      </p:sp>
      <p:cxnSp>
        <p:nvCxnSpPr>
          <p:cNvPr id="9" name="Rechte verbindingslijn met pijl 8"/>
          <p:cNvCxnSpPr/>
          <p:nvPr/>
        </p:nvCxnSpPr>
        <p:spPr>
          <a:xfrm>
            <a:off x="5364088" y="2731249"/>
            <a:ext cx="648072" cy="14134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 flipH="1" flipV="1">
            <a:off x="4216448" y="1623466"/>
            <a:ext cx="45245" cy="547545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4283968" y="3435846"/>
            <a:ext cx="15177" cy="530964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chte verbindingslijn met pijl 16"/>
          <p:cNvCxnSpPr/>
          <p:nvPr/>
        </p:nvCxnSpPr>
        <p:spPr>
          <a:xfrm>
            <a:off x="2339752" y="2745383"/>
            <a:ext cx="648072" cy="14134"/>
          </a:xfrm>
          <a:prstGeom prst="straightConnector1">
            <a:avLst/>
          </a:prstGeom>
          <a:ln w="38100">
            <a:solidFill>
              <a:schemeClr val="accent3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Actieknop: Help 20">
            <a:hlinkClick r:id="" action="ppaction://noaction" highlightClick="1"/>
          </p:cNvPr>
          <p:cNvSpPr/>
          <p:nvPr/>
        </p:nvSpPr>
        <p:spPr>
          <a:xfrm>
            <a:off x="3851920" y="1063229"/>
            <a:ext cx="720080" cy="428401"/>
          </a:xfrm>
          <a:prstGeom prst="actionButtonHelp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Actieknop: Help 21">
            <a:hlinkClick r:id="" action="ppaction://noaction" highlightClick="1"/>
          </p:cNvPr>
          <p:cNvSpPr/>
          <p:nvPr/>
        </p:nvSpPr>
        <p:spPr>
          <a:xfrm>
            <a:off x="6228184" y="2331116"/>
            <a:ext cx="1008112" cy="875932"/>
          </a:xfrm>
          <a:prstGeom prst="actionButtonHelp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Actieknop: Help 22">
            <a:hlinkClick r:id="" action="ppaction://noaction" highlightClick="1"/>
          </p:cNvPr>
          <p:cNvSpPr/>
          <p:nvPr/>
        </p:nvSpPr>
        <p:spPr>
          <a:xfrm>
            <a:off x="1259632" y="2387991"/>
            <a:ext cx="864096" cy="802707"/>
          </a:xfrm>
          <a:prstGeom prst="actionButtonHelp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Actieknop: Help 23">
            <a:hlinkClick r:id="" action="ppaction://noaction" highlightClick="1"/>
          </p:cNvPr>
          <p:cNvSpPr/>
          <p:nvPr/>
        </p:nvSpPr>
        <p:spPr>
          <a:xfrm>
            <a:off x="3939105" y="4000815"/>
            <a:ext cx="720080" cy="428401"/>
          </a:xfrm>
          <a:prstGeom prst="actionButtonHelp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3591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Communicatiering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5774" y="1200150"/>
            <a:ext cx="4592452" cy="3394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5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formaat 16-9</Template>
  <TotalTime>274</TotalTime>
  <Words>560</Words>
  <Application>Microsoft Office PowerPoint</Application>
  <PresentationFormat>Diavoorstelling (16:9)</PresentationFormat>
  <Paragraphs>148</Paragraphs>
  <Slides>25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0" baseType="lpstr">
      <vt:lpstr>Arial</vt:lpstr>
      <vt:lpstr>Calibri</vt:lpstr>
      <vt:lpstr>Times New Roman</vt:lpstr>
      <vt:lpstr>Wingdings</vt:lpstr>
      <vt:lpstr>Kantoorthema</vt:lpstr>
      <vt:lpstr>Personeel en Organisatie P&amp;O</vt:lpstr>
      <vt:lpstr>Informatie vak P&amp;O</vt:lpstr>
      <vt:lpstr>Planning</vt:lpstr>
      <vt:lpstr>Om eerst mee te beginnen…</vt:lpstr>
      <vt:lpstr>Week 1:  Externe en interne instanties en privaatrecht </vt:lpstr>
      <vt:lpstr>Externen </vt:lpstr>
      <vt:lpstr>Communicatiering</vt:lpstr>
      <vt:lpstr>Communicatiering</vt:lpstr>
      <vt:lpstr>Communicatiering</vt:lpstr>
      <vt:lpstr>Zakelijke instanties</vt:lpstr>
      <vt:lpstr>Personen zakelijk en privé</vt:lpstr>
      <vt:lpstr>Privé</vt:lpstr>
      <vt:lpstr>Informatieverschaffers </vt:lpstr>
      <vt:lpstr>Even 5 minuten pauze</vt:lpstr>
      <vt:lpstr>Publiekrecht en Privaatrecht</vt:lpstr>
      <vt:lpstr>Publiekrecht</vt:lpstr>
      <vt:lpstr>Publiekrecht (2)</vt:lpstr>
      <vt:lpstr>Privaatrecht </vt:lpstr>
      <vt:lpstr>Privaatrecht en de ondernemer</vt:lpstr>
      <vt:lpstr>Privaatrecht  familierecht</vt:lpstr>
      <vt:lpstr>Privaatrecht  vermogensrecht</vt:lpstr>
      <vt:lpstr>Privaatrecht  mededingingsrecht </vt:lpstr>
      <vt:lpstr>Internationaal privaatrecht</vt:lpstr>
      <vt:lpstr>Verschil </vt:lpstr>
      <vt:lpstr>Opdracht voor deze week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Personeel en organisatie</dc:title>
  <dc:creator>Ellen Lieftink</dc:creator>
  <cp:lastModifiedBy>Weijden, Yorike van der</cp:lastModifiedBy>
  <cp:revision>33</cp:revision>
  <dcterms:created xsi:type="dcterms:W3CDTF">2017-03-08T14:17:16Z</dcterms:created>
  <dcterms:modified xsi:type="dcterms:W3CDTF">2017-10-29T18:43:10Z</dcterms:modified>
</cp:coreProperties>
</file>