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2" r:id="rId2"/>
    <p:sldId id="327" r:id="rId3"/>
    <p:sldId id="332" r:id="rId4"/>
    <p:sldId id="333" r:id="rId5"/>
    <p:sldId id="334" r:id="rId6"/>
    <p:sldId id="335" r:id="rId7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7" autoAdjust="0"/>
    <p:restoredTop sz="97986" autoAdjust="0"/>
  </p:normalViewPr>
  <p:slideViewPr>
    <p:cSldViewPr snapToObjects="1">
      <p:cViewPr>
        <p:scale>
          <a:sx n="75" d="100"/>
          <a:sy n="75" d="100"/>
        </p:scale>
        <p:origin x="-270" y="-1074"/>
      </p:cViewPr>
      <p:guideLst>
        <p:guide orient="horz" pos="2296"/>
        <p:guide pos="29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5</a:t>
            </a:fld>
            <a:endParaRPr 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6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538290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VMBO-KGT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.1 </a:t>
            </a:r>
            <a:r>
              <a:rPr lang="nl-NL" sz="2400" dirty="0" smtClean="0">
                <a:latin typeface="+mn-lt"/>
              </a:rPr>
              <a:t>Oplossen met grafieken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solidFill>
                  <a:srgbClr val="D60093"/>
                </a:solidFill>
                <a:latin typeface="+mn-lt"/>
              </a:rPr>
              <a:t>Oplossen met grafieken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41"/>
          <p:cNvGrpSpPr/>
          <p:nvPr/>
        </p:nvGrpSpPr>
        <p:grpSpPr>
          <a:xfrm>
            <a:off x="522124" y="4042187"/>
            <a:ext cx="7430431" cy="1833861"/>
            <a:chOff x="467544" y="4013448"/>
            <a:chExt cx="8421291" cy="1575792"/>
          </a:xfrm>
        </p:grpSpPr>
        <p:grpSp>
          <p:nvGrpSpPr>
            <p:cNvPr id="74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6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7" name="Wit vierkant"/>
              <p:cNvSpPr/>
              <p:nvPr/>
            </p:nvSpPr>
            <p:spPr>
              <a:xfrm>
                <a:off x="771726" y="4095428"/>
                <a:ext cx="7834966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75" name="Straight Connector 43"/>
            <p:cNvCxnSpPr/>
            <p:nvPr/>
          </p:nvCxnSpPr>
          <p:spPr>
            <a:xfrm>
              <a:off x="1572830" y="4098001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grafieken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VB"/>
          <p:cNvSpPr txBox="1"/>
          <p:nvPr/>
        </p:nvSpPr>
        <p:spPr>
          <a:xfrm>
            <a:off x="378768" y="696173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endParaRPr lang="en-US" sz="2200" dirty="0" smtClean="0">
              <a:solidFill>
                <a:srgbClr val="D60093"/>
              </a:solidFill>
            </a:endParaRPr>
          </a:p>
        </p:txBody>
      </p:sp>
      <p:sp>
        <p:nvSpPr>
          <p:cNvPr id="7" name="Opgave"/>
          <p:cNvSpPr txBox="1"/>
          <p:nvPr/>
        </p:nvSpPr>
        <p:spPr>
          <a:xfrm>
            <a:off x="378768" y="1157838"/>
            <a:ext cx="77380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 smtClean="0"/>
              <a:t>Opgave</a:t>
            </a:r>
            <a:endParaRPr lang="en-US" sz="2200" i="1" dirty="0" smtClean="0"/>
          </a:p>
          <a:p>
            <a:r>
              <a:rPr lang="en-US" sz="2200" dirty="0" err="1" smtClean="0"/>
              <a:t>Een</a:t>
            </a:r>
            <a:r>
              <a:rPr lang="en-US" sz="2200" dirty="0" smtClean="0"/>
              <a:t> rode en </a:t>
            </a:r>
            <a:r>
              <a:rPr lang="en-US" sz="2200" dirty="0" err="1" smtClean="0"/>
              <a:t>een</a:t>
            </a:r>
            <a:r>
              <a:rPr lang="en-US" sz="2200" dirty="0" smtClean="0"/>
              <a:t> </a:t>
            </a:r>
            <a:r>
              <a:rPr lang="en-US" sz="2200" dirty="0" err="1" smtClean="0"/>
              <a:t>groene</a:t>
            </a:r>
            <a:r>
              <a:rPr lang="en-US" sz="2200" dirty="0" smtClean="0"/>
              <a:t> </a:t>
            </a:r>
            <a:r>
              <a:rPr lang="en-US" sz="2200" dirty="0" err="1" smtClean="0"/>
              <a:t>kaars</a:t>
            </a:r>
            <a:r>
              <a:rPr lang="en-US" sz="2200" dirty="0" smtClean="0"/>
              <a:t> </a:t>
            </a:r>
            <a:r>
              <a:rPr lang="en-US" sz="2200" dirty="0" err="1" smtClean="0"/>
              <a:t>worden</a:t>
            </a:r>
            <a:r>
              <a:rPr lang="en-US" sz="2200" dirty="0" smtClean="0"/>
              <a:t> </a:t>
            </a:r>
            <a:r>
              <a:rPr lang="en-US" sz="2200" dirty="0" err="1" smtClean="0"/>
              <a:t>tegelijk</a:t>
            </a:r>
            <a:r>
              <a:rPr lang="en-US" sz="2200" dirty="0" smtClean="0"/>
              <a:t> </a:t>
            </a:r>
            <a:r>
              <a:rPr lang="en-US" sz="2200" dirty="0" err="1" smtClean="0"/>
              <a:t>aangestoken</a:t>
            </a:r>
            <a:r>
              <a:rPr lang="en-US" sz="2200" dirty="0" smtClean="0"/>
              <a:t>.</a:t>
            </a:r>
          </a:p>
        </p:txBody>
      </p:sp>
      <p:sp>
        <p:nvSpPr>
          <p:cNvPr id="8" name="form rode kaars"/>
          <p:cNvSpPr txBox="1"/>
          <p:nvPr/>
        </p:nvSpPr>
        <p:spPr>
          <a:xfrm>
            <a:off x="378768" y="2358167"/>
            <a:ext cx="63946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159000" algn="l"/>
              </a:tabLst>
            </a:pPr>
            <a:r>
              <a:rPr lang="en-US" sz="2200" dirty="0" smtClean="0"/>
              <a:t>rode </a:t>
            </a:r>
            <a:r>
              <a:rPr lang="en-US" sz="2200" dirty="0" err="1" smtClean="0"/>
              <a:t>kaars</a:t>
            </a:r>
            <a:r>
              <a:rPr lang="en-US" sz="2200" dirty="0" smtClean="0"/>
              <a:t>:	</a:t>
            </a:r>
            <a:r>
              <a:rPr lang="en-US" sz="2200" b="1" dirty="0" err="1" smtClean="0">
                <a:solidFill>
                  <a:srgbClr val="00B0F0"/>
                </a:solidFill>
              </a:rPr>
              <a:t>lengte</a:t>
            </a:r>
            <a:r>
              <a:rPr lang="en-US" sz="2200" b="1" dirty="0" smtClean="0">
                <a:solidFill>
                  <a:srgbClr val="00B0F0"/>
                </a:solidFill>
              </a:rPr>
              <a:t> in centimeters = 30 – 6</a:t>
            </a:r>
            <a:r>
              <a:rPr lang="en-US" sz="2200" b="1" i="1" dirty="0" smtClean="0">
                <a:solidFill>
                  <a:srgbClr val="00B0F0"/>
                </a:solidFill>
              </a:rPr>
              <a:t>t</a:t>
            </a:r>
            <a:endParaRPr lang="nl-NL" sz="2200" b="1" i="1" dirty="0">
              <a:solidFill>
                <a:srgbClr val="00B0F0"/>
              </a:solidFill>
            </a:endParaRPr>
          </a:p>
        </p:txBody>
      </p:sp>
      <p:sp>
        <p:nvSpPr>
          <p:cNvPr id="9" name="form groene kaars"/>
          <p:cNvSpPr txBox="1"/>
          <p:nvPr/>
        </p:nvSpPr>
        <p:spPr>
          <a:xfrm>
            <a:off x="378768" y="2799329"/>
            <a:ext cx="65517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159000" algn="l"/>
              </a:tabLst>
            </a:pPr>
            <a:r>
              <a:rPr lang="en-US" sz="2200" dirty="0" err="1" smtClean="0"/>
              <a:t>groene</a:t>
            </a:r>
            <a:r>
              <a:rPr lang="en-US" sz="2200" dirty="0" smtClean="0"/>
              <a:t> </a:t>
            </a:r>
            <a:r>
              <a:rPr lang="en-US" sz="2200" dirty="0" err="1" smtClean="0"/>
              <a:t>kaars</a:t>
            </a:r>
            <a:r>
              <a:rPr lang="en-US" sz="2200" dirty="0" smtClean="0"/>
              <a:t>:	</a:t>
            </a:r>
            <a:r>
              <a:rPr lang="en-US" sz="2200" b="1" dirty="0" err="1" smtClean="0">
                <a:solidFill>
                  <a:srgbClr val="00B0F0"/>
                </a:solidFill>
              </a:rPr>
              <a:t>lengte</a:t>
            </a:r>
            <a:r>
              <a:rPr lang="en-US" sz="2200" b="1" dirty="0" smtClean="0">
                <a:solidFill>
                  <a:srgbClr val="00B0F0"/>
                </a:solidFill>
              </a:rPr>
              <a:t> in centimeters = 40 – 10</a:t>
            </a:r>
            <a:r>
              <a:rPr lang="en-US" sz="2200" b="1" i="1" dirty="0" smtClean="0">
                <a:solidFill>
                  <a:srgbClr val="00B0F0"/>
                </a:solidFill>
              </a:rPr>
              <a:t>t</a:t>
            </a:r>
          </a:p>
        </p:txBody>
      </p:sp>
      <p:sp>
        <p:nvSpPr>
          <p:cNvPr id="10" name="vraag a"/>
          <p:cNvSpPr txBox="1"/>
          <p:nvPr/>
        </p:nvSpPr>
        <p:spPr>
          <a:xfrm>
            <a:off x="321035" y="3644900"/>
            <a:ext cx="70471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a</a:t>
            </a:r>
            <a:r>
              <a:rPr lang="en-US" sz="2200" dirty="0" smtClean="0"/>
              <a:t> Na </a:t>
            </a:r>
            <a:r>
              <a:rPr lang="en-US" sz="2200" dirty="0" err="1" smtClean="0"/>
              <a:t>hoeveel</a:t>
            </a:r>
            <a:r>
              <a:rPr lang="en-US" sz="2200" dirty="0" smtClean="0"/>
              <a:t> </a:t>
            </a:r>
            <a:r>
              <a:rPr lang="en-US" sz="2200" dirty="0" err="1" smtClean="0"/>
              <a:t>uren</a:t>
            </a:r>
            <a:r>
              <a:rPr lang="en-US" sz="2200" dirty="0" smtClean="0"/>
              <a:t> </a:t>
            </a:r>
            <a:r>
              <a:rPr lang="en-US" sz="2200" dirty="0" err="1" smtClean="0"/>
              <a:t>branden</a:t>
            </a:r>
            <a:r>
              <a:rPr lang="en-US" sz="2200" dirty="0" smtClean="0"/>
              <a:t> </a:t>
            </a:r>
            <a:r>
              <a:rPr lang="en-US" sz="2200" dirty="0" err="1" smtClean="0"/>
              <a:t>zijn</a:t>
            </a:r>
            <a:r>
              <a:rPr lang="en-US" sz="2200" dirty="0" smtClean="0"/>
              <a:t> de </a:t>
            </a:r>
            <a:r>
              <a:rPr lang="en-US" sz="2200" dirty="0" err="1" smtClean="0"/>
              <a:t>kaarsen</a:t>
            </a:r>
            <a:r>
              <a:rPr lang="en-US" sz="2200" dirty="0" smtClean="0"/>
              <a:t> even </a:t>
            </a:r>
            <a:r>
              <a:rPr lang="en-US" sz="2200" dirty="0" err="1" smtClean="0"/>
              <a:t>lang</a:t>
            </a:r>
            <a:r>
              <a:rPr lang="en-US" sz="2200" dirty="0" smtClean="0"/>
              <a:t>?</a:t>
            </a:r>
            <a:endParaRPr lang="nl-NL" sz="2200" dirty="0"/>
          </a:p>
        </p:txBody>
      </p:sp>
      <p:cxnSp>
        <p:nvCxnSpPr>
          <p:cNvPr id="11" name="Rechte verbindingslijn 3"/>
          <p:cNvCxnSpPr/>
          <p:nvPr/>
        </p:nvCxnSpPr>
        <p:spPr>
          <a:xfrm>
            <a:off x="1543091" y="5236892"/>
            <a:ext cx="5988086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4"/>
          <p:cNvCxnSpPr/>
          <p:nvPr/>
        </p:nvCxnSpPr>
        <p:spPr>
          <a:xfrm>
            <a:off x="4526656" y="4716645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5"/>
          <p:cNvCxnSpPr/>
          <p:nvPr/>
        </p:nvCxnSpPr>
        <p:spPr>
          <a:xfrm>
            <a:off x="5509666" y="4716645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6"/>
          <p:cNvCxnSpPr/>
          <p:nvPr/>
        </p:nvCxnSpPr>
        <p:spPr>
          <a:xfrm>
            <a:off x="6482118" y="4716645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vak 44"/>
          <p:cNvSpPr txBox="1"/>
          <p:nvPr/>
        </p:nvSpPr>
        <p:spPr>
          <a:xfrm>
            <a:off x="1543091" y="4766196"/>
            <a:ext cx="14879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 smtClean="0"/>
              <a:t>tijd in uren</a:t>
            </a:r>
            <a:endParaRPr lang="nl-NL" sz="2200" dirty="0"/>
          </a:p>
        </p:txBody>
      </p:sp>
      <p:sp>
        <p:nvSpPr>
          <p:cNvPr id="16" name="Tekstvak 63"/>
          <p:cNvSpPr txBox="1"/>
          <p:nvPr/>
        </p:nvSpPr>
        <p:spPr>
          <a:xfrm>
            <a:off x="1543091" y="5263091"/>
            <a:ext cx="27911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 smtClean="0"/>
              <a:t>lengte</a:t>
            </a:r>
            <a:r>
              <a:rPr lang="en-US" sz="2200" dirty="0" smtClean="0"/>
              <a:t> in centimeters</a:t>
            </a:r>
            <a:endParaRPr lang="nl-NL" sz="2200" dirty="0"/>
          </a:p>
        </p:txBody>
      </p:sp>
      <p:sp>
        <p:nvSpPr>
          <p:cNvPr id="17" name="TextBox 17"/>
          <p:cNvSpPr txBox="1"/>
          <p:nvPr/>
        </p:nvSpPr>
        <p:spPr>
          <a:xfrm>
            <a:off x="4852560" y="474299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0</a:t>
            </a:r>
            <a:endParaRPr lang="nl-NL" sz="2200" dirty="0"/>
          </a:p>
        </p:txBody>
      </p:sp>
      <p:sp>
        <p:nvSpPr>
          <p:cNvPr id="18" name="TextBox 18"/>
          <p:cNvSpPr txBox="1"/>
          <p:nvPr/>
        </p:nvSpPr>
        <p:spPr>
          <a:xfrm>
            <a:off x="5825012" y="475903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2</a:t>
            </a:r>
            <a:endParaRPr lang="nl-NL" sz="2200" dirty="0"/>
          </a:p>
        </p:txBody>
      </p:sp>
      <p:sp>
        <p:nvSpPr>
          <p:cNvPr id="19" name="TextBox 19"/>
          <p:cNvSpPr txBox="1"/>
          <p:nvPr/>
        </p:nvSpPr>
        <p:spPr>
          <a:xfrm>
            <a:off x="6792355" y="475903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4</a:t>
            </a:r>
            <a:endParaRPr lang="nl-NL" sz="2200" dirty="0"/>
          </a:p>
        </p:txBody>
      </p:sp>
      <p:sp>
        <p:nvSpPr>
          <p:cNvPr id="20" name="?1"/>
          <p:cNvSpPr txBox="1"/>
          <p:nvPr/>
        </p:nvSpPr>
        <p:spPr>
          <a:xfrm>
            <a:off x="4845346" y="526309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?</a:t>
            </a:r>
            <a:endParaRPr lang="nl-NL" sz="2200" dirty="0"/>
          </a:p>
        </p:txBody>
      </p:sp>
      <p:sp>
        <p:nvSpPr>
          <p:cNvPr id="21" name="?2"/>
          <p:cNvSpPr txBox="1"/>
          <p:nvPr/>
        </p:nvSpPr>
        <p:spPr>
          <a:xfrm>
            <a:off x="5817798" y="526309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?</a:t>
            </a:r>
            <a:endParaRPr lang="nl-NL" sz="2200" dirty="0"/>
          </a:p>
        </p:txBody>
      </p:sp>
      <p:sp>
        <p:nvSpPr>
          <p:cNvPr id="22" name="?3"/>
          <p:cNvSpPr txBox="1"/>
          <p:nvPr/>
        </p:nvSpPr>
        <p:spPr>
          <a:xfrm>
            <a:off x="6785141" y="526309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?</a:t>
            </a:r>
            <a:endParaRPr lang="nl-NL" sz="2200" dirty="0"/>
          </a:p>
        </p:txBody>
      </p:sp>
      <p:sp>
        <p:nvSpPr>
          <p:cNvPr id="61" name="Titel tabel"/>
          <p:cNvSpPr txBox="1"/>
          <p:nvPr/>
        </p:nvSpPr>
        <p:spPr>
          <a:xfrm>
            <a:off x="1543091" y="4312635"/>
            <a:ext cx="20313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RODE KAARS</a:t>
            </a:r>
            <a:endParaRPr lang="nl-NL" sz="2200" dirty="0"/>
          </a:p>
        </p:txBody>
      </p:sp>
      <p:sp>
        <p:nvSpPr>
          <p:cNvPr id="3" name="Tekstvak 2"/>
          <p:cNvSpPr txBox="1"/>
          <p:nvPr/>
        </p:nvSpPr>
        <p:spPr>
          <a:xfrm>
            <a:off x="378768" y="3230216"/>
            <a:ext cx="1723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t</a:t>
            </a:r>
            <a:r>
              <a:rPr lang="nl-NL" sz="2200" dirty="0" smtClean="0"/>
              <a:t>: tijd in uren</a:t>
            </a:r>
          </a:p>
        </p:txBody>
      </p:sp>
      <p:grpSp>
        <p:nvGrpSpPr>
          <p:cNvPr id="60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2" name="Isosceles Triangle 6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3" name="Isosceles Triangle 6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64" name="c Noordhoff"/>
          <p:cNvSpPr txBox="1"/>
          <p:nvPr/>
        </p:nvSpPr>
        <p:spPr>
          <a:xfrm>
            <a:off x="3571339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5" name="Tekstvak 34"/>
          <p:cNvSpPr txBox="1"/>
          <p:nvPr/>
        </p:nvSpPr>
        <p:spPr>
          <a:xfrm>
            <a:off x="378768" y="1922343"/>
            <a:ext cx="68326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Ze</a:t>
            </a:r>
            <a:r>
              <a:rPr lang="en-US" sz="2200" dirty="0"/>
              <a:t> </a:t>
            </a:r>
            <a:r>
              <a:rPr lang="en-US" sz="2200" dirty="0" err="1"/>
              <a:t>branden</a:t>
            </a:r>
            <a:r>
              <a:rPr lang="en-US" sz="2200" dirty="0"/>
              <a:t> </a:t>
            </a:r>
            <a:r>
              <a:rPr lang="en-US" sz="2200" dirty="0" err="1"/>
              <a:t>volgens</a:t>
            </a:r>
            <a:r>
              <a:rPr lang="en-US" sz="2200" dirty="0"/>
              <a:t> de </a:t>
            </a:r>
            <a:r>
              <a:rPr lang="en-US" sz="2200" dirty="0" err="1"/>
              <a:t>formules</a:t>
            </a:r>
            <a:r>
              <a:rPr lang="en-US" sz="2200" dirty="0"/>
              <a:t> </a:t>
            </a:r>
            <a:endParaRPr lang="nl-NL" sz="2200" dirty="0"/>
          </a:p>
          <a:p>
            <a:endParaRPr lang="nl-NL" sz="2200" dirty="0" smtClean="0"/>
          </a:p>
        </p:txBody>
      </p:sp>
      <p:sp>
        <p:nvSpPr>
          <p:cNvPr id="78" name="Oval 47"/>
          <p:cNvSpPr>
            <a:spLocks noChangeAspect="1"/>
          </p:cNvSpPr>
          <p:nvPr/>
        </p:nvSpPr>
        <p:spPr>
          <a:xfrm>
            <a:off x="942388" y="512641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0" name="Oval 79"/>
          <p:cNvSpPr>
            <a:spLocks noChangeAspect="1"/>
          </p:cNvSpPr>
          <p:nvPr/>
        </p:nvSpPr>
        <p:spPr>
          <a:xfrm>
            <a:off x="942388" y="452807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TextBox 46"/>
          <p:cNvSpPr txBox="1"/>
          <p:nvPr/>
        </p:nvSpPr>
        <p:spPr>
          <a:xfrm>
            <a:off x="4766798" y="526309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30</a:t>
            </a:r>
            <a:endParaRPr lang="nl-NL" sz="2200" dirty="0" smtClean="0"/>
          </a:p>
        </p:txBody>
      </p:sp>
      <p:sp>
        <p:nvSpPr>
          <p:cNvPr id="65" name="TextBox 64"/>
          <p:cNvSpPr txBox="1"/>
          <p:nvPr/>
        </p:nvSpPr>
        <p:spPr>
          <a:xfrm>
            <a:off x="5746464" y="526309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18</a:t>
            </a:r>
            <a:endParaRPr lang="nl-NL" sz="2200" dirty="0" smtClean="0"/>
          </a:p>
        </p:txBody>
      </p:sp>
      <p:sp>
        <p:nvSpPr>
          <p:cNvPr id="66" name="TextBox 65"/>
          <p:cNvSpPr txBox="1"/>
          <p:nvPr/>
        </p:nvSpPr>
        <p:spPr>
          <a:xfrm>
            <a:off x="6785141" y="526309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6</a:t>
            </a:r>
            <a:endParaRPr lang="nl-NL" sz="2200" dirty="0" smtClean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9" grpId="0"/>
      <p:bldP spid="10" grpId="0"/>
      <p:bldP spid="15" grpId="0"/>
      <p:bldP spid="16" grpId="0"/>
      <p:bldP spid="17" grpId="0"/>
      <p:bldP spid="18" grpId="0"/>
      <p:bldP spid="19" grpId="0"/>
      <p:bldP spid="20" grpId="0"/>
      <p:bldP spid="20" grpId="1"/>
      <p:bldP spid="21" grpId="0"/>
      <p:bldP spid="21" grpId="1"/>
      <p:bldP spid="22" grpId="0"/>
      <p:bldP spid="22" grpId="1"/>
      <p:bldP spid="61" grpId="0"/>
      <p:bldP spid="3" grpId="0"/>
      <p:bldP spid="64" grpId="0"/>
      <p:bldP spid="35" grpId="0"/>
      <p:bldP spid="78" grpId="0" animBg="1"/>
      <p:bldP spid="80" grpId="0" animBg="1"/>
      <p:bldP spid="47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41"/>
          <p:cNvGrpSpPr/>
          <p:nvPr/>
        </p:nvGrpSpPr>
        <p:grpSpPr>
          <a:xfrm>
            <a:off x="437409" y="4156893"/>
            <a:ext cx="7302944" cy="2152428"/>
            <a:chOff x="467544" y="4013448"/>
            <a:chExt cx="8421291" cy="1575792"/>
          </a:xfrm>
        </p:grpSpPr>
        <p:grpSp>
          <p:nvGrpSpPr>
            <p:cNvPr id="125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27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28" name="Wit vierkant"/>
              <p:cNvSpPr/>
              <p:nvPr/>
            </p:nvSpPr>
            <p:spPr>
              <a:xfrm>
                <a:off x="771726" y="4095428"/>
                <a:ext cx="7834966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26" name="Straight Connector 43"/>
            <p:cNvCxnSpPr/>
            <p:nvPr/>
          </p:nvCxnSpPr>
          <p:spPr>
            <a:xfrm>
              <a:off x="1572830" y="4098001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9" name="Oval 47"/>
          <p:cNvSpPr>
            <a:spLocks noChangeAspect="1"/>
          </p:cNvSpPr>
          <p:nvPr/>
        </p:nvSpPr>
        <p:spPr>
          <a:xfrm>
            <a:off x="942388" y="512641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942388" y="5724757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42388" y="452807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vraag a"/>
          <p:cNvSpPr txBox="1"/>
          <p:nvPr/>
        </p:nvSpPr>
        <p:spPr>
          <a:xfrm>
            <a:off x="319759" y="3644900"/>
            <a:ext cx="70471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a</a:t>
            </a:r>
            <a:r>
              <a:rPr lang="en-US" sz="2200" dirty="0" smtClean="0"/>
              <a:t> Na </a:t>
            </a:r>
            <a:r>
              <a:rPr lang="en-US" sz="2200" dirty="0" err="1" smtClean="0"/>
              <a:t>hoeveel</a:t>
            </a:r>
            <a:r>
              <a:rPr lang="en-US" sz="2200" dirty="0" smtClean="0"/>
              <a:t> </a:t>
            </a:r>
            <a:r>
              <a:rPr lang="en-US" sz="2200" dirty="0" err="1" smtClean="0"/>
              <a:t>uren</a:t>
            </a:r>
            <a:r>
              <a:rPr lang="en-US" sz="2200" dirty="0" smtClean="0"/>
              <a:t> </a:t>
            </a:r>
            <a:r>
              <a:rPr lang="en-US" sz="2200" dirty="0" err="1" smtClean="0"/>
              <a:t>branden</a:t>
            </a:r>
            <a:r>
              <a:rPr lang="en-US" sz="2200" dirty="0" smtClean="0"/>
              <a:t> </a:t>
            </a:r>
            <a:r>
              <a:rPr lang="en-US" sz="2200" dirty="0" err="1" smtClean="0"/>
              <a:t>zijn</a:t>
            </a:r>
            <a:r>
              <a:rPr lang="en-US" sz="2200" dirty="0" smtClean="0"/>
              <a:t> de </a:t>
            </a:r>
            <a:r>
              <a:rPr lang="en-US" sz="2200" dirty="0" err="1" smtClean="0"/>
              <a:t>kaarsen</a:t>
            </a:r>
            <a:r>
              <a:rPr lang="en-US" sz="2200" dirty="0" smtClean="0"/>
              <a:t> even </a:t>
            </a:r>
            <a:r>
              <a:rPr lang="en-US" sz="2200" dirty="0" err="1" smtClean="0"/>
              <a:t>lang</a:t>
            </a:r>
            <a:r>
              <a:rPr lang="en-US" sz="2200" dirty="0" smtClean="0"/>
              <a:t>?</a:t>
            </a:r>
            <a:endParaRPr lang="nl-NL" sz="2200" dirty="0"/>
          </a:p>
        </p:txBody>
      </p:sp>
      <p:cxnSp>
        <p:nvCxnSpPr>
          <p:cNvPr id="64" name="Rechte verbindingslijn 3"/>
          <p:cNvCxnSpPr/>
          <p:nvPr/>
        </p:nvCxnSpPr>
        <p:spPr>
          <a:xfrm>
            <a:off x="1602843" y="5459667"/>
            <a:ext cx="5764038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echte verbindingslijn 4"/>
          <p:cNvCxnSpPr/>
          <p:nvPr/>
        </p:nvCxnSpPr>
        <p:spPr>
          <a:xfrm>
            <a:off x="4582798" y="4939420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chte verbindingslijn 5"/>
          <p:cNvCxnSpPr/>
          <p:nvPr/>
        </p:nvCxnSpPr>
        <p:spPr>
          <a:xfrm>
            <a:off x="5569418" y="4939420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echte verbindingslijn 6"/>
          <p:cNvCxnSpPr/>
          <p:nvPr/>
        </p:nvCxnSpPr>
        <p:spPr>
          <a:xfrm>
            <a:off x="6541870" y="4939420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kstvak 44"/>
          <p:cNvSpPr txBox="1"/>
          <p:nvPr/>
        </p:nvSpPr>
        <p:spPr>
          <a:xfrm>
            <a:off x="1602843" y="4988971"/>
            <a:ext cx="14879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 smtClean="0"/>
              <a:t>tijd in uren</a:t>
            </a:r>
            <a:endParaRPr lang="nl-NL" sz="2200" dirty="0"/>
          </a:p>
        </p:txBody>
      </p:sp>
      <p:sp>
        <p:nvSpPr>
          <p:cNvPr id="69" name="Tekstvak 63"/>
          <p:cNvSpPr txBox="1"/>
          <p:nvPr/>
        </p:nvSpPr>
        <p:spPr>
          <a:xfrm>
            <a:off x="1602843" y="5485866"/>
            <a:ext cx="27911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 smtClean="0"/>
              <a:t>lengte</a:t>
            </a:r>
            <a:r>
              <a:rPr lang="en-US" sz="2200" dirty="0" smtClean="0"/>
              <a:t> in centimeters</a:t>
            </a:r>
            <a:endParaRPr lang="nl-NL" sz="2200" dirty="0"/>
          </a:p>
        </p:txBody>
      </p:sp>
      <p:sp>
        <p:nvSpPr>
          <p:cNvPr id="70" name="TextBox 17"/>
          <p:cNvSpPr txBox="1"/>
          <p:nvPr/>
        </p:nvSpPr>
        <p:spPr>
          <a:xfrm>
            <a:off x="4912312" y="496577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0</a:t>
            </a:r>
            <a:endParaRPr lang="nl-NL" sz="2200" dirty="0"/>
          </a:p>
        </p:txBody>
      </p:sp>
      <p:sp>
        <p:nvSpPr>
          <p:cNvPr id="71" name="TextBox 18"/>
          <p:cNvSpPr txBox="1"/>
          <p:nvPr/>
        </p:nvSpPr>
        <p:spPr>
          <a:xfrm>
            <a:off x="5884764" y="4981811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2</a:t>
            </a:r>
            <a:endParaRPr lang="nl-NL" sz="2200" dirty="0"/>
          </a:p>
        </p:txBody>
      </p:sp>
      <p:sp>
        <p:nvSpPr>
          <p:cNvPr id="72" name="TextBox 19"/>
          <p:cNvSpPr txBox="1"/>
          <p:nvPr/>
        </p:nvSpPr>
        <p:spPr>
          <a:xfrm>
            <a:off x="6823488" y="49818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4</a:t>
            </a:r>
            <a:endParaRPr lang="nl-NL" sz="2200" dirty="0"/>
          </a:p>
        </p:txBody>
      </p:sp>
      <p:sp>
        <p:nvSpPr>
          <p:cNvPr id="73" name="?1"/>
          <p:cNvSpPr txBox="1"/>
          <p:nvPr/>
        </p:nvSpPr>
        <p:spPr>
          <a:xfrm>
            <a:off x="4905098" y="548586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?</a:t>
            </a:r>
            <a:endParaRPr lang="nl-NL" sz="2200" dirty="0"/>
          </a:p>
        </p:txBody>
      </p:sp>
      <p:sp>
        <p:nvSpPr>
          <p:cNvPr id="74" name="?2"/>
          <p:cNvSpPr txBox="1"/>
          <p:nvPr/>
        </p:nvSpPr>
        <p:spPr>
          <a:xfrm>
            <a:off x="5877550" y="548586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?</a:t>
            </a:r>
            <a:endParaRPr lang="nl-NL" sz="2200" dirty="0"/>
          </a:p>
        </p:txBody>
      </p:sp>
      <p:sp>
        <p:nvSpPr>
          <p:cNvPr id="75" name="?3"/>
          <p:cNvSpPr txBox="1"/>
          <p:nvPr/>
        </p:nvSpPr>
        <p:spPr>
          <a:xfrm>
            <a:off x="6844893" y="548586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?</a:t>
            </a:r>
            <a:endParaRPr lang="nl-NL" sz="2200" dirty="0"/>
          </a:p>
        </p:txBody>
      </p:sp>
      <p:sp>
        <p:nvSpPr>
          <p:cNvPr id="114" name="Titel tabel"/>
          <p:cNvSpPr txBox="1"/>
          <p:nvPr/>
        </p:nvSpPr>
        <p:spPr>
          <a:xfrm>
            <a:off x="1602843" y="4535410"/>
            <a:ext cx="24384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GROENE KAARS</a:t>
            </a:r>
            <a:endParaRPr lang="nl-NL" sz="2200" dirty="0"/>
          </a:p>
        </p:txBody>
      </p:sp>
      <p:sp>
        <p:nvSpPr>
          <p:cNvPr id="115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16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7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grafieken</a:t>
            </a:r>
            <a:endParaRPr lang="nl-NL" sz="3200" b="1" dirty="0">
              <a:latin typeface="Eurostile"/>
            </a:endParaRPr>
          </a:p>
        </p:txBody>
      </p:sp>
      <p:sp>
        <p:nvSpPr>
          <p:cNvPr id="118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19" name="VB"/>
          <p:cNvSpPr txBox="1"/>
          <p:nvPr/>
        </p:nvSpPr>
        <p:spPr>
          <a:xfrm>
            <a:off x="378768" y="696173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endParaRPr lang="en-US" sz="2200" dirty="0" smtClean="0">
              <a:solidFill>
                <a:srgbClr val="D60093"/>
              </a:solidFill>
            </a:endParaRPr>
          </a:p>
        </p:txBody>
      </p:sp>
      <p:sp>
        <p:nvSpPr>
          <p:cNvPr id="120" name="Opgave"/>
          <p:cNvSpPr txBox="1"/>
          <p:nvPr/>
        </p:nvSpPr>
        <p:spPr>
          <a:xfrm>
            <a:off x="378768" y="1157838"/>
            <a:ext cx="773801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 smtClean="0"/>
              <a:t>Opgave</a:t>
            </a:r>
            <a:endParaRPr lang="en-US" sz="2200" i="1" dirty="0" smtClean="0"/>
          </a:p>
          <a:p>
            <a:r>
              <a:rPr lang="en-US" sz="2200" dirty="0" err="1" smtClean="0"/>
              <a:t>Een</a:t>
            </a:r>
            <a:r>
              <a:rPr lang="en-US" sz="2200" dirty="0" smtClean="0"/>
              <a:t> rode en </a:t>
            </a:r>
            <a:r>
              <a:rPr lang="en-US" sz="2200" dirty="0" err="1" smtClean="0"/>
              <a:t>een</a:t>
            </a:r>
            <a:r>
              <a:rPr lang="en-US" sz="2200" dirty="0" smtClean="0"/>
              <a:t> </a:t>
            </a:r>
            <a:r>
              <a:rPr lang="en-US" sz="2200" dirty="0" err="1" smtClean="0"/>
              <a:t>groene</a:t>
            </a:r>
            <a:r>
              <a:rPr lang="en-US" sz="2200" dirty="0" smtClean="0"/>
              <a:t> </a:t>
            </a:r>
            <a:r>
              <a:rPr lang="en-US" sz="2200" dirty="0" err="1" smtClean="0"/>
              <a:t>kaars</a:t>
            </a:r>
            <a:r>
              <a:rPr lang="en-US" sz="2200" dirty="0" smtClean="0"/>
              <a:t> </a:t>
            </a:r>
            <a:r>
              <a:rPr lang="en-US" sz="2200" dirty="0" err="1" smtClean="0"/>
              <a:t>worden</a:t>
            </a:r>
            <a:r>
              <a:rPr lang="en-US" sz="2200" dirty="0" smtClean="0"/>
              <a:t> </a:t>
            </a:r>
            <a:r>
              <a:rPr lang="en-US" sz="2200" dirty="0" err="1" smtClean="0"/>
              <a:t>tegelijk</a:t>
            </a:r>
            <a:r>
              <a:rPr lang="en-US" sz="2200" dirty="0" smtClean="0"/>
              <a:t> </a:t>
            </a:r>
            <a:r>
              <a:rPr lang="en-US" sz="2200" dirty="0" err="1" smtClean="0"/>
              <a:t>aangestoken</a:t>
            </a:r>
            <a:r>
              <a:rPr lang="en-US" sz="2200" dirty="0" smtClean="0"/>
              <a:t>.</a:t>
            </a:r>
          </a:p>
          <a:p>
            <a:r>
              <a:rPr lang="en-US" sz="2200" dirty="0" err="1" smtClean="0"/>
              <a:t>Ze</a:t>
            </a:r>
            <a:r>
              <a:rPr lang="en-US" sz="2200" dirty="0" smtClean="0"/>
              <a:t> </a:t>
            </a:r>
            <a:r>
              <a:rPr lang="en-US" sz="2200" dirty="0" err="1" smtClean="0"/>
              <a:t>branden</a:t>
            </a:r>
            <a:r>
              <a:rPr lang="en-US" sz="2200" dirty="0" smtClean="0"/>
              <a:t> </a:t>
            </a:r>
            <a:r>
              <a:rPr lang="en-US" sz="2200" dirty="0" err="1" smtClean="0"/>
              <a:t>volgens</a:t>
            </a:r>
            <a:r>
              <a:rPr lang="en-US" sz="2200" dirty="0" smtClean="0"/>
              <a:t> de </a:t>
            </a:r>
            <a:r>
              <a:rPr lang="en-US" sz="2200" dirty="0" err="1" smtClean="0"/>
              <a:t>formules</a:t>
            </a:r>
            <a:r>
              <a:rPr lang="en-US" sz="2200" dirty="0" smtClean="0"/>
              <a:t> </a:t>
            </a:r>
            <a:endParaRPr lang="nl-NL" sz="2200" dirty="0"/>
          </a:p>
        </p:txBody>
      </p:sp>
      <p:sp>
        <p:nvSpPr>
          <p:cNvPr id="121" name="form rode kaars"/>
          <p:cNvSpPr txBox="1"/>
          <p:nvPr/>
        </p:nvSpPr>
        <p:spPr>
          <a:xfrm>
            <a:off x="378768" y="2358167"/>
            <a:ext cx="63946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159000" algn="l"/>
              </a:tabLst>
            </a:pPr>
            <a:r>
              <a:rPr lang="en-US" sz="2200" dirty="0" smtClean="0"/>
              <a:t>rode </a:t>
            </a:r>
            <a:r>
              <a:rPr lang="en-US" sz="2200" dirty="0" err="1" smtClean="0"/>
              <a:t>kaars</a:t>
            </a:r>
            <a:r>
              <a:rPr lang="en-US" sz="2200" dirty="0" smtClean="0"/>
              <a:t>:	</a:t>
            </a:r>
            <a:r>
              <a:rPr lang="en-US" sz="2200" b="1" dirty="0" err="1" smtClean="0">
                <a:solidFill>
                  <a:srgbClr val="00B0F0"/>
                </a:solidFill>
              </a:rPr>
              <a:t>lengte</a:t>
            </a:r>
            <a:r>
              <a:rPr lang="en-US" sz="2200" b="1" dirty="0" smtClean="0">
                <a:solidFill>
                  <a:srgbClr val="00B0F0"/>
                </a:solidFill>
              </a:rPr>
              <a:t> in centimeters = 30 – 6</a:t>
            </a:r>
            <a:r>
              <a:rPr lang="en-US" sz="2200" b="1" i="1" dirty="0" smtClean="0">
                <a:solidFill>
                  <a:srgbClr val="00B0F0"/>
                </a:solidFill>
              </a:rPr>
              <a:t>t</a:t>
            </a:r>
            <a:endParaRPr lang="nl-NL" sz="2200" b="1" i="1" dirty="0">
              <a:solidFill>
                <a:srgbClr val="00B0F0"/>
              </a:solidFill>
            </a:endParaRPr>
          </a:p>
        </p:txBody>
      </p:sp>
      <p:sp>
        <p:nvSpPr>
          <p:cNvPr id="122" name="form groene kaars"/>
          <p:cNvSpPr txBox="1"/>
          <p:nvPr/>
        </p:nvSpPr>
        <p:spPr>
          <a:xfrm>
            <a:off x="378768" y="2799329"/>
            <a:ext cx="65517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159000" algn="l"/>
              </a:tabLst>
            </a:pPr>
            <a:r>
              <a:rPr lang="en-US" sz="2200" dirty="0" err="1" smtClean="0"/>
              <a:t>groene</a:t>
            </a:r>
            <a:r>
              <a:rPr lang="en-US" sz="2200" dirty="0" smtClean="0"/>
              <a:t> </a:t>
            </a:r>
            <a:r>
              <a:rPr lang="en-US" sz="2200" dirty="0" err="1" smtClean="0"/>
              <a:t>kaars</a:t>
            </a:r>
            <a:r>
              <a:rPr lang="en-US" sz="2200" dirty="0" smtClean="0"/>
              <a:t>:	</a:t>
            </a:r>
            <a:r>
              <a:rPr lang="en-US" sz="2200" b="1" dirty="0" err="1" smtClean="0">
                <a:solidFill>
                  <a:srgbClr val="00B0F0"/>
                </a:solidFill>
              </a:rPr>
              <a:t>lengte</a:t>
            </a:r>
            <a:r>
              <a:rPr lang="en-US" sz="2200" b="1" dirty="0" smtClean="0">
                <a:solidFill>
                  <a:srgbClr val="00B0F0"/>
                </a:solidFill>
              </a:rPr>
              <a:t> in centimeters = 40 – 10</a:t>
            </a:r>
            <a:r>
              <a:rPr lang="en-US" sz="2200" b="1" i="1" dirty="0" smtClean="0">
                <a:solidFill>
                  <a:srgbClr val="00B0F0"/>
                </a:solidFill>
              </a:rPr>
              <a:t>t</a:t>
            </a:r>
          </a:p>
        </p:txBody>
      </p:sp>
      <p:sp>
        <p:nvSpPr>
          <p:cNvPr id="123" name="Tekstvak 122"/>
          <p:cNvSpPr txBox="1"/>
          <p:nvPr/>
        </p:nvSpPr>
        <p:spPr>
          <a:xfrm>
            <a:off x="378768" y="3230216"/>
            <a:ext cx="1723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t</a:t>
            </a:r>
            <a:r>
              <a:rPr lang="nl-NL" sz="2200" dirty="0" smtClean="0"/>
              <a:t>: tijd in uren</a:t>
            </a:r>
          </a:p>
        </p:txBody>
      </p:sp>
      <p:grpSp>
        <p:nvGrpSpPr>
          <p:cNvPr id="60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1" name="Isosceles Triangle 60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2" name="Isosceles Triangle 61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88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4826550" y="5485865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40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799002" y="5466321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</a:t>
            </a:r>
            <a:r>
              <a:rPr lang="nl-NL" sz="2200" dirty="0" smtClean="0"/>
              <a:t>0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865802" y="5466321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9542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</p:childTnLst>
        </p:cTn>
      </p:par>
    </p:tnLst>
    <p:bldLst>
      <p:bldP spid="129" grpId="0" animBg="1"/>
      <p:bldP spid="130" grpId="0" animBg="1"/>
      <p:bldP spid="131" grpId="0" animBg="1"/>
      <p:bldP spid="68" grpId="0"/>
      <p:bldP spid="69" grpId="0"/>
      <p:bldP spid="70" grpId="0"/>
      <p:bldP spid="71" grpId="0"/>
      <p:bldP spid="72" grpId="0"/>
      <p:bldP spid="73" grpId="0"/>
      <p:bldP spid="73" grpId="1"/>
      <p:bldP spid="74" grpId="0"/>
      <p:bldP spid="74" grpId="1"/>
      <p:bldP spid="75" grpId="0"/>
      <p:bldP spid="75" grpId="1"/>
      <p:bldP spid="114" grpId="0"/>
      <p:bldP spid="116" grpId="0" animBg="1"/>
      <p:bldP spid="88" grpId="0"/>
      <p:bldP spid="2" grpId="0"/>
      <p:bldP spid="100" grpId="0"/>
      <p:bldP spid="1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16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2" name="Group 41"/>
          <p:cNvGrpSpPr/>
          <p:nvPr/>
        </p:nvGrpSpPr>
        <p:grpSpPr>
          <a:xfrm>
            <a:off x="539551" y="634046"/>
            <a:ext cx="8827875" cy="6375006"/>
            <a:chOff x="467544" y="4013448"/>
            <a:chExt cx="8421291" cy="1575792"/>
          </a:xfrm>
        </p:grpSpPr>
        <p:grpSp>
          <p:nvGrpSpPr>
            <p:cNvPr id="88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13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24" name="Wit vierkant"/>
              <p:cNvSpPr/>
              <p:nvPr/>
            </p:nvSpPr>
            <p:spPr>
              <a:xfrm>
                <a:off x="467544" y="4054176"/>
                <a:ext cx="8318304" cy="150203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nl-NL" dirty="0"/>
              </a:p>
            </p:txBody>
          </p:sp>
        </p:grpSp>
        <p:cxnSp>
          <p:nvCxnSpPr>
            <p:cNvPr id="100" name="Straight Connector 43"/>
            <p:cNvCxnSpPr/>
            <p:nvPr/>
          </p:nvCxnSpPr>
          <p:spPr>
            <a:xfrm>
              <a:off x="1014376" y="4055424"/>
              <a:ext cx="0" cy="150205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356" y="3727331"/>
            <a:ext cx="3670300" cy="303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7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grafieken</a:t>
            </a:r>
            <a:endParaRPr lang="nl-NL" sz="3200" b="1" dirty="0">
              <a:latin typeface="Eurostile"/>
            </a:endParaRPr>
          </a:p>
        </p:txBody>
      </p:sp>
      <p:sp>
        <p:nvSpPr>
          <p:cNvPr id="118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27" name="TextBox 126"/>
          <p:cNvSpPr txBox="1"/>
          <p:nvPr/>
        </p:nvSpPr>
        <p:spPr>
          <a:xfrm>
            <a:off x="5987036" y="3584604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lengte</a:t>
            </a:r>
            <a:r>
              <a:rPr lang="en-US" dirty="0" smtClean="0"/>
              <a:t> in cm</a:t>
            </a:r>
            <a:endParaRPr lang="nl-NL" dirty="0"/>
          </a:p>
        </p:txBody>
      </p:sp>
      <p:sp>
        <p:nvSpPr>
          <p:cNvPr id="128" name="TextBox 127"/>
          <p:cNvSpPr txBox="1"/>
          <p:nvPr/>
        </p:nvSpPr>
        <p:spPr>
          <a:xfrm>
            <a:off x="5600937" y="3263900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RODE EN GROENE KAARS</a:t>
            </a:r>
            <a:endParaRPr lang="nl-NL" dirty="0"/>
          </a:p>
        </p:txBody>
      </p:sp>
      <p:cxnSp>
        <p:nvCxnSpPr>
          <p:cNvPr id="129" name="Lijn rood"/>
          <p:cNvCxnSpPr/>
          <p:nvPr/>
        </p:nvCxnSpPr>
        <p:spPr>
          <a:xfrm>
            <a:off x="6054725" y="4514850"/>
            <a:ext cx="2797175" cy="168910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stipgrafiek"/>
          <p:cNvSpPr>
            <a:spLocks noChangeAspect="1"/>
          </p:cNvSpPr>
          <p:nvPr/>
        </p:nvSpPr>
        <p:spPr>
          <a:xfrm>
            <a:off x="5985227" y="4461130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1" name="stipgrafiek"/>
          <p:cNvSpPr>
            <a:spLocks noChangeAspect="1"/>
          </p:cNvSpPr>
          <p:nvPr/>
        </p:nvSpPr>
        <p:spPr>
          <a:xfrm>
            <a:off x="7123596" y="5142204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2" name="stipgrafiek"/>
          <p:cNvSpPr>
            <a:spLocks noChangeAspect="1"/>
          </p:cNvSpPr>
          <p:nvPr/>
        </p:nvSpPr>
        <p:spPr>
          <a:xfrm>
            <a:off x="8255652" y="5833130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33" name="groene lijn"/>
          <p:cNvCxnSpPr>
            <a:stCxn id="134" idx="5"/>
            <a:endCxn id="139" idx="1"/>
          </p:cNvCxnSpPr>
          <p:nvPr/>
        </p:nvCxnSpPr>
        <p:spPr>
          <a:xfrm>
            <a:off x="6043285" y="3953936"/>
            <a:ext cx="2220740" cy="2228948"/>
          </a:xfrm>
          <a:prstGeom prst="line">
            <a:avLst/>
          </a:prstGeom>
          <a:ln w="254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stipgrafiek"/>
          <p:cNvSpPr>
            <a:spLocks noChangeAspect="1"/>
          </p:cNvSpPr>
          <p:nvPr/>
        </p:nvSpPr>
        <p:spPr>
          <a:xfrm>
            <a:off x="5985227" y="3892480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5" name="stipgrafiek"/>
          <p:cNvSpPr>
            <a:spLocks noChangeAspect="1"/>
          </p:cNvSpPr>
          <p:nvPr/>
        </p:nvSpPr>
        <p:spPr>
          <a:xfrm>
            <a:off x="7109196" y="5027730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6" name="Oval 47"/>
          <p:cNvSpPr>
            <a:spLocks noChangeAspect="1"/>
          </p:cNvSpPr>
          <p:nvPr/>
        </p:nvSpPr>
        <p:spPr>
          <a:xfrm>
            <a:off x="683600" y="128649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83568" y="2165145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683600" y="3029241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9" name="stipgrafiek"/>
          <p:cNvSpPr>
            <a:spLocks noChangeAspect="1"/>
          </p:cNvSpPr>
          <p:nvPr/>
        </p:nvSpPr>
        <p:spPr>
          <a:xfrm>
            <a:off x="8254064" y="6172340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 rot="2700000">
            <a:off x="5988303" y="4285602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groene kaars</a:t>
            </a:r>
          </a:p>
        </p:txBody>
      </p:sp>
      <p:sp>
        <p:nvSpPr>
          <p:cNvPr id="8" name="TextBox 7"/>
          <p:cNvSpPr txBox="1"/>
          <p:nvPr/>
        </p:nvSpPr>
        <p:spPr>
          <a:xfrm rot="1814621">
            <a:off x="5925077" y="484306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rode kaars</a:t>
            </a:r>
          </a:p>
        </p:txBody>
      </p:sp>
      <p:sp>
        <p:nvSpPr>
          <p:cNvPr id="141" name="stipgrafiek"/>
          <p:cNvSpPr>
            <a:spLocks noChangeAspect="1"/>
          </p:cNvSpPr>
          <p:nvPr/>
        </p:nvSpPr>
        <p:spPr>
          <a:xfrm>
            <a:off x="7415632" y="5336894"/>
            <a:ext cx="68019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xtBox 10"/>
          <p:cNvSpPr txBox="1"/>
          <p:nvPr/>
        </p:nvSpPr>
        <p:spPr>
          <a:xfrm>
            <a:off x="1088443" y="1700711"/>
            <a:ext cx="31253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rgbClr val="0070C0"/>
                </a:solidFill>
              </a:rPr>
              <a:t>Wat zijn de </a:t>
            </a:r>
            <a:r>
              <a:rPr lang="nl-NL" sz="2200" dirty="0" err="1" smtClean="0">
                <a:solidFill>
                  <a:srgbClr val="0070C0"/>
                </a:solidFill>
              </a:rPr>
              <a:t>coordinaten</a:t>
            </a:r>
            <a:endParaRPr lang="nl-NL" sz="2200" dirty="0" smtClean="0">
              <a:solidFill>
                <a:srgbClr val="0070C0"/>
              </a:solidFill>
            </a:endParaRPr>
          </a:p>
          <a:p>
            <a:r>
              <a:rPr lang="nl-NL" sz="2200" dirty="0" smtClean="0">
                <a:solidFill>
                  <a:srgbClr val="0070C0"/>
                </a:solidFill>
              </a:rPr>
              <a:t>van het snijpunt?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7451440" y="5427944"/>
            <a:ext cx="0" cy="766846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269956" y="6212681"/>
            <a:ext cx="183358" cy="33337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78384" y="649052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2,5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6019236" y="5372894"/>
            <a:ext cx="1396396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28660" y="518425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15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06462" y="2573456"/>
            <a:ext cx="30893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Het snijpunt is (2,5; 15)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06462" y="2978064"/>
            <a:ext cx="12522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Controle</a:t>
            </a:r>
          </a:p>
        </p:txBody>
      </p:sp>
      <p:sp>
        <p:nvSpPr>
          <p:cNvPr id="27" name="Word_34-1"/>
          <p:cNvSpPr txBox="1"/>
          <p:nvPr/>
        </p:nvSpPr>
        <p:spPr>
          <a:xfrm>
            <a:off x="1183973" y="3394846"/>
            <a:ext cx="84798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lengte </a:t>
            </a:r>
            <a:endParaRPr lang="nl-NL" dirty="0"/>
          </a:p>
        </p:txBody>
      </p:sp>
      <p:sp>
        <p:nvSpPr>
          <p:cNvPr id="28" name="Word_34-2"/>
          <p:cNvSpPr txBox="1"/>
          <p:nvPr/>
        </p:nvSpPr>
        <p:spPr>
          <a:xfrm>
            <a:off x="2031962" y="3394846"/>
            <a:ext cx="64440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rode </a:t>
            </a:r>
            <a:endParaRPr lang="nl-NL" dirty="0"/>
          </a:p>
        </p:txBody>
      </p:sp>
      <p:sp>
        <p:nvSpPr>
          <p:cNvPr id="29" name="Word_34-3"/>
          <p:cNvSpPr txBox="1"/>
          <p:nvPr/>
        </p:nvSpPr>
        <p:spPr>
          <a:xfrm>
            <a:off x="2676369" y="3394846"/>
            <a:ext cx="7694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kaars </a:t>
            </a:r>
            <a:endParaRPr lang="nl-NL" dirty="0"/>
          </a:p>
        </p:txBody>
      </p:sp>
      <p:sp>
        <p:nvSpPr>
          <p:cNvPr id="30" name="Word_34-4"/>
          <p:cNvSpPr txBox="1"/>
          <p:nvPr/>
        </p:nvSpPr>
        <p:spPr>
          <a:xfrm>
            <a:off x="3445810" y="339484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= </a:t>
            </a:r>
            <a:endParaRPr lang="nl-NL" dirty="0"/>
          </a:p>
        </p:txBody>
      </p:sp>
      <p:sp>
        <p:nvSpPr>
          <p:cNvPr id="31" name="Word_34-5"/>
          <p:cNvSpPr txBox="1"/>
          <p:nvPr/>
        </p:nvSpPr>
        <p:spPr>
          <a:xfrm>
            <a:off x="1175723" y="379815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30 </a:t>
            </a:r>
            <a:endParaRPr lang="nl-NL" dirty="0"/>
          </a:p>
        </p:txBody>
      </p:sp>
      <p:sp>
        <p:nvSpPr>
          <p:cNvPr id="32" name="Word_34-6"/>
          <p:cNvSpPr txBox="1"/>
          <p:nvPr/>
        </p:nvSpPr>
        <p:spPr>
          <a:xfrm>
            <a:off x="1568459" y="379815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– </a:t>
            </a:r>
            <a:endParaRPr lang="nl-NL" dirty="0"/>
          </a:p>
        </p:txBody>
      </p:sp>
      <p:sp>
        <p:nvSpPr>
          <p:cNvPr id="33" name="Word_34-7"/>
          <p:cNvSpPr txBox="1"/>
          <p:nvPr/>
        </p:nvSpPr>
        <p:spPr>
          <a:xfrm>
            <a:off x="1804101" y="379815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6 </a:t>
            </a:r>
            <a:endParaRPr lang="nl-NL" dirty="0"/>
          </a:p>
        </p:txBody>
      </p:sp>
      <p:sp>
        <p:nvSpPr>
          <p:cNvPr id="34" name="Word_34-8"/>
          <p:cNvSpPr txBox="1"/>
          <p:nvPr/>
        </p:nvSpPr>
        <p:spPr>
          <a:xfrm>
            <a:off x="2039743" y="379815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× </a:t>
            </a:r>
            <a:endParaRPr lang="nl-NL" dirty="0"/>
          </a:p>
        </p:txBody>
      </p:sp>
      <p:sp>
        <p:nvSpPr>
          <p:cNvPr id="35" name="Word_34-9"/>
          <p:cNvSpPr txBox="1"/>
          <p:nvPr/>
        </p:nvSpPr>
        <p:spPr>
          <a:xfrm>
            <a:off x="2283399" y="3798158"/>
            <a:ext cx="47128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2,5 </a:t>
            </a:r>
            <a:endParaRPr lang="nl-NL" dirty="0"/>
          </a:p>
        </p:txBody>
      </p:sp>
      <p:sp>
        <p:nvSpPr>
          <p:cNvPr id="36" name="Word_34-10"/>
          <p:cNvSpPr txBox="1"/>
          <p:nvPr/>
        </p:nvSpPr>
        <p:spPr>
          <a:xfrm>
            <a:off x="2754682" y="379815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= </a:t>
            </a:r>
            <a:endParaRPr lang="nl-NL" dirty="0"/>
          </a:p>
        </p:txBody>
      </p:sp>
      <p:sp>
        <p:nvSpPr>
          <p:cNvPr id="37" name="Word_34-11"/>
          <p:cNvSpPr txBox="1"/>
          <p:nvPr/>
        </p:nvSpPr>
        <p:spPr>
          <a:xfrm>
            <a:off x="2998338" y="379815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15 </a:t>
            </a:r>
            <a:endParaRPr lang="nl-NL" dirty="0"/>
          </a:p>
        </p:txBody>
      </p:sp>
      <p:sp>
        <p:nvSpPr>
          <p:cNvPr id="40" name="Word_35-1"/>
          <p:cNvSpPr txBox="1"/>
          <p:nvPr/>
        </p:nvSpPr>
        <p:spPr>
          <a:xfrm>
            <a:off x="1174892" y="4284016"/>
            <a:ext cx="84798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lengte </a:t>
            </a:r>
            <a:endParaRPr lang="nl-NL" dirty="0"/>
          </a:p>
        </p:txBody>
      </p:sp>
      <p:sp>
        <p:nvSpPr>
          <p:cNvPr id="41" name="Word_35-2"/>
          <p:cNvSpPr txBox="1"/>
          <p:nvPr/>
        </p:nvSpPr>
        <p:spPr>
          <a:xfrm>
            <a:off x="2022881" y="4284016"/>
            <a:ext cx="95859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groene </a:t>
            </a:r>
            <a:endParaRPr lang="nl-NL" dirty="0"/>
          </a:p>
        </p:txBody>
      </p:sp>
      <p:sp>
        <p:nvSpPr>
          <p:cNvPr id="42" name="Word_35-3"/>
          <p:cNvSpPr txBox="1"/>
          <p:nvPr/>
        </p:nvSpPr>
        <p:spPr>
          <a:xfrm>
            <a:off x="2981477" y="4284016"/>
            <a:ext cx="7694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kaars </a:t>
            </a:r>
            <a:endParaRPr lang="nl-NL" dirty="0"/>
          </a:p>
        </p:txBody>
      </p:sp>
      <p:sp>
        <p:nvSpPr>
          <p:cNvPr id="43" name="Word_35-4"/>
          <p:cNvSpPr txBox="1"/>
          <p:nvPr/>
        </p:nvSpPr>
        <p:spPr>
          <a:xfrm>
            <a:off x="3750918" y="428401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= </a:t>
            </a:r>
            <a:endParaRPr lang="nl-NL" dirty="0"/>
          </a:p>
        </p:txBody>
      </p:sp>
      <p:sp>
        <p:nvSpPr>
          <p:cNvPr id="44" name="Word_35-5"/>
          <p:cNvSpPr txBox="1"/>
          <p:nvPr/>
        </p:nvSpPr>
        <p:spPr>
          <a:xfrm>
            <a:off x="1206150" y="4673111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40 </a:t>
            </a:r>
            <a:endParaRPr lang="nl-NL" dirty="0"/>
          </a:p>
        </p:txBody>
      </p:sp>
      <p:sp>
        <p:nvSpPr>
          <p:cNvPr id="45" name="Word_35-6"/>
          <p:cNvSpPr txBox="1"/>
          <p:nvPr/>
        </p:nvSpPr>
        <p:spPr>
          <a:xfrm>
            <a:off x="1598886" y="4673111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– </a:t>
            </a:r>
            <a:endParaRPr lang="nl-NL" dirty="0"/>
          </a:p>
        </p:txBody>
      </p:sp>
      <p:sp>
        <p:nvSpPr>
          <p:cNvPr id="46" name="Word_35-7"/>
          <p:cNvSpPr txBox="1"/>
          <p:nvPr/>
        </p:nvSpPr>
        <p:spPr>
          <a:xfrm>
            <a:off x="1834528" y="4673111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10 </a:t>
            </a:r>
            <a:endParaRPr lang="nl-NL" dirty="0"/>
          </a:p>
        </p:txBody>
      </p:sp>
      <p:sp>
        <p:nvSpPr>
          <p:cNvPr id="47" name="Word_35-8"/>
          <p:cNvSpPr txBox="1"/>
          <p:nvPr/>
        </p:nvSpPr>
        <p:spPr>
          <a:xfrm>
            <a:off x="2227264" y="4673111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× </a:t>
            </a:r>
            <a:endParaRPr lang="nl-NL" dirty="0"/>
          </a:p>
        </p:txBody>
      </p:sp>
      <p:sp>
        <p:nvSpPr>
          <p:cNvPr id="48" name="Word_35-9"/>
          <p:cNvSpPr txBox="1"/>
          <p:nvPr/>
        </p:nvSpPr>
        <p:spPr>
          <a:xfrm>
            <a:off x="2470920" y="4673111"/>
            <a:ext cx="47128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2,5 </a:t>
            </a:r>
            <a:endParaRPr lang="nl-NL" dirty="0"/>
          </a:p>
        </p:txBody>
      </p:sp>
      <p:sp>
        <p:nvSpPr>
          <p:cNvPr id="49" name="Word_35-10"/>
          <p:cNvSpPr txBox="1"/>
          <p:nvPr/>
        </p:nvSpPr>
        <p:spPr>
          <a:xfrm>
            <a:off x="2942203" y="4673111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= </a:t>
            </a:r>
            <a:endParaRPr lang="nl-NL" dirty="0"/>
          </a:p>
        </p:txBody>
      </p:sp>
      <p:sp>
        <p:nvSpPr>
          <p:cNvPr id="50" name="Word_35-11"/>
          <p:cNvSpPr txBox="1"/>
          <p:nvPr/>
        </p:nvSpPr>
        <p:spPr>
          <a:xfrm>
            <a:off x="3185859" y="4673111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15 </a:t>
            </a:r>
            <a:endParaRPr lang="nl-NL" dirty="0"/>
          </a:p>
        </p:txBody>
      </p:sp>
      <p:sp>
        <p:nvSpPr>
          <p:cNvPr id="51" name="Word_35-12"/>
          <p:cNvSpPr txBox="1"/>
          <p:nvPr/>
        </p:nvSpPr>
        <p:spPr>
          <a:xfrm>
            <a:off x="5443994" y="5477622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53" name="TextBox 52"/>
          <p:cNvSpPr txBox="1"/>
          <p:nvPr/>
        </p:nvSpPr>
        <p:spPr>
          <a:xfrm>
            <a:off x="1117939" y="5099544"/>
            <a:ext cx="12827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Dit klopt.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117939" y="5675905"/>
            <a:ext cx="33570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Na 2,5 uren branden zijn </a:t>
            </a:r>
          </a:p>
          <a:p>
            <a:r>
              <a:rPr lang="nl-NL" sz="2200" dirty="0" smtClean="0"/>
              <a:t>de kaarsen even lang.</a:t>
            </a:r>
          </a:p>
        </p:txBody>
      </p:sp>
      <p:pic>
        <p:nvPicPr>
          <p:cNvPr id="15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892" y="817336"/>
            <a:ext cx="4294886" cy="1088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509" y="1988456"/>
            <a:ext cx="4295269" cy="1087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6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157" name="Isosceles Triangle 15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58" name="Isosceles Triangle 15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59" name="c Noordhoff"/>
          <p:cNvSpPr txBox="1"/>
          <p:nvPr/>
        </p:nvSpPr>
        <p:spPr>
          <a:xfrm>
            <a:off x="3596187" y="6546056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60" name="Tijd in uren"/>
          <p:cNvSpPr txBox="1"/>
          <p:nvPr/>
        </p:nvSpPr>
        <p:spPr>
          <a:xfrm>
            <a:off x="7415632" y="6421850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tijd</a:t>
            </a:r>
            <a:r>
              <a:rPr lang="en-US" dirty="0" smtClean="0"/>
              <a:t> in </a:t>
            </a:r>
            <a:r>
              <a:rPr lang="en-US" dirty="0" err="1" smtClean="0"/>
              <a:t>uren</a:t>
            </a:r>
            <a:endParaRPr lang="nl-NL" dirty="0"/>
          </a:p>
        </p:txBody>
      </p:sp>
      <p:grpSp>
        <p:nvGrpSpPr>
          <p:cNvPr id="164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65" name="Rectangle 16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6" name="Isosceles Triangle 16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7" name="Oval 16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8" name="Oval 16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4" name="Oval 47"/>
          <p:cNvSpPr>
            <a:spLocks noChangeAspect="1"/>
          </p:cNvSpPr>
          <p:nvPr/>
        </p:nvSpPr>
        <p:spPr>
          <a:xfrm>
            <a:off x="683600" y="3842207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Oval 74"/>
          <p:cNvSpPr>
            <a:spLocks noChangeAspect="1"/>
          </p:cNvSpPr>
          <p:nvPr/>
        </p:nvSpPr>
        <p:spPr>
          <a:xfrm>
            <a:off x="683568" y="472085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Oval 75"/>
          <p:cNvSpPr>
            <a:spLocks noChangeAspect="1"/>
          </p:cNvSpPr>
          <p:nvPr/>
        </p:nvSpPr>
        <p:spPr>
          <a:xfrm>
            <a:off x="683600" y="5584950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extBox 1"/>
          <p:cNvSpPr txBox="1"/>
          <p:nvPr/>
        </p:nvSpPr>
        <p:spPr>
          <a:xfrm>
            <a:off x="1106462" y="901777"/>
            <a:ext cx="36086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a</a:t>
            </a:r>
            <a:r>
              <a:rPr lang="nl-NL" sz="2200" dirty="0" smtClean="0"/>
              <a:t> Na hoeveel uren branden</a:t>
            </a:r>
          </a:p>
          <a:p>
            <a:pPr>
              <a:tabLst>
                <a:tab pos="266700" algn="l"/>
              </a:tabLst>
            </a:pPr>
            <a:r>
              <a:rPr lang="nl-NL" sz="2200" dirty="0" smtClean="0"/>
              <a:t>zijn de kaarsen even lang?</a:t>
            </a:r>
            <a:endParaRPr lang="nl-NL" sz="2200" dirty="0" smtClean="0"/>
          </a:p>
        </p:txBody>
      </p:sp>
    </p:spTree>
    <p:extLst>
      <p:ext uri="{BB962C8B-B14F-4D97-AF65-F5344CB8AC3E}">
        <p14:creationId xmlns:p14="http://schemas.microsoft.com/office/powerpoint/2010/main" val="751140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</p:childTnLst>
        </p:cTn>
      </p:par>
    </p:tnLst>
    <p:bldLst>
      <p:bldP spid="116" grpId="0" animBg="1"/>
      <p:bldP spid="127" grpId="0"/>
      <p:bldP spid="128" grpId="0"/>
      <p:bldP spid="130" grpId="0" animBg="1"/>
      <p:bldP spid="131" grpId="0" animBg="1"/>
      <p:bldP spid="132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7" grpId="0"/>
      <p:bldP spid="8" grpId="0"/>
      <p:bldP spid="141" grpId="0" animBg="1"/>
      <p:bldP spid="11" grpId="0"/>
      <p:bldP spid="18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3" grpId="0"/>
      <p:bldP spid="54" grpId="0"/>
      <p:bldP spid="159" grpId="0"/>
      <p:bldP spid="160" grpId="0"/>
      <p:bldP spid="74" grpId="0" animBg="1"/>
      <p:bldP spid="75" grpId="0" animBg="1"/>
      <p:bldP spid="76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16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7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grafieken</a:t>
            </a:r>
            <a:endParaRPr lang="nl-NL" sz="3200" b="1" dirty="0">
              <a:latin typeface="Eurostile"/>
            </a:endParaRPr>
          </a:p>
        </p:txBody>
      </p:sp>
      <p:sp>
        <p:nvSpPr>
          <p:cNvPr id="118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378768" y="974501"/>
            <a:ext cx="42354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b</a:t>
            </a:r>
            <a:r>
              <a:rPr lang="nl-NL" sz="2200" dirty="0" smtClean="0"/>
              <a:t> Hoe lang zijn de kaarsen dan?</a:t>
            </a:r>
          </a:p>
        </p:txBody>
      </p:sp>
      <p:sp>
        <p:nvSpPr>
          <p:cNvPr id="69" name="c Noordhoff"/>
          <p:cNvSpPr txBox="1"/>
          <p:nvPr/>
        </p:nvSpPr>
        <p:spPr>
          <a:xfrm>
            <a:off x="3559900" y="652534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74" name="Group 41"/>
          <p:cNvGrpSpPr/>
          <p:nvPr/>
        </p:nvGrpSpPr>
        <p:grpSpPr>
          <a:xfrm>
            <a:off x="539551" y="1369471"/>
            <a:ext cx="8600565" cy="3888432"/>
            <a:chOff x="576183" y="4013448"/>
            <a:chExt cx="8312651" cy="1575792"/>
          </a:xfrm>
        </p:grpSpPr>
        <p:grpSp>
          <p:nvGrpSpPr>
            <p:cNvPr id="75" name="Group 42"/>
            <p:cNvGrpSpPr/>
            <p:nvPr/>
          </p:nvGrpSpPr>
          <p:grpSpPr>
            <a:xfrm>
              <a:off x="576183" y="4013448"/>
              <a:ext cx="8312651" cy="1575792"/>
              <a:chOff x="576183" y="4013448"/>
              <a:chExt cx="8312651" cy="1575792"/>
            </a:xfrm>
          </p:grpSpPr>
          <p:sp>
            <p:nvSpPr>
              <p:cNvPr id="77" name="Grijze achtergrond"/>
              <p:cNvSpPr/>
              <p:nvPr/>
            </p:nvSpPr>
            <p:spPr>
              <a:xfrm>
                <a:off x="576183" y="4013448"/>
                <a:ext cx="831265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8" name="Wit vierkant"/>
              <p:cNvSpPr/>
              <p:nvPr/>
            </p:nvSpPr>
            <p:spPr>
              <a:xfrm>
                <a:off x="771726" y="4095428"/>
                <a:ext cx="7834966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76" name="Straight Connector 43"/>
            <p:cNvCxnSpPr/>
            <p:nvPr/>
          </p:nvCxnSpPr>
          <p:spPr>
            <a:xfrm>
              <a:off x="1372311" y="4098001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1953" y="1991758"/>
            <a:ext cx="3670300" cy="303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" name="TextBox 79"/>
          <p:cNvSpPr txBox="1"/>
          <p:nvPr/>
        </p:nvSpPr>
        <p:spPr>
          <a:xfrm>
            <a:off x="5874633" y="1849031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lengte</a:t>
            </a:r>
            <a:r>
              <a:rPr lang="en-US" dirty="0" smtClean="0"/>
              <a:t> in cm</a:t>
            </a:r>
            <a:endParaRPr lang="nl-NL" dirty="0"/>
          </a:p>
        </p:txBody>
      </p:sp>
      <p:sp>
        <p:nvSpPr>
          <p:cNvPr id="81" name="TextBox 80"/>
          <p:cNvSpPr txBox="1"/>
          <p:nvPr/>
        </p:nvSpPr>
        <p:spPr>
          <a:xfrm>
            <a:off x="5488534" y="1528327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RODE EN GROENE KAARS</a:t>
            </a:r>
            <a:endParaRPr lang="nl-NL" dirty="0"/>
          </a:p>
        </p:txBody>
      </p:sp>
      <p:cxnSp>
        <p:nvCxnSpPr>
          <p:cNvPr id="82" name="Lijn rood"/>
          <p:cNvCxnSpPr/>
          <p:nvPr/>
        </p:nvCxnSpPr>
        <p:spPr>
          <a:xfrm>
            <a:off x="5942322" y="2779277"/>
            <a:ext cx="2797175" cy="168910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stipgrafiek"/>
          <p:cNvSpPr>
            <a:spLocks noChangeAspect="1"/>
          </p:cNvSpPr>
          <p:nvPr/>
        </p:nvSpPr>
        <p:spPr>
          <a:xfrm>
            <a:off x="5872824" y="272555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4" name="stipgrafiek"/>
          <p:cNvSpPr>
            <a:spLocks noChangeAspect="1"/>
          </p:cNvSpPr>
          <p:nvPr/>
        </p:nvSpPr>
        <p:spPr>
          <a:xfrm>
            <a:off x="7011193" y="3406631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5" name="stipgrafiek"/>
          <p:cNvSpPr>
            <a:spLocks noChangeAspect="1"/>
          </p:cNvSpPr>
          <p:nvPr/>
        </p:nvSpPr>
        <p:spPr>
          <a:xfrm>
            <a:off x="8143249" y="409755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86" name="groene lijn"/>
          <p:cNvCxnSpPr>
            <a:stCxn id="87" idx="5"/>
            <a:endCxn id="93" idx="1"/>
          </p:cNvCxnSpPr>
          <p:nvPr/>
        </p:nvCxnSpPr>
        <p:spPr>
          <a:xfrm>
            <a:off x="5930882" y="2218363"/>
            <a:ext cx="2220740" cy="2228948"/>
          </a:xfrm>
          <a:prstGeom prst="line">
            <a:avLst/>
          </a:prstGeom>
          <a:ln w="254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stipgrafiek"/>
          <p:cNvSpPr>
            <a:spLocks noChangeAspect="1"/>
          </p:cNvSpPr>
          <p:nvPr/>
        </p:nvSpPr>
        <p:spPr>
          <a:xfrm>
            <a:off x="5872824" y="215690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9" name="stipgrafiek"/>
          <p:cNvSpPr>
            <a:spLocks noChangeAspect="1"/>
          </p:cNvSpPr>
          <p:nvPr/>
        </p:nvSpPr>
        <p:spPr>
          <a:xfrm>
            <a:off x="6996793" y="329215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0" name="Oval 47"/>
          <p:cNvSpPr>
            <a:spLocks noChangeAspect="1"/>
          </p:cNvSpPr>
          <p:nvPr/>
        </p:nvSpPr>
        <p:spPr>
          <a:xfrm>
            <a:off x="931205" y="1880355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1" name="Oval 90"/>
          <p:cNvSpPr>
            <a:spLocks noChangeAspect="1"/>
          </p:cNvSpPr>
          <p:nvPr/>
        </p:nvSpPr>
        <p:spPr>
          <a:xfrm>
            <a:off x="931173" y="2759002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2" name="Oval 91"/>
          <p:cNvSpPr>
            <a:spLocks noChangeAspect="1"/>
          </p:cNvSpPr>
          <p:nvPr/>
        </p:nvSpPr>
        <p:spPr>
          <a:xfrm>
            <a:off x="931205" y="362309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3" name="stipgrafiek"/>
          <p:cNvSpPr>
            <a:spLocks noChangeAspect="1"/>
          </p:cNvSpPr>
          <p:nvPr/>
        </p:nvSpPr>
        <p:spPr>
          <a:xfrm>
            <a:off x="8141661" y="443676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4" name="TextBox 93"/>
          <p:cNvSpPr txBox="1"/>
          <p:nvPr/>
        </p:nvSpPr>
        <p:spPr>
          <a:xfrm rot="2700000">
            <a:off x="5875900" y="255002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groene kaars</a:t>
            </a:r>
          </a:p>
        </p:txBody>
      </p:sp>
      <p:sp>
        <p:nvSpPr>
          <p:cNvPr id="95" name="TextBox 94"/>
          <p:cNvSpPr txBox="1"/>
          <p:nvPr/>
        </p:nvSpPr>
        <p:spPr>
          <a:xfrm rot="1814621">
            <a:off x="5812674" y="3107491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rode kaars</a:t>
            </a:r>
          </a:p>
        </p:txBody>
      </p:sp>
      <p:sp>
        <p:nvSpPr>
          <p:cNvPr id="96" name="stipgrafiek"/>
          <p:cNvSpPr>
            <a:spLocks noChangeAspect="1"/>
          </p:cNvSpPr>
          <p:nvPr/>
        </p:nvSpPr>
        <p:spPr>
          <a:xfrm>
            <a:off x="7303229" y="3601321"/>
            <a:ext cx="68019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97" name="Straight Connector 96"/>
          <p:cNvCxnSpPr/>
          <p:nvPr/>
        </p:nvCxnSpPr>
        <p:spPr>
          <a:xfrm>
            <a:off x="7339037" y="3692371"/>
            <a:ext cx="0" cy="766846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7157553" y="4477108"/>
            <a:ext cx="183358" cy="33337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865981" y="475495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2,5</a:t>
            </a:r>
          </a:p>
        </p:txBody>
      </p:sp>
      <p:cxnSp>
        <p:nvCxnSpPr>
          <p:cNvPr id="101" name="Straight Connector 100"/>
          <p:cNvCxnSpPr/>
          <p:nvPr/>
        </p:nvCxnSpPr>
        <p:spPr>
          <a:xfrm>
            <a:off x="5906833" y="3637321"/>
            <a:ext cx="1396396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516257" y="344868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15</a:t>
            </a:r>
          </a:p>
        </p:txBody>
      </p:sp>
      <p:sp>
        <p:nvSpPr>
          <p:cNvPr id="103" name="Word_35-12"/>
          <p:cNvSpPr txBox="1"/>
          <p:nvPr/>
        </p:nvSpPr>
        <p:spPr>
          <a:xfrm>
            <a:off x="5331591" y="3742049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104" name="Tijd in uren"/>
          <p:cNvSpPr txBox="1"/>
          <p:nvPr/>
        </p:nvSpPr>
        <p:spPr>
          <a:xfrm>
            <a:off x="7303229" y="4686277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tijd</a:t>
            </a:r>
            <a:r>
              <a:rPr lang="en-US" dirty="0" smtClean="0"/>
              <a:t> in </a:t>
            </a:r>
            <a:r>
              <a:rPr lang="en-US" dirty="0" err="1" smtClean="0"/>
              <a:t>uren</a:t>
            </a:r>
            <a:endParaRPr lang="nl-NL" dirty="0"/>
          </a:p>
        </p:txBody>
      </p:sp>
      <p:grpSp>
        <p:nvGrpSpPr>
          <p:cNvPr id="66" name="Volgende slide icoon"/>
          <p:cNvGrpSpPr/>
          <p:nvPr/>
        </p:nvGrpSpPr>
        <p:grpSpPr>
          <a:xfrm>
            <a:off x="8586382" y="6525345"/>
            <a:ext cx="395064" cy="180020"/>
            <a:chOff x="2610762" y="4509120"/>
            <a:chExt cx="395064" cy="180020"/>
          </a:xfrm>
        </p:grpSpPr>
        <p:sp>
          <p:nvSpPr>
            <p:cNvPr id="67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8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11339" y="2340836"/>
            <a:ext cx="29322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b</a:t>
            </a:r>
            <a:r>
              <a:rPr lang="nl-NL" sz="2200" dirty="0" smtClean="0"/>
              <a:t> De kaarsen zijn dan</a:t>
            </a:r>
          </a:p>
          <a:p>
            <a:pPr>
              <a:tabLst>
                <a:tab pos="266700" algn="l"/>
              </a:tabLst>
            </a:pPr>
            <a:r>
              <a:rPr lang="nl-NL" sz="2200" dirty="0" smtClean="0"/>
              <a:t>	15 cm lang.</a:t>
            </a:r>
          </a:p>
        </p:txBody>
      </p:sp>
      <p:sp>
        <p:nvSpPr>
          <p:cNvPr id="45" name="Oval 44"/>
          <p:cNvSpPr>
            <a:spLocks noChangeAspect="1"/>
          </p:cNvSpPr>
          <p:nvPr/>
        </p:nvSpPr>
        <p:spPr>
          <a:xfrm>
            <a:off x="939605" y="4436767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726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80" grpId="0"/>
      <p:bldP spid="81" grpId="0"/>
      <p:bldP spid="83" grpId="0" animBg="1"/>
      <p:bldP spid="84" grpId="0" animBg="1"/>
      <p:bldP spid="85" grpId="0" animBg="1"/>
      <p:bldP spid="87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/>
      <p:bldP spid="95" grpId="0"/>
      <p:bldP spid="96" grpId="0" animBg="1"/>
      <p:bldP spid="99" grpId="0"/>
      <p:bldP spid="102" grpId="0"/>
      <p:bldP spid="103" grpId="0"/>
      <p:bldP spid="104" grpId="0"/>
      <p:bldP spid="3" grpId="0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1"/>
          <p:cNvGrpSpPr/>
          <p:nvPr/>
        </p:nvGrpSpPr>
        <p:grpSpPr>
          <a:xfrm>
            <a:off x="537727" y="2372841"/>
            <a:ext cx="8714669" cy="3888432"/>
            <a:chOff x="467544" y="4013448"/>
            <a:chExt cx="8421291" cy="1575792"/>
          </a:xfrm>
        </p:grpSpPr>
        <p:grpSp>
          <p:nvGrpSpPr>
            <p:cNvPr id="49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52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53" name="Wit vierkant"/>
              <p:cNvSpPr/>
              <p:nvPr/>
            </p:nvSpPr>
            <p:spPr>
              <a:xfrm>
                <a:off x="771726" y="4095428"/>
                <a:ext cx="7834966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50" name="Straight Connector 43"/>
            <p:cNvCxnSpPr/>
            <p:nvPr/>
          </p:nvCxnSpPr>
          <p:spPr>
            <a:xfrm>
              <a:off x="1365824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16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7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grafieken</a:t>
            </a:r>
            <a:endParaRPr lang="nl-NL" sz="3200" b="1" dirty="0">
              <a:latin typeface="Eurostile"/>
            </a:endParaRPr>
          </a:p>
        </p:txBody>
      </p:sp>
      <p:sp>
        <p:nvSpPr>
          <p:cNvPr id="118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537851" y="974500"/>
            <a:ext cx="3539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c</a:t>
            </a:r>
            <a:r>
              <a:rPr lang="nl-NL" sz="2200" dirty="0" smtClean="0"/>
              <a:t> Welke kaars is na 3 uren</a:t>
            </a:r>
          </a:p>
          <a:p>
            <a:pPr>
              <a:tabLst>
                <a:tab pos="261938" algn="l"/>
              </a:tabLst>
            </a:pPr>
            <a:r>
              <a:rPr lang="nl-NL" sz="2200" dirty="0" smtClean="0"/>
              <a:t>	branden het langst?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7301" y="2811556"/>
            <a:ext cx="40158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c</a:t>
            </a:r>
            <a:r>
              <a:rPr lang="nl-NL" sz="2200" dirty="0" smtClean="0"/>
              <a:t> Na 3 uren is </a:t>
            </a:r>
            <a:r>
              <a:rPr lang="nl-NL" sz="2200" dirty="0" err="1" smtClean="0"/>
              <a:t>is</a:t>
            </a:r>
            <a:r>
              <a:rPr lang="nl-NL" sz="2200" dirty="0" smtClean="0"/>
              <a:t> de rode kaars</a:t>
            </a:r>
          </a:p>
          <a:p>
            <a:r>
              <a:rPr lang="nl-NL" sz="2200" dirty="0" smtClean="0"/>
              <a:t>het langst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7851" y="1916831"/>
            <a:ext cx="41729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d</a:t>
            </a:r>
            <a:r>
              <a:rPr lang="nl-NL" sz="2200" dirty="0" smtClean="0"/>
              <a:t> Hoe zie je dat aan de grafiek?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410" y="3814842"/>
            <a:ext cx="414248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d</a:t>
            </a:r>
            <a:r>
              <a:rPr lang="nl-NL" sz="2200" dirty="0" smtClean="0"/>
              <a:t> De grafiek van de rode kaars </a:t>
            </a:r>
          </a:p>
          <a:p>
            <a:r>
              <a:rPr lang="nl-NL" sz="2200" dirty="0" smtClean="0"/>
              <a:t>ligt na 3 uren boven de grafiek</a:t>
            </a:r>
          </a:p>
          <a:p>
            <a:r>
              <a:rPr lang="nl-NL" sz="2200" dirty="0" smtClean="0"/>
              <a:t>van de groene kaars. </a:t>
            </a:r>
          </a:p>
        </p:txBody>
      </p:sp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232" y="2995128"/>
            <a:ext cx="3670300" cy="303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TextBox 54"/>
          <p:cNvSpPr txBox="1"/>
          <p:nvPr/>
        </p:nvSpPr>
        <p:spPr>
          <a:xfrm>
            <a:off x="5986912" y="2852401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lengte</a:t>
            </a:r>
            <a:r>
              <a:rPr lang="en-US" dirty="0" smtClean="0"/>
              <a:t> in cm</a:t>
            </a:r>
            <a:endParaRPr lang="nl-NL" dirty="0"/>
          </a:p>
        </p:txBody>
      </p:sp>
      <p:sp>
        <p:nvSpPr>
          <p:cNvPr id="56" name="TextBox 55"/>
          <p:cNvSpPr txBox="1"/>
          <p:nvPr/>
        </p:nvSpPr>
        <p:spPr>
          <a:xfrm>
            <a:off x="5600813" y="2531697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RODE EN GROENE KAARS</a:t>
            </a:r>
            <a:endParaRPr lang="nl-NL" dirty="0"/>
          </a:p>
        </p:txBody>
      </p:sp>
      <p:cxnSp>
        <p:nvCxnSpPr>
          <p:cNvPr id="57" name="Lijn rood"/>
          <p:cNvCxnSpPr/>
          <p:nvPr/>
        </p:nvCxnSpPr>
        <p:spPr>
          <a:xfrm>
            <a:off x="6054601" y="3782647"/>
            <a:ext cx="2797175" cy="168910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stipgrafiek"/>
          <p:cNvSpPr>
            <a:spLocks noChangeAspect="1"/>
          </p:cNvSpPr>
          <p:nvPr/>
        </p:nvSpPr>
        <p:spPr>
          <a:xfrm>
            <a:off x="5985103" y="372892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stipgrafiek"/>
          <p:cNvSpPr>
            <a:spLocks noChangeAspect="1"/>
          </p:cNvSpPr>
          <p:nvPr/>
        </p:nvSpPr>
        <p:spPr>
          <a:xfrm>
            <a:off x="7123472" y="4410001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stipgrafiek"/>
          <p:cNvSpPr>
            <a:spLocks noChangeAspect="1"/>
          </p:cNvSpPr>
          <p:nvPr/>
        </p:nvSpPr>
        <p:spPr>
          <a:xfrm>
            <a:off x="8255528" y="510092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64" name="groene lijn"/>
          <p:cNvCxnSpPr>
            <a:stCxn id="65" idx="5"/>
            <a:endCxn id="70" idx="1"/>
          </p:cNvCxnSpPr>
          <p:nvPr/>
        </p:nvCxnSpPr>
        <p:spPr>
          <a:xfrm>
            <a:off x="6043161" y="3221733"/>
            <a:ext cx="2220740" cy="2228948"/>
          </a:xfrm>
          <a:prstGeom prst="line">
            <a:avLst/>
          </a:prstGeom>
          <a:ln w="254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stipgrafiek"/>
          <p:cNvSpPr>
            <a:spLocks noChangeAspect="1"/>
          </p:cNvSpPr>
          <p:nvPr/>
        </p:nvSpPr>
        <p:spPr>
          <a:xfrm>
            <a:off x="5985103" y="316027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stipgrafiek"/>
          <p:cNvSpPr>
            <a:spLocks noChangeAspect="1"/>
          </p:cNvSpPr>
          <p:nvPr/>
        </p:nvSpPr>
        <p:spPr>
          <a:xfrm>
            <a:off x="7109072" y="429552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7" name="Oval 47"/>
          <p:cNvSpPr>
            <a:spLocks noChangeAspect="1"/>
          </p:cNvSpPr>
          <p:nvPr/>
        </p:nvSpPr>
        <p:spPr>
          <a:xfrm>
            <a:off x="1043484" y="3282271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8" name="Oval 67"/>
          <p:cNvSpPr>
            <a:spLocks noChangeAspect="1"/>
          </p:cNvSpPr>
          <p:nvPr/>
        </p:nvSpPr>
        <p:spPr>
          <a:xfrm>
            <a:off x="1043452" y="416091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9" name="Oval 68"/>
          <p:cNvSpPr>
            <a:spLocks noChangeAspect="1"/>
          </p:cNvSpPr>
          <p:nvPr/>
        </p:nvSpPr>
        <p:spPr>
          <a:xfrm>
            <a:off x="1043484" y="502501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stipgrafiek"/>
          <p:cNvSpPr>
            <a:spLocks noChangeAspect="1"/>
          </p:cNvSpPr>
          <p:nvPr/>
        </p:nvSpPr>
        <p:spPr>
          <a:xfrm>
            <a:off x="8253940" y="544013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TextBox 70"/>
          <p:cNvSpPr txBox="1"/>
          <p:nvPr/>
        </p:nvSpPr>
        <p:spPr>
          <a:xfrm rot="2700000">
            <a:off x="5988179" y="355339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groene kaars</a:t>
            </a:r>
          </a:p>
        </p:txBody>
      </p:sp>
      <p:sp>
        <p:nvSpPr>
          <p:cNvPr id="72" name="TextBox 71"/>
          <p:cNvSpPr txBox="1"/>
          <p:nvPr/>
        </p:nvSpPr>
        <p:spPr>
          <a:xfrm rot="1814621">
            <a:off x="5924953" y="4110861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rode kaars</a:t>
            </a:r>
          </a:p>
        </p:txBody>
      </p:sp>
      <p:sp>
        <p:nvSpPr>
          <p:cNvPr id="73" name="stipgrafiek"/>
          <p:cNvSpPr>
            <a:spLocks noChangeAspect="1"/>
          </p:cNvSpPr>
          <p:nvPr/>
        </p:nvSpPr>
        <p:spPr>
          <a:xfrm>
            <a:off x="7415508" y="4604691"/>
            <a:ext cx="68019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74" name="Straight Connector 73"/>
          <p:cNvCxnSpPr/>
          <p:nvPr/>
        </p:nvCxnSpPr>
        <p:spPr>
          <a:xfrm>
            <a:off x="7722467" y="4808680"/>
            <a:ext cx="0" cy="667457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628536" y="445205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15</a:t>
            </a:r>
          </a:p>
        </p:txBody>
      </p:sp>
      <p:sp>
        <p:nvSpPr>
          <p:cNvPr id="79" name="Word_35-12"/>
          <p:cNvSpPr txBox="1"/>
          <p:nvPr/>
        </p:nvSpPr>
        <p:spPr>
          <a:xfrm>
            <a:off x="5443870" y="4745419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80" name="Tijd in uren"/>
          <p:cNvSpPr txBox="1"/>
          <p:nvPr/>
        </p:nvSpPr>
        <p:spPr>
          <a:xfrm>
            <a:off x="7415508" y="5689647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tijd</a:t>
            </a:r>
            <a:r>
              <a:rPr lang="en-US" dirty="0" smtClean="0"/>
              <a:t> in </a:t>
            </a:r>
            <a:r>
              <a:rPr lang="en-US" dirty="0" err="1" smtClean="0"/>
              <a:t>uren</a:t>
            </a:r>
            <a:endParaRPr lang="nl-NL" dirty="0"/>
          </a:p>
        </p:txBody>
      </p:sp>
      <p:sp>
        <p:nvSpPr>
          <p:cNvPr id="44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c Noordhoff"/>
          <p:cNvSpPr txBox="1"/>
          <p:nvPr/>
        </p:nvSpPr>
        <p:spPr>
          <a:xfrm>
            <a:off x="3570917" y="6558631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9579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</p:childTnLst>
        </p:cTn>
      </p:par>
    </p:tnLst>
    <p:bldLst>
      <p:bldP spid="116" grpId="0" animBg="1"/>
      <p:bldP spid="2" grpId="0"/>
      <p:bldP spid="6" grpId="0"/>
      <p:bldP spid="9" grpId="0"/>
      <p:bldP spid="10" grpId="0"/>
      <p:bldP spid="55" grpId="0"/>
      <p:bldP spid="56" grpId="0"/>
      <p:bldP spid="58" grpId="0" animBg="1"/>
      <p:bldP spid="59" grpId="0" animBg="1"/>
      <p:bldP spid="63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/>
      <p:bldP spid="72" grpId="0"/>
      <p:bldP spid="73" grpId="0" animBg="1"/>
      <p:bldP spid="78" grpId="0"/>
      <p:bldP spid="79" grpId="0"/>
      <p:bldP spid="80" grpId="0"/>
      <p:bldP spid="44" grpId="0" animBg="1"/>
      <p:bldP spid="45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363</Words>
  <Application>Microsoft Office PowerPoint</Application>
  <PresentationFormat>On-screen Show (4:3)</PresentationFormat>
  <Paragraphs>136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TheorieTemplateMacroWatermark_KGT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Infinitas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Nijbroek, Tom</dc:creator>
  <cp:lastModifiedBy>Nijbroek, Tom</cp:lastModifiedBy>
  <cp:revision>20</cp:revision>
  <dcterms:created xsi:type="dcterms:W3CDTF">2014-07-01T09:52:41Z</dcterms:created>
  <dcterms:modified xsi:type="dcterms:W3CDTF">2014-09-17T07:57:33Z</dcterms:modified>
</cp:coreProperties>
</file>