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2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FF00"/>
    <a:srgbClr val="008000"/>
    <a:srgbClr val="0099FF"/>
    <a:srgbClr val="00FFFF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9408" autoAdjust="0"/>
  </p:normalViewPr>
  <p:slideViewPr>
    <p:cSldViewPr snapToObjects="1">
      <p:cViewPr varScale="1">
        <p:scale>
          <a:sx n="98" d="100"/>
          <a:sy n="98" d="100"/>
        </p:scale>
        <p:origin x="-96" y="-102"/>
      </p:cViewPr>
      <p:guideLst>
        <p:guide orient="horz" pos="1979"/>
        <p:guide pos="15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378001" y="3887192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2.3 </a:t>
            </a:r>
            <a:r>
              <a:rPr lang="nl-NL" sz="2400" dirty="0" smtClean="0">
                <a:latin typeface="+mn-lt"/>
              </a:rPr>
              <a:t>Oplossen met de balansmethode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Oplossen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met de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balansmethode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/>
        </p:nvGrpSpPr>
        <p:grpSpPr>
          <a:xfrm>
            <a:off x="4881821" y="4387249"/>
            <a:ext cx="388728" cy="461665"/>
            <a:chOff x="6313186" y="3429000"/>
            <a:chExt cx="388728" cy="461665"/>
          </a:xfrm>
        </p:grpSpPr>
        <p:sp>
          <p:nvSpPr>
            <p:cNvPr id="64" name="Rectangle 63"/>
            <p:cNvSpPr/>
            <p:nvPr/>
          </p:nvSpPr>
          <p:spPr>
            <a:xfrm>
              <a:off x="6313186" y="3441751"/>
              <a:ext cx="388728" cy="436163"/>
            </a:xfrm>
            <a:prstGeom prst="rect">
              <a:avLst/>
            </a:prstGeom>
            <a:solidFill>
              <a:srgbClr val="00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329456" y="34290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b</a:t>
              </a:r>
              <a:endParaRPr lang="nl-NL" sz="2400" i="1" dirty="0"/>
            </a:p>
          </p:txBody>
        </p: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de balansmethode</a:t>
            </a:r>
            <a:endParaRPr lang="nl-NL" sz="3200" b="1" dirty="0">
              <a:latin typeface="Eurosti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768" y="884039"/>
            <a:ext cx="51707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Wanneer</a:t>
            </a:r>
            <a:r>
              <a:rPr lang="en-US" sz="2200" b="1" dirty="0" smtClean="0">
                <a:solidFill>
                  <a:srgbClr val="0070C0"/>
                </a:solidFill>
              </a:rPr>
              <a:t> is </a:t>
            </a:r>
            <a:r>
              <a:rPr lang="en-US" sz="2200" b="1" dirty="0" err="1" smtClean="0">
                <a:solidFill>
                  <a:srgbClr val="0070C0"/>
                </a:solidFill>
              </a:rPr>
              <a:t>een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balans</a:t>
            </a:r>
            <a:r>
              <a:rPr lang="en-US" sz="2200" b="1" dirty="0" smtClean="0">
                <a:solidFill>
                  <a:srgbClr val="0070C0"/>
                </a:solidFill>
              </a:rPr>
              <a:t> in </a:t>
            </a:r>
            <a:r>
              <a:rPr lang="en-US" sz="2200" b="1" dirty="0" err="1" smtClean="0">
                <a:solidFill>
                  <a:srgbClr val="0070C0"/>
                </a:solidFill>
              </a:rPr>
              <a:t>evenwicht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7384083" y="1992646"/>
            <a:ext cx="504056" cy="648072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77"/>
          <a:stretch/>
        </p:blipFill>
        <p:spPr>
          <a:xfrm rot="256563">
            <a:off x="8036797" y="887068"/>
            <a:ext cx="667747" cy="11152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6627999" y="1992646"/>
            <a:ext cx="2016224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8768" y="1444668"/>
            <a:ext cx="52389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vergelijking</a:t>
            </a:r>
            <a:r>
              <a:rPr lang="en-US" sz="2200" dirty="0" smtClean="0"/>
              <a:t> is </a:t>
            </a:r>
            <a:r>
              <a:rPr lang="en-US" sz="2200" dirty="0" err="1" smtClean="0"/>
              <a:t>ook</a:t>
            </a:r>
            <a:r>
              <a:rPr lang="en-US" sz="2200" dirty="0" smtClean="0"/>
              <a:t>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soort</a:t>
            </a:r>
            <a:r>
              <a:rPr lang="en-US" sz="2200" dirty="0" smtClean="0"/>
              <a:t> </a:t>
            </a:r>
            <a:r>
              <a:rPr lang="en-US" sz="2200" dirty="0" err="1" smtClean="0"/>
              <a:t>balans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378768" y="2104489"/>
            <a:ext cx="52084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Om de </a:t>
            </a:r>
            <a:r>
              <a:rPr lang="en-US" sz="2200" dirty="0" err="1" smtClean="0"/>
              <a:t>vergelijking</a:t>
            </a:r>
            <a:r>
              <a:rPr lang="en-US" sz="2200" dirty="0" smtClean="0"/>
              <a:t> op </a:t>
            </a:r>
            <a:r>
              <a:rPr lang="en-US" sz="2200" dirty="0" err="1" smtClean="0"/>
              <a:t>te</a:t>
            </a:r>
            <a:r>
              <a:rPr lang="en-US" sz="2200" dirty="0" smtClean="0"/>
              <a:t> </a:t>
            </a:r>
            <a:r>
              <a:rPr lang="en-US" sz="2200" dirty="0" err="1" smtClean="0"/>
              <a:t>lossen</a:t>
            </a:r>
            <a:r>
              <a:rPr lang="en-US" sz="2200" dirty="0" smtClean="0"/>
              <a:t> </a:t>
            </a:r>
            <a:r>
              <a:rPr lang="en-US" sz="2200" dirty="0" err="1" smtClean="0"/>
              <a:t>moet</a:t>
            </a:r>
            <a:r>
              <a:rPr lang="en-US" sz="2200" dirty="0" smtClean="0"/>
              <a:t> je </a:t>
            </a:r>
          </a:p>
          <a:p>
            <a:r>
              <a:rPr lang="en-US" sz="2200" dirty="0" err="1" smtClean="0"/>
              <a:t>aan</a:t>
            </a:r>
            <a:r>
              <a:rPr lang="en-US" sz="2200" dirty="0" smtClean="0"/>
              <a:t> </a:t>
            </a:r>
            <a:r>
              <a:rPr lang="en-US" sz="2200" dirty="0" err="1" smtClean="0"/>
              <a:t>beide</a:t>
            </a:r>
            <a:r>
              <a:rPr lang="en-US" sz="2200" dirty="0" smtClean="0"/>
              <a:t> </a:t>
            </a:r>
            <a:r>
              <a:rPr lang="en-US" sz="2200" dirty="0" err="1" smtClean="0"/>
              <a:t>kanten</a:t>
            </a:r>
            <a:r>
              <a:rPr lang="en-US" sz="2200" dirty="0"/>
              <a:t> </a:t>
            </a:r>
            <a:r>
              <a:rPr lang="en-US" sz="2200" dirty="0" err="1" smtClean="0"/>
              <a:t>hetzelfde</a:t>
            </a:r>
            <a:r>
              <a:rPr lang="en-US" sz="2200" dirty="0" smtClean="0"/>
              <a:t> </a:t>
            </a:r>
            <a:r>
              <a:rPr lang="en-US" sz="2200" dirty="0" err="1" smtClean="0"/>
              <a:t>doen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378768" y="2967335"/>
            <a:ext cx="49728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De </a:t>
            </a:r>
            <a:r>
              <a:rPr lang="en-US" sz="2200" dirty="0" err="1" smtClean="0"/>
              <a:t>vergelijking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00B0F0"/>
                </a:solidFill>
              </a:rPr>
              <a:t>3</a:t>
            </a:r>
            <a:r>
              <a:rPr lang="en-US" sz="2200" i="1" dirty="0" smtClean="0">
                <a:solidFill>
                  <a:srgbClr val="00B0F0"/>
                </a:solidFill>
              </a:rPr>
              <a:t>b</a:t>
            </a:r>
            <a:r>
              <a:rPr lang="en-US" sz="2200" dirty="0" smtClean="0">
                <a:solidFill>
                  <a:srgbClr val="00B0F0"/>
                </a:solidFill>
              </a:rPr>
              <a:t> + 1 = 7 </a:t>
            </a:r>
            <a:r>
              <a:rPr lang="en-US" sz="2200" dirty="0" smtClean="0"/>
              <a:t>los je </a:t>
            </a:r>
            <a:r>
              <a:rPr lang="en-US" sz="2200" dirty="0" err="1" smtClean="0"/>
              <a:t>zo</a:t>
            </a:r>
            <a:r>
              <a:rPr lang="en-US" sz="2200" dirty="0" smtClean="0"/>
              <a:t> op:</a:t>
            </a:r>
            <a:endParaRPr lang="nl-NL" sz="2200" dirty="0">
              <a:solidFill>
                <a:schemeClr val="accent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8768" y="3655863"/>
            <a:ext cx="14574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</a:t>
            </a:r>
            <a:r>
              <a:rPr lang="en-US" sz="2200" i="1" dirty="0" smtClean="0"/>
              <a:t>b</a:t>
            </a:r>
            <a:r>
              <a:rPr lang="en-US" sz="2200" dirty="0" smtClean="0"/>
              <a:t> + 1 = 7</a:t>
            </a:r>
            <a:endParaRPr lang="nl-NL" sz="2200" dirty="0"/>
          </a:p>
        </p:txBody>
      </p:sp>
      <p:sp>
        <p:nvSpPr>
          <p:cNvPr id="26" name="eerste stap"/>
          <p:cNvSpPr txBox="1"/>
          <p:nvPr/>
        </p:nvSpPr>
        <p:spPr>
          <a:xfrm>
            <a:off x="470112" y="5953573"/>
            <a:ext cx="3882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</a:rPr>
              <a:t>Wat</a:t>
            </a:r>
            <a:r>
              <a:rPr lang="en-US" sz="2400" b="1" dirty="0" smtClean="0">
                <a:solidFill>
                  <a:srgbClr val="0070C0"/>
                </a:solidFill>
              </a:rPr>
              <a:t> is nu de </a:t>
            </a:r>
            <a:r>
              <a:rPr lang="en-US" sz="2400" b="1" dirty="0" err="1" smtClean="0">
                <a:solidFill>
                  <a:srgbClr val="0070C0"/>
                </a:solidFill>
              </a:rPr>
              <a:t>eerste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stap</a:t>
            </a:r>
            <a:r>
              <a:rPr lang="en-US" sz="2400" b="1" dirty="0" smtClean="0">
                <a:solidFill>
                  <a:srgbClr val="0070C0"/>
                </a:solidFill>
              </a:rPr>
              <a:t>?</a:t>
            </a:r>
            <a:endParaRPr lang="nl-NL" sz="2400" b="1" dirty="0">
              <a:solidFill>
                <a:srgbClr val="0070C0"/>
              </a:solidFill>
            </a:endParaRPr>
          </a:p>
        </p:txBody>
      </p:sp>
      <p:sp>
        <p:nvSpPr>
          <p:cNvPr id="27" name="-1 links"/>
          <p:cNvSpPr txBox="1"/>
          <p:nvPr/>
        </p:nvSpPr>
        <p:spPr>
          <a:xfrm>
            <a:off x="826005" y="4112864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1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2" name="-1 rechts"/>
          <p:cNvSpPr txBox="1"/>
          <p:nvPr/>
        </p:nvSpPr>
        <p:spPr>
          <a:xfrm>
            <a:off x="1403407" y="4112863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1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8768" y="4513112"/>
            <a:ext cx="14574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3</a:t>
            </a:r>
            <a:r>
              <a:rPr lang="en-US" sz="2200" i="1" dirty="0" smtClean="0"/>
              <a:t>b </a:t>
            </a:r>
            <a:r>
              <a:rPr lang="en-US" sz="2200" dirty="0" smtClean="0">
                <a:solidFill>
                  <a:schemeClr val="bg1"/>
                </a:solidFill>
              </a:rPr>
              <a:t>+1</a:t>
            </a:r>
            <a:r>
              <a:rPr lang="en-US" sz="2200" dirty="0" smtClean="0"/>
              <a:t>  = 6</a:t>
            </a:r>
            <a:endParaRPr lang="nl-NL" sz="2200" dirty="0"/>
          </a:p>
        </p:txBody>
      </p:sp>
      <p:sp>
        <p:nvSpPr>
          <p:cNvPr id="34" name="volgende stap"/>
          <p:cNvSpPr txBox="1"/>
          <p:nvPr/>
        </p:nvSpPr>
        <p:spPr>
          <a:xfrm>
            <a:off x="470112" y="5964088"/>
            <a:ext cx="39941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Wat</a:t>
            </a:r>
            <a:r>
              <a:rPr lang="en-US" sz="2200" b="1" dirty="0" smtClean="0">
                <a:solidFill>
                  <a:srgbClr val="0070C0"/>
                </a:solidFill>
              </a:rPr>
              <a:t> is nu de </a:t>
            </a:r>
            <a:r>
              <a:rPr lang="en-US" sz="2200" b="1" dirty="0" err="1" smtClean="0">
                <a:solidFill>
                  <a:srgbClr val="0070C0"/>
                </a:solidFill>
              </a:rPr>
              <a:t>volgende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stap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9" name=":3 l"/>
          <p:cNvSpPr txBox="1"/>
          <p:nvPr/>
        </p:nvSpPr>
        <p:spPr>
          <a:xfrm>
            <a:off x="378768" y="488716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: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6" name=": 3 r"/>
          <p:cNvSpPr txBox="1"/>
          <p:nvPr/>
        </p:nvSpPr>
        <p:spPr>
          <a:xfrm>
            <a:off x="1392988" y="4887167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: 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8768" y="5348831"/>
            <a:ext cx="14574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</a:rPr>
              <a:t>3</a:t>
            </a:r>
            <a:r>
              <a:rPr lang="en-US" sz="2200" i="1" dirty="0" smtClean="0"/>
              <a:t>b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+ 1 </a:t>
            </a:r>
            <a:r>
              <a:rPr lang="en-US" sz="2200" dirty="0" smtClean="0"/>
              <a:t>= 2</a:t>
            </a:r>
            <a:endParaRPr lang="nl-NL" sz="2200" dirty="0"/>
          </a:p>
        </p:txBody>
      </p:sp>
      <p:sp>
        <p:nvSpPr>
          <p:cNvPr id="33" name="TextBox 32"/>
          <p:cNvSpPr txBox="1"/>
          <p:nvPr/>
        </p:nvSpPr>
        <p:spPr>
          <a:xfrm>
            <a:off x="486168" y="5908835"/>
            <a:ext cx="4490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Hoe </a:t>
            </a:r>
            <a:r>
              <a:rPr lang="en-US" sz="2200" b="1" dirty="0" err="1" smtClean="0">
                <a:solidFill>
                  <a:srgbClr val="0070C0"/>
                </a:solidFill>
              </a:rPr>
              <a:t>controleer</a:t>
            </a:r>
            <a:r>
              <a:rPr lang="en-US" sz="2200" b="1" dirty="0" smtClean="0">
                <a:solidFill>
                  <a:srgbClr val="0070C0"/>
                </a:solidFill>
              </a:rPr>
              <a:t> je de </a:t>
            </a:r>
            <a:r>
              <a:rPr lang="en-US" sz="2200" b="1" dirty="0" err="1" smtClean="0">
                <a:solidFill>
                  <a:srgbClr val="0070C0"/>
                </a:solidFill>
              </a:rPr>
              <a:t>oplossing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04695" y="6298334"/>
            <a:ext cx="16914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Het is </a:t>
            </a:r>
            <a:r>
              <a:rPr lang="en-US" sz="2200" dirty="0" err="1" smtClean="0"/>
              <a:t>goed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38" name="Word_26-1"/>
          <p:cNvSpPr txBox="1"/>
          <p:nvPr/>
        </p:nvSpPr>
        <p:spPr>
          <a:xfrm>
            <a:off x="5843018" y="593447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3 </a:t>
            </a:r>
            <a:endParaRPr lang="nl-NL" sz="2200" dirty="0"/>
          </a:p>
        </p:txBody>
      </p:sp>
      <p:sp>
        <p:nvSpPr>
          <p:cNvPr id="39" name="Word_26-2"/>
          <p:cNvSpPr txBox="1"/>
          <p:nvPr/>
        </p:nvSpPr>
        <p:spPr>
          <a:xfrm>
            <a:off x="6099498" y="593447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× </a:t>
            </a:r>
            <a:endParaRPr lang="nl-NL" sz="2200" dirty="0"/>
          </a:p>
        </p:txBody>
      </p:sp>
      <p:sp>
        <p:nvSpPr>
          <p:cNvPr id="40" name="Word_26-3"/>
          <p:cNvSpPr txBox="1"/>
          <p:nvPr/>
        </p:nvSpPr>
        <p:spPr>
          <a:xfrm>
            <a:off x="6346170" y="5908835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1" name="Word_26-4"/>
          <p:cNvSpPr txBox="1"/>
          <p:nvPr/>
        </p:nvSpPr>
        <p:spPr>
          <a:xfrm>
            <a:off x="6620474" y="593447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+ </a:t>
            </a:r>
            <a:endParaRPr lang="nl-NL" sz="2200" dirty="0"/>
          </a:p>
        </p:txBody>
      </p:sp>
      <p:sp>
        <p:nvSpPr>
          <p:cNvPr id="42" name="Word_26-5"/>
          <p:cNvSpPr txBox="1"/>
          <p:nvPr/>
        </p:nvSpPr>
        <p:spPr>
          <a:xfrm>
            <a:off x="6876256" y="593447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1 </a:t>
            </a:r>
            <a:endParaRPr lang="nl-NL" sz="2200" dirty="0"/>
          </a:p>
        </p:txBody>
      </p:sp>
      <p:sp>
        <p:nvSpPr>
          <p:cNvPr id="43" name="Word_26-6"/>
          <p:cNvSpPr txBox="1"/>
          <p:nvPr/>
        </p:nvSpPr>
        <p:spPr>
          <a:xfrm>
            <a:off x="7141450" y="593447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44" name="Word_26-7"/>
          <p:cNvSpPr txBox="1"/>
          <p:nvPr/>
        </p:nvSpPr>
        <p:spPr>
          <a:xfrm>
            <a:off x="7405946" y="5934473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7 </a:t>
            </a:r>
            <a:endParaRPr lang="nl-NL" sz="2200" dirty="0"/>
          </a:p>
        </p:txBody>
      </p:sp>
      <p:sp>
        <p:nvSpPr>
          <p:cNvPr id="45" name="Word_26-8"/>
          <p:cNvSpPr txBox="1"/>
          <p:nvPr/>
        </p:nvSpPr>
        <p:spPr>
          <a:xfrm>
            <a:off x="7662426" y="5934473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904" y="1577975"/>
            <a:ext cx="501384" cy="48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3" name="Isosceles Triangle 5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4" name="Isosceles Triangle 5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5" name="Isosceles Triangle 54"/>
          <p:cNvSpPr/>
          <p:nvPr/>
        </p:nvSpPr>
        <p:spPr>
          <a:xfrm>
            <a:off x="6500694" y="4861665"/>
            <a:ext cx="504056" cy="648072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814" y="4474859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9" name="Group 68"/>
          <p:cNvGrpSpPr/>
          <p:nvPr/>
        </p:nvGrpSpPr>
        <p:grpSpPr>
          <a:xfrm>
            <a:off x="5266814" y="4387249"/>
            <a:ext cx="388728" cy="461665"/>
            <a:chOff x="6313186" y="3429000"/>
            <a:chExt cx="388728" cy="461665"/>
          </a:xfrm>
        </p:grpSpPr>
        <p:sp>
          <p:nvSpPr>
            <p:cNvPr id="70" name="Rectangle 69"/>
            <p:cNvSpPr/>
            <p:nvPr/>
          </p:nvSpPr>
          <p:spPr>
            <a:xfrm>
              <a:off x="6313186" y="3441751"/>
              <a:ext cx="388728" cy="436163"/>
            </a:xfrm>
            <a:prstGeom prst="rect">
              <a:avLst/>
            </a:prstGeom>
            <a:solidFill>
              <a:srgbClr val="00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329456" y="34290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b</a:t>
              </a:r>
              <a:endParaRPr lang="nl-NL" sz="2400" i="1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5079974" y="3951086"/>
            <a:ext cx="388728" cy="461665"/>
            <a:chOff x="6313186" y="3429000"/>
            <a:chExt cx="388728" cy="461665"/>
          </a:xfrm>
        </p:grpSpPr>
        <p:sp>
          <p:nvSpPr>
            <p:cNvPr id="73" name="Rectangle 72"/>
            <p:cNvSpPr/>
            <p:nvPr/>
          </p:nvSpPr>
          <p:spPr>
            <a:xfrm>
              <a:off x="6313186" y="3441751"/>
              <a:ext cx="388728" cy="436163"/>
            </a:xfrm>
            <a:prstGeom prst="rect">
              <a:avLst/>
            </a:prstGeom>
            <a:solidFill>
              <a:srgbClr val="00FF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329456" y="34290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b</a:t>
              </a:r>
              <a:endParaRPr lang="nl-NL" sz="2400" i="1" dirty="0"/>
            </a:p>
          </p:txBody>
        </p:sp>
      </p:grpSp>
      <p:cxnSp>
        <p:nvCxnSpPr>
          <p:cNvPr id="56" name="Straight Connector 55"/>
          <p:cNvCxnSpPr/>
          <p:nvPr/>
        </p:nvCxnSpPr>
        <p:spPr>
          <a:xfrm>
            <a:off x="4850892" y="4848914"/>
            <a:ext cx="3704708" cy="0"/>
          </a:xfrm>
          <a:prstGeom prst="line">
            <a:avLst/>
          </a:prstGeom>
          <a:ln w="25400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660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419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178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938" y="446407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68" y="409404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528" y="409404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3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26" y="3731388"/>
            <a:ext cx="443112" cy="37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5" name="Rectangle 8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Isosceles Triangle 8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8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8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1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2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0" name="Rectangle 59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4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18" grpId="0"/>
      <p:bldP spid="19" grpId="0"/>
      <p:bldP spid="20" grpId="0"/>
      <p:bldP spid="25" grpId="0"/>
      <p:bldP spid="26" grpId="0"/>
      <p:bldP spid="26" grpId="1"/>
      <p:bldP spid="27" grpId="0"/>
      <p:bldP spid="32" grpId="0"/>
      <p:bldP spid="28" grpId="0"/>
      <p:bldP spid="34" grpId="0"/>
      <p:bldP spid="34" grpId="1"/>
      <p:bldP spid="29" grpId="0"/>
      <p:bldP spid="36" grpId="0"/>
      <p:bldP spid="30" grpId="1"/>
      <p:bldP spid="30" grpId="2"/>
      <p:bldP spid="3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55" grpId="0" animBg="1"/>
      <p:bldP spid="62" grpId="0" animBg="1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5596487" y="2017054"/>
            <a:ext cx="3547513" cy="4586642"/>
            <a:chOff x="467544" y="4013448"/>
            <a:chExt cx="8421291" cy="1575792"/>
          </a:xfrm>
        </p:grpSpPr>
        <p:grpSp>
          <p:nvGrpSpPr>
            <p:cNvPr id="67" name="Group 6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8" name="Straight Connector 67"/>
            <p:cNvCxnSpPr/>
            <p:nvPr/>
          </p:nvCxnSpPr>
          <p:spPr>
            <a:xfrm>
              <a:off x="1835696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de balansmethode</a:t>
            </a:r>
            <a:endParaRPr lang="nl-NL" sz="3200" b="1" dirty="0">
              <a:latin typeface="Eurostil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768" y="799604"/>
            <a:ext cx="1691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r>
              <a:rPr lang="en-US" sz="2200" dirty="0" smtClean="0">
                <a:solidFill>
                  <a:srgbClr val="D60093"/>
                </a:solidFill>
              </a:rPr>
              <a:t> 1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768" y="1412776"/>
            <a:ext cx="45191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smtClean="0"/>
              <a:t>Los de </a:t>
            </a:r>
            <a:r>
              <a:rPr lang="en-US" sz="2200" dirty="0" err="1" smtClean="0"/>
              <a:t>vergelijking</a:t>
            </a:r>
            <a:r>
              <a:rPr lang="en-US" sz="2200" dirty="0" smtClean="0"/>
              <a:t> </a:t>
            </a:r>
            <a:r>
              <a:rPr lang="en-US" sz="2200" b="1" dirty="0" smtClean="0">
                <a:solidFill>
                  <a:srgbClr val="00B0F0"/>
                </a:solidFill>
              </a:rPr>
              <a:t>5</a:t>
            </a:r>
            <a:r>
              <a:rPr lang="en-US" sz="2200" b="1" i="1" dirty="0" smtClean="0">
                <a:solidFill>
                  <a:srgbClr val="00B0F0"/>
                </a:solidFill>
              </a:rPr>
              <a:t>b</a:t>
            </a:r>
            <a:r>
              <a:rPr lang="en-US" sz="2200" b="1" dirty="0" smtClean="0">
                <a:solidFill>
                  <a:srgbClr val="00B0F0"/>
                </a:solidFill>
              </a:rPr>
              <a:t> + 4 = 34 </a:t>
            </a:r>
            <a:r>
              <a:rPr lang="en-US" sz="2200" dirty="0" smtClean="0"/>
              <a:t>op.</a:t>
            </a:r>
            <a:endParaRPr lang="nl-NL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6756487" y="2615869"/>
            <a:ext cx="1614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5</a:t>
            </a:r>
            <a:r>
              <a:rPr lang="en-US" sz="2200" i="1" dirty="0" smtClean="0"/>
              <a:t>b</a:t>
            </a:r>
            <a:r>
              <a:rPr lang="en-US" sz="2200" dirty="0" smtClean="0"/>
              <a:t> + 4 = 34</a:t>
            </a:r>
            <a:endParaRPr lang="nl-NL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378768" y="3278474"/>
            <a:ext cx="31590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Wat</a:t>
            </a:r>
            <a:r>
              <a:rPr lang="en-US" sz="2200" b="1" dirty="0" smtClean="0">
                <a:solidFill>
                  <a:srgbClr val="0070C0"/>
                </a:solidFill>
              </a:rPr>
              <a:t> is de </a:t>
            </a:r>
            <a:r>
              <a:rPr lang="en-US" sz="2200" b="1" dirty="0" err="1" smtClean="0">
                <a:solidFill>
                  <a:srgbClr val="0070C0"/>
                </a:solidFill>
              </a:rPr>
              <a:t>eerste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stap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0995" y="2998347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4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50200" y="2998347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4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56487" y="3450894"/>
            <a:ext cx="1614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5</a:t>
            </a:r>
            <a:r>
              <a:rPr lang="en-US" sz="2200" i="1" dirty="0" smtClean="0"/>
              <a:t>b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+ 4 </a:t>
            </a:r>
            <a:r>
              <a:rPr lang="en-US" sz="2200" dirty="0" smtClean="0"/>
              <a:t>= 30</a:t>
            </a:r>
            <a:endParaRPr lang="nl-NL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754613" y="3890779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: 5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29360" y="389078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: 5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32240" y="4315213"/>
            <a:ext cx="15359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</a:rPr>
              <a:t>5</a:t>
            </a:r>
            <a:r>
              <a:rPr lang="en-US" sz="2200" i="1" dirty="0" smtClean="0"/>
              <a:t>b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+ 4</a:t>
            </a:r>
            <a:r>
              <a:rPr lang="en-US" sz="2200" dirty="0" smtClean="0"/>
              <a:t> =  6</a:t>
            </a:r>
            <a:endParaRPr lang="nl-NL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78768" y="4013325"/>
            <a:ext cx="41424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Door </a:t>
            </a:r>
            <a:r>
              <a:rPr lang="en-US" sz="2200" b="1" dirty="0" err="1" smtClean="0">
                <a:solidFill>
                  <a:srgbClr val="0070C0"/>
                </a:solidFill>
              </a:rPr>
              <a:t>welk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getal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moet</a:t>
            </a:r>
            <a:r>
              <a:rPr lang="en-US" sz="2200" b="1" dirty="0" smtClean="0">
                <a:solidFill>
                  <a:srgbClr val="0070C0"/>
                </a:solidFill>
              </a:rPr>
              <a:t> je links 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en </a:t>
            </a:r>
            <a:r>
              <a:rPr lang="en-US" sz="2200" b="1" dirty="0" err="1" smtClean="0">
                <a:solidFill>
                  <a:srgbClr val="0070C0"/>
                </a:solidFill>
              </a:rPr>
              <a:t>rechts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delen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78768" y="4970584"/>
            <a:ext cx="4490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Hoe </a:t>
            </a:r>
            <a:r>
              <a:rPr lang="en-US" sz="2200" b="1" dirty="0" err="1" smtClean="0">
                <a:solidFill>
                  <a:srgbClr val="0070C0"/>
                </a:solidFill>
              </a:rPr>
              <a:t>controleer</a:t>
            </a:r>
            <a:r>
              <a:rPr lang="en-US" sz="2200" b="1" dirty="0" smtClean="0">
                <a:solidFill>
                  <a:srgbClr val="0070C0"/>
                </a:solidFill>
              </a:rPr>
              <a:t> je de </a:t>
            </a:r>
            <a:r>
              <a:rPr lang="en-US" sz="2200" b="1" dirty="0" err="1" smtClean="0">
                <a:solidFill>
                  <a:srgbClr val="0070C0"/>
                </a:solidFill>
              </a:rPr>
              <a:t>oplossing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669925" y="5311055"/>
            <a:ext cx="16914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Het is </a:t>
            </a:r>
            <a:r>
              <a:rPr lang="en-US" sz="2200" dirty="0" err="1" smtClean="0"/>
              <a:t>goed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58" name="Word_26-1"/>
          <p:cNvSpPr txBox="1"/>
          <p:nvPr/>
        </p:nvSpPr>
        <p:spPr>
          <a:xfrm>
            <a:off x="6808248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5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59" name="Word_26-2"/>
          <p:cNvSpPr txBox="1"/>
          <p:nvPr/>
        </p:nvSpPr>
        <p:spPr>
          <a:xfrm>
            <a:off x="7064728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× </a:t>
            </a:r>
            <a:endParaRPr lang="nl-NL" sz="2200" dirty="0"/>
          </a:p>
        </p:txBody>
      </p:sp>
      <p:sp>
        <p:nvSpPr>
          <p:cNvPr id="60" name="Word_26-3"/>
          <p:cNvSpPr txBox="1"/>
          <p:nvPr/>
        </p:nvSpPr>
        <p:spPr>
          <a:xfrm>
            <a:off x="7329224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6 </a:t>
            </a:r>
            <a:endParaRPr lang="nl-NL" sz="2200" dirty="0"/>
          </a:p>
        </p:txBody>
      </p:sp>
      <p:sp>
        <p:nvSpPr>
          <p:cNvPr id="61" name="Word_26-4"/>
          <p:cNvSpPr txBox="1"/>
          <p:nvPr/>
        </p:nvSpPr>
        <p:spPr>
          <a:xfrm>
            <a:off x="7585704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+ </a:t>
            </a:r>
            <a:endParaRPr lang="nl-NL" sz="2200" dirty="0"/>
          </a:p>
        </p:txBody>
      </p:sp>
      <p:sp>
        <p:nvSpPr>
          <p:cNvPr id="62" name="Word_26-5"/>
          <p:cNvSpPr txBox="1"/>
          <p:nvPr/>
        </p:nvSpPr>
        <p:spPr>
          <a:xfrm>
            <a:off x="7850200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4 </a:t>
            </a:r>
            <a:endParaRPr lang="nl-NL" sz="2200" dirty="0"/>
          </a:p>
        </p:txBody>
      </p:sp>
      <p:sp>
        <p:nvSpPr>
          <p:cNvPr id="63" name="Word_26-6"/>
          <p:cNvSpPr txBox="1"/>
          <p:nvPr/>
        </p:nvSpPr>
        <p:spPr>
          <a:xfrm>
            <a:off x="8106680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64" name="Word_26-7"/>
          <p:cNvSpPr txBox="1"/>
          <p:nvPr/>
        </p:nvSpPr>
        <p:spPr>
          <a:xfrm>
            <a:off x="8371176" y="4947194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34 </a:t>
            </a:r>
            <a:endParaRPr lang="nl-NL" sz="2200" dirty="0"/>
          </a:p>
        </p:txBody>
      </p:sp>
      <p:sp>
        <p:nvSpPr>
          <p:cNvPr id="65" name="Word_26-8"/>
          <p:cNvSpPr txBox="1"/>
          <p:nvPr/>
        </p:nvSpPr>
        <p:spPr>
          <a:xfrm>
            <a:off x="8627656" y="4947194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5807154" y="268326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5807154" y="334099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5807154" y="4082237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Oval 73"/>
          <p:cNvSpPr>
            <a:spLocks noChangeAspect="1"/>
          </p:cNvSpPr>
          <p:nvPr/>
        </p:nvSpPr>
        <p:spPr>
          <a:xfrm>
            <a:off x="5807154" y="473996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5807154" y="556334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xtBox 20"/>
          <p:cNvSpPr txBox="1"/>
          <p:nvPr/>
        </p:nvSpPr>
        <p:spPr>
          <a:xfrm>
            <a:off x="5775151" y="1618363"/>
            <a:ext cx="15808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Uitwerking</a:t>
            </a:r>
            <a:r>
              <a:rPr lang="en-US" sz="2200" dirty="0" smtClean="0"/>
              <a:t>:</a:t>
            </a:r>
            <a:endParaRPr lang="nl-NL" sz="2200" dirty="0"/>
          </a:p>
        </p:txBody>
      </p:sp>
      <p:grpSp>
        <p:nvGrpSpPr>
          <p:cNvPr id="7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9" name="Isosceles Triangle 7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1" name="Rectangle 40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" name="Tekstvak 1"/>
          <p:cNvSpPr txBox="1"/>
          <p:nvPr/>
        </p:nvSpPr>
        <p:spPr>
          <a:xfrm>
            <a:off x="378768" y="2823202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</p:spTree>
    <p:extLst>
      <p:ext uri="{BB962C8B-B14F-4D97-AF65-F5344CB8AC3E}">
        <p14:creationId xmlns:p14="http://schemas.microsoft.com/office/powerpoint/2010/main" val="239985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54" grpId="0"/>
      <p:bldP spid="14" grpId="0"/>
      <p:bldP spid="15" grpId="0"/>
      <p:bldP spid="55" grpId="0"/>
      <p:bldP spid="16" grpId="0"/>
      <p:bldP spid="16" grpId="1"/>
      <p:bldP spid="17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71" grpId="0" animBg="1"/>
      <p:bldP spid="72" grpId="0" animBg="1"/>
      <p:bldP spid="73" grpId="0" animBg="1"/>
      <p:bldP spid="74" grpId="0" animBg="1"/>
      <p:bldP spid="75" grpId="0" animBg="1"/>
      <p:bldP spid="21" grpId="0"/>
      <p:bldP spid="43" grpId="0" animBg="1"/>
      <p:bldP spid="44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5596487" y="2017054"/>
            <a:ext cx="3547513" cy="4348023"/>
            <a:chOff x="467544" y="4013448"/>
            <a:chExt cx="8421291" cy="1575792"/>
          </a:xfrm>
        </p:grpSpPr>
        <p:grpSp>
          <p:nvGrpSpPr>
            <p:cNvPr id="67" name="Group 6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9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2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0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2200" dirty="0"/>
              </a:p>
            </p:txBody>
          </p:sp>
        </p:grpSp>
        <p:cxnSp>
          <p:nvCxnSpPr>
            <p:cNvPr id="68" name="Straight Connector 67"/>
            <p:cNvCxnSpPr/>
            <p:nvPr/>
          </p:nvCxnSpPr>
          <p:spPr>
            <a:xfrm>
              <a:off x="1835696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3596187" y="65810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635896" y="665566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Oplossen met de balansmethode</a:t>
            </a:r>
            <a:endParaRPr lang="nl-NL" sz="3200" b="1" dirty="0">
              <a:latin typeface="Eurostil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768" y="799604"/>
            <a:ext cx="1691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r>
              <a:rPr lang="en-US" sz="2200" dirty="0" smtClean="0">
                <a:solidFill>
                  <a:srgbClr val="D60093"/>
                </a:solidFill>
              </a:rPr>
              <a:t> 2</a:t>
            </a:r>
            <a:endParaRPr lang="nl-NL" sz="2200" dirty="0">
              <a:solidFill>
                <a:srgbClr val="D6009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8768" y="1412776"/>
                <a:ext cx="4507965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/>
                  <a:t>Opgave</a:t>
                </a:r>
              </a:p>
              <a:p>
                <a:r>
                  <a:rPr lang="en-US" sz="2200" dirty="0" smtClean="0"/>
                  <a:t>Los de </a:t>
                </a:r>
                <a:r>
                  <a:rPr lang="en-US" sz="2200" dirty="0" err="1" smtClean="0"/>
                  <a:t>vergelijking</a:t>
                </a:r>
                <a:r>
                  <a:rPr lang="en-US" sz="2200" dirty="0" smtClean="0"/>
                  <a:t> </a:t>
                </a:r>
                <a:r>
                  <a:rPr lang="en-US" sz="2200" b="1" dirty="0" smtClean="0">
                    <a:solidFill>
                      <a:srgbClr val="00B0F0"/>
                    </a:solidFill>
                  </a:rPr>
                  <a:t>4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00B0F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="1" dirty="0" smtClean="0">
                    <a:solidFill>
                      <a:srgbClr val="00B0F0"/>
                    </a:solidFill>
                    <a:latin typeface="+mn-lt"/>
                  </a:rPr>
                  <a:t> </a:t>
                </a:r>
                <a:r>
                  <a:rPr lang="en-US" sz="2200" b="1" dirty="0" smtClean="0">
                    <a:solidFill>
                      <a:srgbClr val="00B0F0"/>
                    </a:solidFill>
                  </a:rPr>
                  <a:t>+ 3 = 23 </a:t>
                </a:r>
                <a:r>
                  <a:rPr lang="en-US" sz="2200" dirty="0" smtClean="0"/>
                  <a:t>op.</a:t>
                </a:r>
                <a:endParaRPr lang="nl-NL" sz="2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412776"/>
                <a:ext cx="4507965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1622" t="-3968" r="-946" b="-158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56487" y="2615869"/>
                <a:ext cx="161666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4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dirty="0" smtClean="0"/>
                  <a:t> + 3 = 23</a:t>
                </a:r>
                <a:endParaRPr lang="nl-NL" sz="2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487" y="2615869"/>
                <a:ext cx="1616661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4511" t="-7042" r="-4511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00696" y="3326432"/>
            <a:ext cx="31590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Wat</a:t>
            </a:r>
            <a:r>
              <a:rPr lang="en-US" sz="2200" b="1" dirty="0" smtClean="0">
                <a:solidFill>
                  <a:srgbClr val="0070C0"/>
                </a:solidFill>
              </a:rPr>
              <a:t> is de </a:t>
            </a:r>
            <a:r>
              <a:rPr lang="en-US" sz="2200" b="1" dirty="0" err="1" smtClean="0">
                <a:solidFill>
                  <a:srgbClr val="0070C0"/>
                </a:solidFill>
              </a:rPr>
              <a:t>eerste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stap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0995" y="3064834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3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46529" y="3064834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3</a:t>
            </a:r>
            <a:endParaRPr lang="nl-NL" sz="2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56487" y="3450894"/>
                <a:ext cx="161666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4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dirty="0" smtClean="0"/>
                  <a:t> </a:t>
                </a:r>
                <a:r>
                  <a:rPr lang="en-US" sz="2200" dirty="0" smtClean="0">
                    <a:solidFill>
                      <a:schemeClr val="bg1"/>
                    </a:solidFill>
                  </a:rPr>
                  <a:t>+ 4 </a:t>
                </a:r>
                <a:r>
                  <a:rPr lang="en-US" sz="2200" dirty="0" smtClean="0"/>
                  <a:t>= 20</a:t>
                </a:r>
                <a:endParaRPr lang="nl-NL" sz="2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487" y="3450894"/>
                <a:ext cx="1616661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4511" t="-7042" r="-4511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754612" y="389078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: 4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64010" y="3890780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: 4</a:t>
            </a:r>
            <a:endParaRPr lang="nl-NL" sz="2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x=5"/>
              <p:cNvSpPr txBox="1"/>
              <p:nvPr/>
            </p:nvSpPr>
            <p:spPr>
              <a:xfrm>
                <a:off x="6756487" y="4315213"/>
                <a:ext cx="145956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bg1"/>
                    </a:solidFill>
                  </a:rPr>
                  <a:t>5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dirty="0" smtClean="0"/>
                  <a:t> </a:t>
                </a:r>
                <a:r>
                  <a:rPr lang="en-US" sz="2200" dirty="0" smtClean="0">
                    <a:solidFill>
                      <a:schemeClr val="bg1"/>
                    </a:solidFill>
                  </a:rPr>
                  <a:t>+ 4</a:t>
                </a:r>
                <a:r>
                  <a:rPr lang="en-US" sz="2200" dirty="0" smtClean="0"/>
                  <a:t> = 5</a:t>
                </a:r>
                <a:endParaRPr lang="nl-NL" sz="2200" dirty="0"/>
              </a:p>
            </p:txBody>
          </p:sp>
        </mc:Choice>
        <mc:Fallback xmlns="">
          <p:sp>
            <p:nvSpPr>
              <p:cNvPr id="16" name="x=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487" y="4315213"/>
                <a:ext cx="1459567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5000" t="-7042" r="-5000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89732" y="3982975"/>
            <a:ext cx="41424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Door </a:t>
            </a:r>
            <a:r>
              <a:rPr lang="en-US" sz="2200" b="1" dirty="0" err="1" smtClean="0">
                <a:solidFill>
                  <a:srgbClr val="0070C0"/>
                </a:solidFill>
              </a:rPr>
              <a:t>welk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getal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moet</a:t>
            </a:r>
            <a:r>
              <a:rPr lang="en-US" sz="2200" b="1" dirty="0" smtClean="0">
                <a:solidFill>
                  <a:srgbClr val="0070C0"/>
                </a:solidFill>
              </a:rPr>
              <a:t> je links 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en </a:t>
            </a:r>
            <a:r>
              <a:rPr lang="en-US" sz="2200" b="1" dirty="0" err="1" smtClean="0">
                <a:solidFill>
                  <a:srgbClr val="0070C0"/>
                </a:solidFill>
              </a:rPr>
              <a:t>rechts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delen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78768" y="4970584"/>
            <a:ext cx="4490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Hoe </a:t>
            </a:r>
            <a:r>
              <a:rPr lang="en-US" sz="2200" b="1" dirty="0" err="1" smtClean="0">
                <a:solidFill>
                  <a:srgbClr val="0070C0"/>
                </a:solidFill>
              </a:rPr>
              <a:t>controleer</a:t>
            </a:r>
            <a:r>
              <a:rPr lang="en-US" sz="2200" b="1" dirty="0" smtClean="0">
                <a:solidFill>
                  <a:srgbClr val="0070C0"/>
                </a:solidFill>
              </a:rPr>
              <a:t> je de </a:t>
            </a:r>
            <a:r>
              <a:rPr lang="en-US" sz="2200" b="1" dirty="0" err="1" smtClean="0">
                <a:solidFill>
                  <a:srgbClr val="0070C0"/>
                </a:solidFill>
              </a:rPr>
              <a:t>oplossing</a:t>
            </a:r>
            <a:r>
              <a:rPr lang="en-US" sz="2200" b="1" dirty="0" smtClean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669925" y="5311055"/>
            <a:ext cx="16914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Het is </a:t>
            </a:r>
            <a:r>
              <a:rPr lang="en-US" sz="2200" dirty="0" err="1" smtClean="0"/>
              <a:t>goed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58" name="Word_26-1"/>
          <p:cNvSpPr txBox="1"/>
          <p:nvPr/>
        </p:nvSpPr>
        <p:spPr>
          <a:xfrm>
            <a:off x="6808248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4 </a:t>
            </a:r>
            <a:endParaRPr lang="nl-NL" sz="2200" dirty="0"/>
          </a:p>
        </p:txBody>
      </p:sp>
      <p:sp>
        <p:nvSpPr>
          <p:cNvPr id="59" name="Word_26-2"/>
          <p:cNvSpPr txBox="1"/>
          <p:nvPr/>
        </p:nvSpPr>
        <p:spPr>
          <a:xfrm>
            <a:off x="7064728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× </a:t>
            </a:r>
            <a:endParaRPr lang="nl-NL" sz="2200" dirty="0"/>
          </a:p>
        </p:txBody>
      </p:sp>
      <p:sp>
        <p:nvSpPr>
          <p:cNvPr id="60" name="Word_26-3"/>
          <p:cNvSpPr txBox="1"/>
          <p:nvPr/>
        </p:nvSpPr>
        <p:spPr>
          <a:xfrm>
            <a:off x="7329224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5 </a:t>
            </a:r>
            <a:endParaRPr lang="nl-NL" sz="2200" dirty="0"/>
          </a:p>
        </p:txBody>
      </p:sp>
      <p:sp>
        <p:nvSpPr>
          <p:cNvPr id="61" name="Word_26-4"/>
          <p:cNvSpPr txBox="1"/>
          <p:nvPr/>
        </p:nvSpPr>
        <p:spPr>
          <a:xfrm>
            <a:off x="7585704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+ </a:t>
            </a:r>
            <a:endParaRPr lang="nl-NL" sz="2200" dirty="0"/>
          </a:p>
        </p:txBody>
      </p:sp>
      <p:sp>
        <p:nvSpPr>
          <p:cNvPr id="62" name="Word_26-5"/>
          <p:cNvSpPr txBox="1"/>
          <p:nvPr/>
        </p:nvSpPr>
        <p:spPr>
          <a:xfrm>
            <a:off x="7850200" y="494719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3 </a:t>
            </a:r>
            <a:endParaRPr lang="nl-NL" sz="2200" dirty="0"/>
          </a:p>
        </p:txBody>
      </p:sp>
      <p:sp>
        <p:nvSpPr>
          <p:cNvPr id="63" name="Word_26-6"/>
          <p:cNvSpPr txBox="1"/>
          <p:nvPr/>
        </p:nvSpPr>
        <p:spPr>
          <a:xfrm>
            <a:off x="8106680" y="494719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smtClean="0"/>
              <a:t>= </a:t>
            </a:r>
            <a:endParaRPr lang="nl-NL" sz="2200" dirty="0"/>
          </a:p>
        </p:txBody>
      </p:sp>
      <p:sp>
        <p:nvSpPr>
          <p:cNvPr id="64" name="Word_26-7"/>
          <p:cNvSpPr txBox="1"/>
          <p:nvPr/>
        </p:nvSpPr>
        <p:spPr>
          <a:xfrm>
            <a:off x="8371176" y="4947194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23 </a:t>
            </a:r>
            <a:endParaRPr lang="nl-NL" sz="2200" dirty="0"/>
          </a:p>
        </p:txBody>
      </p:sp>
      <p:sp>
        <p:nvSpPr>
          <p:cNvPr id="65" name="Word_26-8"/>
          <p:cNvSpPr txBox="1"/>
          <p:nvPr/>
        </p:nvSpPr>
        <p:spPr>
          <a:xfrm>
            <a:off x="8627656" y="4947194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71" name="Oval 70"/>
          <p:cNvSpPr>
            <a:spLocks noChangeAspect="1"/>
          </p:cNvSpPr>
          <p:nvPr/>
        </p:nvSpPr>
        <p:spPr>
          <a:xfrm>
            <a:off x="5807154" y="268326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5807154" y="334099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3" name="Oval 72"/>
          <p:cNvSpPr>
            <a:spLocks noChangeAspect="1"/>
          </p:cNvSpPr>
          <p:nvPr/>
        </p:nvSpPr>
        <p:spPr>
          <a:xfrm>
            <a:off x="5807154" y="4082237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4" name="Oval 73"/>
          <p:cNvSpPr>
            <a:spLocks noChangeAspect="1"/>
          </p:cNvSpPr>
          <p:nvPr/>
        </p:nvSpPr>
        <p:spPr>
          <a:xfrm>
            <a:off x="5807154" y="473996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5807154" y="556334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21" name="TextBox 20"/>
          <p:cNvSpPr txBox="1"/>
          <p:nvPr/>
        </p:nvSpPr>
        <p:spPr>
          <a:xfrm>
            <a:off x="5775151" y="1618363"/>
            <a:ext cx="15808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Uitwerking</a:t>
            </a:r>
            <a:r>
              <a:rPr lang="en-US" sz="2200" dirty="0" smtClean="0"/>
              <a:t>: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x =5 bold"/>
              <p:cNvSpPr txBox="1"/>
              <p:nvPr/>
            </p:nvSpPr>
            <p:spPr>
              <a:xfrm>
                <a:off x="6757200" y="4316400"/>
                <a:ext cx="14622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b="1" dirty="0" smtClean="0">
                    <a:solidFill>
                      <a:schemeClr val="bg1"/>
                    </a:solidFill>
                  </a:rPr>
                  <a:t>5</a:t>
                </a:r>
                <a14:m>
                  <m:oMath xmlns:m="http://schemas.openxmlformats.org/officeDocument/2006/math">
                    <m:r>
                      <a:rPr lang="en-US" sz="2200" b="1" i="1" dirty="0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200" b="1" dirty="0" smtClean="0"/>
                  <a:t>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+ 4</a:t>
                </a:r>
                <a:r>
                  <a:rPr lang="en-US" sz="2200" b="1" dirty="0" smtClean="0"/>
                  <a:t> = 5</a:t>
                </a:r>
                <a:endParaRPr lang="nl-NL" sz="2200" b="1" dirty="0"/>
              </a:p>
            </p:txBody>
          </p:sp>
        </mc:Choice>
        <mc:Fallback xmlns="">
          <p:sp>
            <p:nvSpPr>
              <p:cNvPr id="38" name="x =5 bold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200" y="4316400"/>
                <a:ext cx="1462260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5000" t="-7042" r="-5000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200"/>
          </a:p>
        </p:txBody>
      </p:sp>
      <p:sp>
        <p:nvSpPr>
          <p:cNvPr id="40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tangle 40"/>
          <p:cNvSpPr/>
          <p:nvPr/>
        </p:nvSpPr>
        <p:spPr>
          <a:xfrm>
            <a:off x="7449642" y="156804"/>
            <a:ext cx="126348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kstvak 2"/>
          <p:cNvSpPr txBox="1"/>
          <p:nvPr/>
        </p:nvSpPr>
        <p:spPr>
          <a:xfrm>
            <a:off x="400696" y="2879329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</p:spTree>
    <p:extLst>
      <p:ext uri="{BB962C8B-B14F-4D97-AF65-F5344CB8AC3E}">
        <p14:creationId xmlns:p14="http://schemas.microsoft.com/office/powerpoint/2010/main" val="330526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54" grpId="0"/>
      <p:bldP spid="14" grpId="0"/>
      <p:bldP spid="15" grpId="0"/>
      <p:bldP spid="55" grpId="0"/>
      <p:bldP spid="16" grpId="0"/>
      <p:bldP spid="16" grpId="1"/>
      <p:bldP spid="17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71" grpId="0" animBg="1"/>
      <p:bldP spid="72" grpId="0" animBg="1"/>
      <p:bldP spid="73" grpId="0" animBg="1"/>
      <p:bldP spid="74" grpId="0" animBg="1"/>
      <p:bldP spid="75" grpId="0" animBg="1"/>
      <p:bldP spid="21" grpId="0"/>
      <p:bldP spid="38" grpId="0"/>
      <p:bldP spid="39" grpId="0" animBg="1"/>
      <p:bldP spid="40" grpId="0"/>
      <p:bldP spid="43" grpId="0" animBg="1"/>
      <p:bldP spid="3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317</Words>
  <Application>Microsoft Office PowerPoint</Application>
  <PresentationFormat>On-screen Show (4:3)</PresentationFormat>
  <Paragraphs>100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TheorieTemplateMacroWatermark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Nijbroek, Tom</cp:lastModifiedBy>
  <cp:revision>24</cp:revision>
  <dcterms:created xsi:type="dcterms:W3CDTF">2014-05-07T07:22:51Z</dcterms:created>
  <dcterms:modified xsi:type="dcterms:W3CDTF">2014-09-12T14:48:27Z</dcterms:modified>
</cp:coreProperties>
</file>