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32" r:id="rId3"/>
    <p:sldId id="331" r:id="rId4"/>
    <p:sldId id="333" r:id="rId5"/>
    <p:sldId id="334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8806"/>
    <a:srgbClr val="F3AA19"/>
    <a:srgbClr val="33CCFF"/>
    <a:srgbClr val="DEBDFF"/>
    <a:srgbClr val="DFDBF0"/>
    <a:srgbClr val="D60093"/>
    <a:srgbClr val="0099FF"/>
    <a:srgbClr val="00FF00"/>
    <a:srgbClr val="00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87314" autoAdjust="0"/>
  </p:normalViewPr>
  <p:slideViewPr>
    <p:cSldViewPr snapToObjects="1">
      <p:cViewPr>
        <p:scale>
          <a:sx n="100" d="100"/>
          <a:sy n="100" d="100"/>
        </p:scale>
        <p:origin x="-120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843808" y="3956041"/>
            <a:ext cx="468052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smtClean="0">
                <a:latin typeface="Arial Black" pitchFamily="34" charset="0"/>
              </a:rPr>
              <a:t>2.2 </a:t>
            </a:r>
            <a:r>
              <a:rPr lang="nl-NL" sz="2400" dirty="0" smtClean="0">
                <a:latin typeface="+mn-lt"/>
              </a:rPr>
              <a:t>Oplossen met inklemmen</a:t>
            </a:r>
            <a:br>
              <a:rPr lang="nl-NL" sz="2400" dirty="0" smtClean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O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plossen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met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inklemmen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inklemmen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8" y="2127543"/>
            <a:ext cx="64043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Dorien berekent haar inkomsten met een formule.</a:t>
            </a:r>
            <a:endParaRPr lang="nl-NL" sz="2200" dirty="0"/>
          </a:p>
        </p:txBody>
      </p:sp>
      <p:sp>
        <p:nvSpPr>
          <p:cNvPr id="35" name="TextBox 12"/>
          <p:cNvSpPr txBox="1"/>
          <p:nvPr/>
        </p:nvSpPr>
        <p:spPr>
          <a:xfrm>
            <a:off x="378768" y="2635254"/>
            <a:ext cx="22429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Inkomsten in € 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7" name="TextBox 12"/>
          <p:cNvSpPr txBox="1"/>
          <p:nvPr/>
        </p:nvSpPr>
        <p:spPr>
          <a:xfrm>
            <a:off x="2699792" y="2635254"/>
            <a:ext cx="13083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2 + 3,50</a:t>
            </a:r>
            <a:r>
              <a:rPr lang="nl-NL" sz="2200" b="1" i="1" dirty="0" smtClean="0">
                <a:solidFill>
                  <a:srgbClr val="33CCFF"/>
                </a:solidFill>
              </a:rPr>
              <a:t>t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41" name="TextBox 12"/>
          <p:cNvSpPr txBox="1"/>
          <p:nvPr/>
        </p:nvSpPr>
        <p:spPr>
          <a:xfrm>
            <a:off x="378768" y="3135655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 smtClean="0"/>
              <a:t>: tijd in uren</a:t>
            </a:r>
            <a:endParaRPr lang="nl-NL" sz="2200" dirty="0"/>
          </a:p>
        </p:txBody>
      </p:sp>
      <p:sp>
        <p:nvSpPr>
          <p:cNvPr id="42" name="TextBox 12"/>
          <p:cNvSpPr txBox="1"/>
          <p:nvPr/>
        </p:nvSpPr>
        <p:spPr>
          <a:xfrm>
            <a:off x="378768" y="3567703"/>
            <a:ext cx="28071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Dorien verdient €37. </a:t>
            </a:r>
            <a:endParaRPr lang="nl-NL" sz="2200" dirty="0"/>
          </a:p>
        </p:txBody>
      </p:sp>
      <p:sp>
        <p:nvSpPr>
          <p:cNvPr id="43" name="TextBox 12"/>
          <p:cNvSpPr txBox="1"/>
          <p:nvPr/>
        </p:nvSpPr>
        <p:spPr>
          <a:xfrm>
            <a:off x="2494607" y="3574177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37 </a:t>
            </a:r>
            <a:endParaRPr lang="nl-NL" sz="2200" dirty="0"/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598254" y="6337925"/>
            <a:ext cx="440378" cy="360000"/>
            <a:chOff x="5076056" y="174576"/>
            <a:chExt cx="3276364" cy="2678360"/>
          </a:xfrm>
        </p:grpSpPr>
        <p:sp>
          <p:nvSpPr>
            <p:cNvPr id="46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0" name="TextBox 12"/>
          <p:cNvSpPr txBox="1"/>
          <p:nvPr/>
        </p:nvSpPr>
        <p:spPr>
          <a:xfrm>
            <a:off x="4067944" y="2635254"/>
            <a:ext cx="843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ofwel</a:t>
            </a:r>
            <a:endParaRPr lang="nl-NL" sz="2200" dirty="0"/>
          </a:p>
        </p:txBody>
      </p:sp>
      <p:sp>
        <p:nvSpPr>
          <p:cNvPr id="51" name="TextBox 12"/>
          <p:cNvSpPr txBox="1"/>
          <p:nvPr/>
        </p:nvSpPr>
        <p:spPr>
          <a:xfrm>
            <a:off x="4932040" y="2635254"/>
            <a:ext cx="19447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2 + 3,50</a:t>
            </a:r>
            <a:r>
              <a:rPr lang="nl-NL" sz="2200" b="1" i="1" dirty="0" smtClean="0">
                <a:solidFill>
                  <a:srgbClr val="33CCFF"/>
                </a:solidFill>
              </a:rPr>
              <a:t>t </a:t>
            </a:r>
            <a:r>
              <a:rPr lang="nl-NL" sz="2200" b="1" dirty="0" smtClean="0">
                <a:solidFill>
                  <a:srgbClr val="33CCFF"/>
                </a:solidFill>
              </a:rPr>
              <a:t>= 37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 rot="16200000">
            <a:off x="5690536" y="2255671"/>
            <a:ext cx="368481" cy="1851045"/>
          </a:xfrm>
          <a:prstGeom prst="leftBrace">
            <a:avLst>
              <a:gd name="adj1" fmla="val 30379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xtBox 12"/>
          <p:cNvSpPr txBox="1"/>
          <p:nvPr/>
        </p:nvSpPr>
        <p:spPr>
          <a:xfrm>
            <a:off x="5076056" y="3356992"/>
            <a:ext cx="1755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vergelijking</a:t>
            </a:r>
            <a:endParaRPr lang="nl-NL" sz="2200" b="1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895353" y="3075667"/>
            <a:ext cx="594341" cy="125152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12"/>
          <p:cNvSpPr txBox="1"/>
          <p:nvPr/>
        </p:nvSpPr>
        <p:spPr>
          <a:xfrm>
            <a:off x="2876410" y="4798313"/>
            <a:ext cx="4633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d</a:t>
            </a:r>
            <a:r>
              <a:rPr lang="nl-NL" sz="2200" b="1" dirty="0" smtClean="0"/>
              <a:t>e oplossing van de vergelijking.</a:t>
            </a:r>
          </a:p>
        </p:txBody>
      </p:sp>
      <p:grpSp>
        <p:nvGrpSpPr>
          <p:cNvPr id="29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6" name="TextBox 12"/>
          <p:cNvSpPr txBox="1"/>
          <p:nvPr/>
        </p:nvSpPr>
        <p:spPr>
          <a:xfrm>
            <a:off x="378768" y="5251847"/>
            <a:ext cx="54473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Bij inklemmen zoek je naar de oplossing </a:t>
            </a:r>
            <a:br>
              <a:rPr lang="nl-NL" sz="2200" dirty="0" smtClean="0"/>
            </a:br>
            <a:r>
              <a:rPr lang="nl-NL" sz="2200" dirty="0" smtClean="0"/>
              <a:t>door telkens een ander getal  te proberen.</a:t>
            </a:r>
            <a:endParaRPr lang="nl-NL" sz="2200" dirty="0"/>
          </a:p>
        </p:txBody>
      </p:sp>
      <p:sp>
        <p:nvSpPr>
          <p:cNvPr id="44" name="TextBox 12"/>
          <p:cNvSpPr txBox="1"/>
          <p:nvPr/>
        </p:nvSpPr>
        <p:spPr>
          <a:xfrm>
            <a:off x="2422024" y="2636912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8" name="TextBox 12"/>
          <p:cNvSpPr txBox="1"/>
          <p:nvPr/>
        </p:nvSpPr>
        <p:spPr>
          <a:xfrm>
            <a:off x="2987672" y="4367426"/>
            <a:ext cx="37962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De </a:t>
            </a:r>
            <a:r>
              <a:rPr lang="nl-NL" sz="2200" b="1" i="1" dirty="0" smtClean="0"/>
              <a:t>t</a:t>
            </a:r>
            <a:r>
              <a:rPr lang="nl-NL" sz="2200" dirty="0" smtClean="0"/>
              <a:t> waarvoor het klopt heet </a:t>
            </a:r>
          </a:p>
        </p:txBody>
      </p:sp>
    </p:spTree>
    <p:extLst>
      <p:ext uri="{BB962C8B-B14F-4D97-AF65-F5344CB8AC3E}">
        <p14:creationId xmlns:p14="http://schemas.microsoft.com/office/powerpoint/2010/main" val="167133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4.44444E-6 L -0.05642 -0.13612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680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9" presetClass="emph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5" presetClass="emph" presetSubtype="0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5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5" grpId="0" build="allAtOnce"/>
      <p:bldP spid="43" grpId="0" build="allAtOnce"/>
      <p:bldP spid="43" grpId="1" build="allAtOnce"/>
      <p:bldP spid="43" grpId="2" build="allAtOnce"/>
      <p:bldP spid="6" grpId="0" animBg="1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5160" y="4197732"/>
            <a:ext cx="6183981" cy="1029524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inklemmen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8" y="1157838"/>
            <a:ext cx="58849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Jarco berekent zijn inkomsten met de formule</a:t>
            </a:r>
            <a:endParaRPr lang="nl-NL" sz="2200" dirty="0"/>
          </a:p>
        </p:txBody>
      </p:sp>
      <p:sp>
        <p:nvSpPr>
          <p:cNvPr id="40" name="Rechthoek 39"/>
          <p:cNvSpPr/>
          <p:nvPr/>
        </p:nvSpPr>
        <p:spPr>
          <a:xfrm>
            <a:off x="7172622" y="6030391"/>
            <a:ext cx="1218583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TextBox 12"/>
          <p:cNvSpPr txBox="1"/>
          <p:nvPr/>
        </p:nvSpPr>
        <p:spPr>
          <a:xfrm>
            <a:off x="378768" y="1860604"/>
            <a:ext cx="24080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Inkomsten in € 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7" name="TextBox 12"/>
          <p:cNvSpPr txBox="1"/>
          <p:nvPr/>
        </p:nvSpPr>
        <p:spPr>
          <a:xfrm>
            <a:off x="2742489" y="1847908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5,25 + 4,90</a:t>
            </a:r>
            <a:r>
              <a:rPr lang="nl-NL" sz="2200" b="1" i="1" dirty="0" smtClean="0">
                <a:solidFill>
                  <a:srgbClr val="33CCFF"/>
                </a:solidFill>
              </a:rPr>
              <a:t>t</a:t>
            </a:r>
            <a:r>
              <a:rPr lang="nl-NL" sz="2200" b="1" dirty="0" smtClean="0">
                <a:solidFill>
                  <a:srgbClr val="33CCFF"/>
                </a:solidFill>
              </a:rPr>
              <a:t>.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41" name="TextBox 12"/>
          <p:cNvSpPr txBox="1"/>
          <p:nvPr/>
        </p:nvSpPr>
        <p:spPr>
          <a:xfrm>
            <a:off x="378768" y="2202665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 smtClean="0"/>
              <a:t>: tijd in uren</a:t>
            </a:r>
            <a:endParaRPr lang="nl-NL" sz="2200" dirty="0"/>
          </a:p>
        </p:txBody>
      </p:sp>
      <p:sp>
        <p:nvSpPr>
          <p:cNvPr id="42" name="TextBox 12"/>
          <p:cNvSpPr txBox="1"/>
          <p:nvPr/>
        </p:nvSpPr>
        <p:spPr>
          <a:xfrm>
            <a:off x="378768" y="2570170"/>
            <a:ext cx="55242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In de herstvakantie verdient Jarco € 95,90.</a:t>
            </a:r>
            <a:endParaRPr lang="nl-NL" sz="2200" dirty="0"/>
          </a:p>
        </p:txBody>
      </p:sp>
      <p:sp>
        <p:nvSpPr>
          <p:cNvPr id="43" name="TextBox 12"/>
          <p:cNvSpPr txBox="1"/>
          <p:nvPr/>
        </p:nvSpPr>
        <p:spPr>
          <a:xfrm>
            <a:off x="4879082" y="2564904"/>
            <a:ext cx="9701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95,90 </a:t>
            </a:r>
            <a:endParaRPr lang="nl-NL" sz="2200" dirty="0"/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598254" y="6323415"/>
            <a:ext cx="440378" cy="360000"/>
            <a:chOff x="5076056" y="174576"/>
            <a:chExt cx="3276364" cy="2678360"/>
          </a:xfrm>
        </p:grpSpPr>
        <p:sp>
          <p:nvSpPr>
            <p:cNvPr id="46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1" name="TextBox 12"/>
          <p:cNvSpPr txBox="1"/>
          <p:nvPr/>
        </p:nvSpPr>
        <p:spPr>
          <a:xfrm>
            <a:off x="2051720" y="4507757"/>
            <a:ext cx="20233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5,25 + 4,90</a:t>
            </a:r>
            <a:r>
              <a:rPr lang="nl-NL" sz="2200" b="1" i="1" dirty="0" smtClean="0">
                <a:solidFill>
                  <a:srgbClr val="33CCFF"/>
                </a:solidFill>
              </a:rPr>
              <a:t>t </a:t>
            </a:r>
            <a:r>
              <a:rPr lang="nl-NL" sz="2200" b="1" dirty="0" smtClean="0">
                <a:solidFill>
                  <a:srgbClr val="33CCFF"/>
                </a:solidFill>
              </a:rPr>
              <a:t>= 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30317" y="2929318"/>
            <a:ext cx="4401911" cy="3917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</a:t>
            </a:r>
            <a:r>
              <a:rPr lang="en-US" sz="2200" dirty="0" smtClean="0"/>
              <a:t> </a:t>
            </a:r>
            <a:r>
              <a:rPr lang="en-US" sz="2200" dirty="0" err="1" smtClean="0"/>
              <a:t>Welke</a:t>
            </a:r>
            <a:r>
              <a:rPr lang="en-US" sz="2200" dirty="0" smtClean="0"/>
              <a:t> </a:t>
            </a:r>
            <a:r>
              <a:rPr lang="en-US" sz="2200" dirty="0" err="1" smtClean="0"/>
              <a:t>vergelijking</a:t>
            </a:r>
            <a:r>
              <a:rPr lang="en-US" sz="2200" dirty="0" smtClean="0"/>
              <a:t> </a:t>
            </a:r>
            <a:r>
              <a:rPr lang="en-US" sz="2200" dirty="0" err="1" smtClean="0"/>
              <a:t>hoort</a:t>
            </a:r>
            <a:r>
              <a:rPr lang="en-US" sz="2200" dirty="0" smtClean="0"/>
              <a:t> </a:t>
            </a:r>
            <a:r>
              <a:rPr lang="en-US" sz="2200" dirty="0" err="1" smtClean="0"/>
              <a:t>hierbij</a:t>
            </a:r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57" name="TextBox 12"/>
          <p:cNvSpPr txBox="1"/>
          <p:nvPr/>
        </p:nvSpPr>
        <p:spPr>
          <a:xfrm>
            <a:off x="3995936" y="4510281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95,90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8768" y="3737490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63" name="Oval 47"/>
          <p:cNvSpPr>
            <a:spLocks noChangeAspect="1"/>
          </p:cNvSpPr>
          <p:nvPr/>
        </p:nvSpPr>
        <p:spPr>
          <a:xfrm>
            <a:off x="1083741" y="456599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7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68" name="Isosceles Triangle 6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555 -2.59259E-6 L -0.09583 0.28403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4" y="1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5" presetClass="emph" presetSubtype="0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125"/>
                            </p:stCondLst>
                            <p:childTnLst>
                              <p:par>
                                <p:cTn id="65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25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125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125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43" grpId="1" build="allAtOnce"/>
      <p:bldP spid="43" grpId="3" build="allAtOnce"/>
      <p:bldP spid="43" grpId="4" build="allAtOnce"/>
      <p:bldP spid="43" grpId="5" build="allAtOnce"/>
      <p:bldP spid="51" grpId="0"/>
      <p:bldP spid="54" grpId="0"/>
      <p:bldP spid="55" grpId="0"/>
      <p:bldP spid="57" grpId="0"/>
      <p:bldP spid="21" grpId="0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9922" y="2708920"/>
            <a:ext cx="6183981" cy="4149080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inklemmen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6976743" y="601364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1" name="TextBox 12"/>
          <p:cNvSpPr txBox="1"/>
          <p:nvPr/>
        </p:nvSpPr>
        <p:spPr>
          <a:xfrm>
            <a:off x="467544" y="2060848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 smtClean="0"/>
              <a:t>: tijd in uren</a:t>
            </a:r>
            <a:endParaRPr lang="nl-NL" sz="2200" dirty="0"/>
          </a:p>
        </p:txBody>
      </p:sp>
      <p:sp>
        <p:nvSpPr>
          <p:cNvPr id="51" name="TextBox 12"/>
          <p:cNvSpPr txBox="1"/>
          <p:nvPr/>
        </p:nvSpPr>
        <p:spPr>
          <a:xfrm>
            <a:off x="1791148" y="3140968"/>
            <a:ext cx="18050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5,25 + 4,90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197913"/>
            <a:ext cx="52405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b</a:t>
            </a:r>
            <a:r>
              <a:rPr lang="en-US" sz="2200" dirty="0" smtClean="0"/>
              <a:t> Los de </a:t>
            </a:r>
            <a:r>
              <a:rPr lang="en-US" sz="2200" dirty="0" err="1" smtClean="0"/>
              <a:t>vergelijking</a:t>
            </a:r>
            <a:r>
              <a:rPr lang="en-US" sz="2200" dirty="0" smtClean="0"/>
              <a:t> op met </a:t>
            </a:r>
            <a:r>
              <a:rPr lang="en-US" sz="2200" dirty="0" err="1" smtClean="0"/>
              <a:t>inklemmen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378768" y="2420888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63" name="Oval 47"/>
          <p:cNvSpPr>
            <a:spLocks noChangeAspect="1"/>
          </p:cNvSpPr>
          <p:nvPr/>
        </p:nvSpPr>
        <p:spPr>
          <a:xfrm>
            <a:off x="1083741" y="486916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Oval 49"/>
          <p:cNvSpPr>
            <a:spLocks noChangeAspect="1"/>
          </p:cNvSpPr>
          <p:nvPr/>
        </p:nvSpPr>
        <p:spPr>
          <a:xfrm>
            <a:off x="1083709" y="558924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7" name="Volgende slide icoon"/>
          <p:cNvGrpSpPr/>
          <p:nvPr/>
        </p:nvGrpSpPr>
        <p:grpSpPr>
          <a:xfrm>
            <a:off x="8554514" y="6478321"/>
            <a:ext cx="395064" cy="180020"/>
            <a:chOff x="2610762" y="4509120"/>
            <a:chExt cx="395064" cy="180020"/>
          </a:xfrm>
        </p:grpSpPr>
        <p:sp>
          <p:nvSpPr>
            <p:cNvPr id="68" name="Isosceles Triangle 6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6" name="vraag a"/>
          <p:cNvSpPr txBox="1"/>
          <p:nvPr/>
        </p:nvSpPr>
        <p:spPr>
          <a:xfrm>
            <a:off x="378768" y="1629961"/>
            <a:ext cx="2047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We weten uit </a:t>
            </a:r>
            <a:r>
              <a:rPr lang="nl-NL" sz="2200" b="1" dirty="0" smtClean="0"/>
              <a:t>a</a:t>
            </a:r>
            <a:endParaRPr lang="nl-NL" sz="2200" b="1" dirty="0"/>
          </a:p>
        </p:txBody>
      </p:sp>
      <p:sp>
        <p:nvSpPr>
          <p:cNvPr id="38" name="TextBox 12"/>
          <p:cNvSpPr txBox="1"/>
          <p:nvPr/>
        </p:nvSpPr>
        <p:spPr>
          <a:xfrm>
            <a:off x="2555776" y="1622099"/>
            <a:ext cx="273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5,25 + 4,90</a:t>
            </a:r>
            <a:r>
              <a:rPr lang="nl-NL" sz="2200" b="1" i="1" dirty="0" smtClean="0">
                <a:solidFill>
                  <a:srgbClr val="33CCFF"/>
                </a:solidFill>
              </a:rPr>
              <a:t>t </a:t>
            </a:r>
            <a:r>
              <a:rPr lang="nl-NL" sz="2200" b="1" dirty="0" smtClean="0">
                <a:solidFill>
                  <a:srgbClr val="33CCFF"/>
                </a:solidFill>
              </a:rPr>
              <a:t>= 95,90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39" name="Oval 47"/>
          <p:cNvSpPr>
            <a:spLocks noChangeAspect="1"/>
          </p:cNvSpPr>
          <p:nvPr/>
        </p:nvSpPr>
        <p:spPr>
          <a:xfrm>
            <a:off x="1093977" y="342900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Oval 47"/>
          <p:cNvSpPr>
            <a:spLocks noChangeAspect="1"/>
          </p:cNvSpPr>
          <p:nvPr/>
        </p:nvSpPr>
        <p:spPr>
          <a:xfrm>
            <a:off x="1083741" y="414908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TextBox 12"/>
          <p:cNvSpPr txBox="1"/>
          <p:nvPr/>
        </p:nvSpPr>
        <p:spPr>
          <a:xfrm>
            <a:off x="3269618" y="315421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2" name="TextBox 12"/>
          <p:cNvSpPr txBox="1"/>
          <p:nvPr/>
        </p:nvSpPr>
        <p:spPr>
          <a:xfrm>
            <a:off x="4067944" y="3140968"/>
            <a:ext cx="36003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3" name="TextBox 12"/>
          <p:cNvSpPr txBox="1"/>
          <p:nvPr/>
        </p:nvSpPr>
        <p:spPr>
          <a:xfrm>
            <a:off x="3707904" y="3140968"/>
            <a:ext cx="4512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i="1" dirty="0" smtClean="0">
                <a:solidFill>
                  <a:srgbClr val="33CCFF"/>
                </a:solidFill>
              </a:rPr>
              <a:t>t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65" name="TextBox 12"/>
          <p:cNvSpPr txBox="1"/>
          <p:nvPr/>
        </p:nvSpPr>
        <p:spPr>
          <a:xfrm>
            <a:off x="3635896" y="3142129"/>
            <a:ext cx="66502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20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6" name="TextBox 12"/>
          <p:cNvSpPr txBox="1"/>
          <p:nvPr/>
        </p:nvSpPr>
        <p:spPr>
          <a:xfrm>
            <a:off x="4427983" y="3140968"/>
            <a:ext cx="18722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95,90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0" name="TextBox 12"/>
          <p:cNvSpPr txBox="1"/>
          <p:nvPr/>
        </p:nvSpPr>
        <p:spPr>
          <a:xfrm>
            <a:off x="4341118" y="3140968"/>
            <a:ext cx="1306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103,25</a:t>
            </a:r>
            <a:endParaRPr lang="nl-NL" sz="2200" b="1" dirty="0">
              <a:solidFill>
                <a:srgbClr val="33CCFF"/>
              </a:solidFill>
            </a:endParaRPr>
          </a:p>
        </p:txBody>
      </p:sp>
      <p:cxnSp>
        <p:nvCxnSpPr>
          <p:cNvPr id="7" name="Rechte verbindingslijn 6"/>
          <p:cNvCxnSpPr/>
          <p:nvPr/>
        </p:nvCxnSpPr>
        <p:spPr>
          <a:xfrm>
            <a:off x="2411760" y="3789040"/>
            <a:ext cx="0" cy="864096"/>
          </a:xfrm>
          <a:prstGeom prst="line">
            <a:avLst/>
          </a:prstGeom>
          <a:ln w="381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>
            <a:off x="1791148" y="4149080"/>
            <a:ext cx="3494863" cy="0"/>
          </a:xfrm>
          <a:prstGeom prst="line">
            <a:avLst/>
          </a:prstGeom>
          <a:ln w="254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39"/>
          <p:cNvCxnSpPr/>
          <p:nvPr/>
        </p:nvCxnSpPr>
        <p:spPr>
          <a:xfrm>
            <a:off x="3491880" y="3789040"/>
            <a:ext cx="0" cy="864096"/>
          </a:xfrm>
          <a:prstGeom prst="line">
            <a:avLst/>
          </a:prstGeom>
          <a:ln w="254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1973582" y="3737504"/>
            <a:ext cx="6026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t</a:t>
            </a:r>
            <a:endParaRPr lang="nl-NL" sz="2200" i="1" dirty="0"/>
          </a:p>
        </p:txBody>
      </p:sp>
      <p:sp>
        <p:nvSpPr>
          <p:cNvPr id="13" name="Tekstvak 12"/>
          <p:cNvSpPr txBox="1"/>
          <p:nvPr/>
        </p:nvSpPr>
        <p:spPr>
          <a:xfrm>
            <a:off x="2530116" y="3719722"/>
            <a:ext cx="11490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95,90</a:t>
            </a:r>
            <a:endParaRPr lang="nl-NL" sz="2200" dirty="0"/>
          </a:p>
        </p:txBody>
      </p:sp>
      <p:sp>
        <p:nvSpPr>
          <p:cNvPr id="19" name="Tekstvak 18"/>
          <p:cNvSpPr txBox="1"/>
          <p:nvPr/>
        </p:nvSpPr>
        <p:spPr>
          <a:xfrm>
            <a:off x="1763688" y="4149080"/>
            <a:ext cx="5791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20</a:t>
            </a:r>
            <a:endParaRPr lang="nl-NL" sz="2200" dirty="0"/>
          </a:p>
        </p:txBody>
      </p:sp>
      <p:sp>
        <p:nvSpPr>
          <p:cNvPr id="20" name="Tekstvak 19"/>
          <p:cNvSpPr txBox="1"/>
          <p:nvPr/>
        </p:nvSpPr>
        <p:spPr>
          <a:xfrm>
            <a:off x="2380378" y="4149080"/>
            <a:ext cx="11582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103,25</a:t>
            </a:r>
            <a:endParaRPr lang="nl-NL" sz="2200" dirty="0"/>
          </a:p>
        </p:txBody>
      </p:sp>
      <p:sp>
        <p:nvSpPr>
          <p:cNvPr id="22" name="Tekstvak 21"/>
          <p:cNvSpPr txBox="1"/>
          <p:nvPr/>
        </p:nvSpPr>
        <p:spPr>
          <a:xfrm>
            <a:off x="3505528" y="4149080"/>
            <a:ext cx="11648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</a:t>
            </a:r>
            <a:r>
              <a:rPr lang="nl-NL" sz="2200" dirty="0" smtClean="0"/>
              <a:t>e veel</a:t>
            </a:r>
            <a:endParaRPr lang="nl-NL" sz="2200" dirty="0"/>
          </a:p>
        </p:txBody>
      </p:sp>
      <p:sp>
        <p:nvSpPr>
          <p:cNvPr id="56" name="TextBox 12"/>
          <p:cNvSpPr txBox="1"/>
          <p:nvPr/>
        </p:nvSpPr>
        <p:spPr>
          <a:xfrm>
            <a:off x="3618942" y="3140968"/>
            <a:ext cx="66502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18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7" name="TextBox 12"/>
          <p:cNvSpPr txBox="1"/>
          <p:nvPr/>
        </p:nvSpPr>
        <p:spPr>
          <a:xfrm>
            <a:off x="4417564" y="3142129"/>
            <a:ext cx="1306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93,45</a:t>
            </a:r>
            <a:endParaRPr lang="nl-NL" sz="2200" b="1" dirty="0">
              <a:solidFill>
                <a:srgbClr val="33CCFF"/>
              </a:solidFill>
            </a:endParaRPr>
          </a:p>
        </p:txBody>
      </p:sp>
      <p:cxnSp>
        <p:nvCxnSpPr>
          <p:cNvPr id="71" name="Rechte verbindingslijn 70"/>
          <p:cNvCxnSpPr/>
          <p:nvPr/>
        </p:nvCxnSpPr>
        <p:spPr>
          <a:xfrm>
            <a:off x="2411760" y="4627784"/>
            <a:ext cx="0" cy="529408"/>
          </a:xfrm>
          <a:prstGeom prst="line">
            <a:avLst/>
          </a:prstGeom>
          <a:ln w="381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kstvak 71"/>
          <p:cNvSpPr txBox="1"/>
          <p:nvPr/>
        </p:nvSpPr>
        <p:spPr>
          <a:xfrm>
            <a:off x="1763688" y="4627784"/>
            <a:ext cx="5791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18</a:t>
            </a:r>
            <a:endParaRPr lang="nl-NL" sz="2200" dirty="0"/>
          </a:p>
        </p:txBody>
      </p:sp>
      <p:cxnSp>
        <p:nvCxnSpPr>
          <p:cNvPr id="75" name="Rechte verbindingslijn 74"/>
          <p:cNvCxnSpPr/>
          <p:nvPr/>
        </p:nvCxnSpPr>
        <p:spPr>
          <a:xfrm>
            <a:off x="3491880" y="4627784"/>
            <a:ext cx="0" cy="529408"/>
          </a:xfrm>
          <a:prstGeom prst="line">
            <a:avLst/>
          </a:prstGeom>
          <a:ln w="254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kstvak 75"/>
          <p:cNvSpPr txBox="1"/>
          <p:nvPr/>
        </p:nvSpPr>
        <p:spPr>
          <a:xfrm>
            <a:off x="2425868" y="4627784"/>
            <a:ext cx="1069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93,45</a:t>
            </a:r>
            <a:endParaRPr lang="nl-NL" sz="2200" dirty="0"/>
          </a:p>
        </p:txBody>
      </p:sp>
      <p:sp>
        <p:nvSpPr>
          <p:cNvPr id="77" name="Tekstvak 76"/>
          <p:cNvSpPr txBox="1"/>
          <p:nvPr/>
        </p:nvSpPr>
        <p:spPr>
          <a:xfrm>
            <a:off x="3505528" y="4627784"/>
            <a:ext cx="13065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</a:t>
            </a:r>
            <a:r>
              <a:rPr lang="nl-NL" sz="2200" dirty="0" smtClean="0"/>
              <a:t>e weinig</a:t>
            </a:r>
            <a:endParaRPr lang="nl-NL" sz="2200" dirty="0"/>
          </a:p>
        </p:txBody>
      </p:sp>
      <p:sp>
        <p:nvSpPr>
          <p:cNvPr id="78" name="TextBox 12"/>
          <p:cNvSpPr txBox="1"/>
          <p:nvPr/>
        </p:nvSpPr>
        <p:spPr>
          <a:xfrm>
            <a:off x="3635896" y="3140968"/>
            <a:ext cx="66502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19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9" name="TextBox 12"/>
          <p:cNvSpPr txBox="1"/>
          <p:nvPr/>
        </p:nvSpPr>
        <p:spPr>
          <a:xfrm>
            <a:off x="4350766" y="3138823"/>
            <a:ext cx="1306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98,35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80" name="Tekstvak 79"/>
          <p:cNvSpPr txBox="1"/>
          <p:nvPr/>
        </p:nvSpPr>
        <p:spPr>
          <a:xfrm>
            <a:off x="1763688" y="5086345"/>
            <a:ext cx="5791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19</a:t>
            </a:r>
            <a:endParaRPr lang="nl-NL" sz="2200" dirty="0"/>
          </a:p>
        </p:txBody>
      </p:sp>
      <p:sp>
        <p:nvSpPr>
          <p:cNvPr id="81" name="Tekstvak 80"/>
          <p:cNvSpPr txBox="1"/>
          <p:nvPr/>
        </p:nvSpPr>
        <p:spPr>
          <a:xfrm>
            <a:off x="2425868" y="5089319"/>
            <a:ext cx="1069132" cy="3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98,35</a:t>
            </a:r>
            <a:endParaRPr lang="nl-NL" sz="2200" dirty="0"/>
          </a:p>
        </p:txBody>
      </p:sp>
      <p:cxnSp>
        <p:nvCxnSpPr>
          <p:cNvPr id="82" name="Rechte verbindingslijn 81"/>
          <p:cNvCxnSpPr/>
          <p:nvPr/>
        </p:nvCxnSpPr>
        <p:spPr>
          <a:xfrm>
            <a:off x="2411760" y="4987824"/>
            <a:ext cx="0" cy="529408"/>
          </a:xfrm>
          <a:prstGeom prst="line">
            <a:avLst/>
          </a:prstGeom>
          <a:ln w="381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echte verbindingslijn 82"/>
          <p:cNvCxnSpPr/>
          <p:nvPr/>
        </p:nvCxnSpPr>
        <p:spPr>
          <a:xfrm>
            <a:off x="3491880" y="4987824"/>
            <a:ext cx="0" cy="529408"/>
          </a:xfrm>
          <a:prstGeom prst="line">
            <a:avLst/>
          </a:prstGeom>
          <a:ln w="254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12"/>
          <p:cNvSpPr txBox="1"/>
          <p:nvPr/>
        </p:nvSpPr>
        <p:spPr>
          <a:xfrm>
            <a:off x="3491880" y="3142128"/>
            <a:ext cx="93610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18,5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86" name="TextBox 12"/>
          <p:cNvSpPr txBox="1"/>
          <p:nvPr/>
        </p:nvSpPr>
        <p:spPr>
          <a:xfrm>
            <a:off x="4355976" y="3123435"/>
            <a:ext cx="1306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95,90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cxnSp>
        <p:nvCxnSpPr>
          <p:cNvPr id="87" name="Rechte verbindingslijn 86"/>
          <p:cNvCxnSpPr/>
          <p:nvPr/>
        </p:nvCxnSpPr>
        <p:spPr>
          <a:xfrm>
            <a:off x="2411760" y="5484235"/>
            <a:ext cx="0" cy="529408"/>
          </a:xfrm>
          <a:prstGeom prst="line">
            <a:avLst/>
          </a:prstGeom>
          <a:ln w="381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echte verbindingslijn 87"/>
          <p:cNvCxnSpPr/>
          <p:nvPr/>
        </p:nvCxnSpPr>
        <p:spPr>
          <a:xfrm>
            <a:off x="3491880" y="5484235"/>
            <a:ext cx="0" cy="529408"/>
          </a:xfrm>
          <a:prstGeom prst="line">
            <a:avLst/>
          </a:prstGeom>
          <a:ln w="25400">
            <a:solidFill>
              <a:srgbClr val="E0880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kstvak 88"/>
          <p:cNvSpPr txBox="1"/>
          <p:nvPr/>
        </p:nvSpPr>
        <p:spPr>
          <a:xfrm>
            <a:off x="1691680" y="5590401"/>
            <a:ext cx="8923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18,5</a:t>
            </a:r>
            <a:endParaRPr lang="nl-NL" sz="2200" dirty="0"/>
          </a:p>
        </p:txBody>
      </p:sp>
      <p:sp>
        <p:nvSpPr>
          <p:cNvPr id="90" name="Tekstvak 89"/>
          <p:cNvSpPr txBox="1"/>
          <p:nvPr/>
        </p:nvSpPr>
        <p:spPr>
          <a:xfrm>
            <a:off x="2425868" y="5590401"/>
            <a:ext cx="1069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95,90</a:t>
            </a:r>
            <a:endParaRPr lang="nl-NL" sz="2200" dirty="0"/>
          </a:p>
        </p:txBody>
      </p:sp>
      <p:sp>
        <p:nvSpPr>
          <p:cNvPr id="91" name="Tekstvak 90"/>
          <p:cNvSpPr txBox="1"/>
          <p:nvPr/>
        </p:nvSpPr>
        <p:spPr>
          <a:xfrm>
            <a:off x="3505528" y="5590401"/>
            <a:ext cx="13065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klopt</a:t>
            </a:r>
            <a:endParaRPr lang="nl-NL" sz="2200" dirty="0"/>
          </a:p>
        </p:txBody>
      </p:sp>
      <p:sp>
        <p:nvSpPr>
          <p:cNvPr id="92" name="Tekstvak 91"/>
          <p:cNvSpPr txBox="1"/>
          <p:nvPr/>
        </p:nvSpPr>
        <p:spPr>
          <a:xfrm>
            <a:off x="3505528" y="5089319"/>
            <a:ext cx="11648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</a:t>
            </a:r>
            <a:r>
              <a:rPr lang="nl-NL" sz="2200" dirty="0" smtClean="0"/>
              <a:t>e veel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983776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>
                      <p:stCondLst>
                        <p:cond delay="0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1" grpId="0"/>
      <p:bldP spid="54" grpId="0"/>
      <p:bldP spid="55" grpId="0"/>
      <p:bldP spid="21" grpId="0"/>
      <p:bldP spid="63" grpId="0" animBg="1"/>
      <p:bldP spid="64" grpId="0" animBg="1"/>
      <p:bldP spid="36" grpId="0"/>
      <p:bldP spid="38" grpId="0"/>
      <p:bldP spid="39" grpId="0" animBg="1"/>
      <p:bldP spid="44" grpId="0" animBg="1"/>
      <p:bldP spid="50" grpId="0"/>
      <p:bldP spid="52" grpId="0"/>
      <p:bldP spid="53" grpId="0"/>
      <p:bldP spid="53" grpId="1"/>
      <p:bldP spid="65" grpId="0"/>
      <p:bldP spid="65" grpId="1"/>
      <p:bldP spid="66" grpId="0"/>
      <p:bldP spid="66" grpId="1"/>
      <p:bldP spid="70" grpId="0"/>
      <p:bldP spid="70" grpId="1"/>
      <p:bldP spid="12" grpId="0"/>
      <p:bldP spid="13" grpId="0"/>
      <p:bldP spid="19" grpId="0"/>
      <p:bldP spid="20" grpId="0"/>
      <p:bldP spid="22" grpId="0"/>
      <p:bldP spid="56" grpId="0"/>
      <p:bldP spid="56" grpId="1"/>
      <p:bldP spid="57" grpId="0"/>
      <p:bldP spid="57" grpId="1"/>
      <p:bldP spid="72" grpId="0"/>
      <p:bldP spid="76" grpId="0"/>
      <p:bldP spid="77" grpId="0"/>
      <p:bldP spid="78" grpId="0"/>
      <p:bldP spid="78" grpId="1"/>
      <p:bldP spid="79" grpId="0"/>
      <p:bldP spid="79" grpId="1"/>
      <p:bldP spid="80" grpId="0"/>
      <p:bldP spid="81" grpId="0"/>
      <p:bldP spid="85" grpId="0"/>
      <p:bldP spid="86" grpId="0"/>
      <p:bldP spid="89" grpId="0"/>
      <p:bldP spid="90" grpId="0"/>
      <p:bldP spid="91" grpId="0"/>
      <p:bldP spid="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5160" y="2924944"/>
            <a:ext cx="6183981" cy="1296144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inklemmen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635896" y="645333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197913"/>
            <a:ext cx="48173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c</a:t>
            </a:r>
            <a:r>
              <a:rPr lang="en-US" sz="2200" dirty="0" smtClean="0"/>
              <a:t> </a:t>
            </a:r>
            <a:r>
              <a:rPr lang="en-US" sz="2200" dirty="0" err="1"/>
              <a:t>H</a:t>
            </a:r>
            <a:r>
              <a:rPr lang="en-US" sz="2200" dirty="0" err="1" smtClean="0"/>
              <a:t>oeveel</a:t>
            </a:r>
            <a:r>
              <a:rPr lang="en-US" sz="2200" dirty="0" smtClean="0"/>
              <a:t> </a:t>
            </a:r>
            <a:r>
              <a:rPr lang="en-US" sz="2200" dirty="0" err="1" smtClean="0"/>
              <a:t>uren</a:t>
            </a:r>
            <a:r>
              <a:rPr lang="en-US" sz="2200" dirty="0" smtClean="0"/>
              <a:t> </a:t>
            </a:r>
            <a:r>
              <a:rPr lang="en-US" sz="2200" dirty="0" err="1" smtClean="0"/>
              <a:t>heeft</a:t>
            </a:r>
            <a:r>
              <a:rPr lang="en-US" sz="2200" dirty="0" smtClean="0"/>
              <a:t> </a:t>
            </a:r>
            <a:r>
              <a:rPr lang="en-US" sz="2200" dirty="0" err="1" smtClean="0"/>
              <a:t>Jarco</a:t>
            </a:r>
            <a:r>
              <a:rPr lang="en-US" sz="2200" dirty="0" smtClean="0"/>
              <a:t> </a:t>
            </a:r>
            <a:r>
              <a:rPr lang="en-US" sz="2200" dirty="0" err="1" smtClean="0"/>
              <a:t>gewerkt</a:t>
            </a:r>
            <a:r>
              <a:rPr lang="en-US" sz="2200" dirty="0" smtClean="0"/>
              <a:t>?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414355" y="2403955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36" name="vraag a"/>
          <p:cNvSpPr txBox="1"/>
          <p:nvPr/>
        </p:nvSpPr>
        <p:spPr>
          <a:xfrm>
            <a:off x="378768" y="1629961"/>
            <a:ext cx="20631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We weten uit </a:t>
            </a:r>
            <a:r>
              <a:rPr lang="nl-NL" sz="2200" b="1" dirty="0"/>
              <a:t>b</a:t>
            </a:r>
          </a:p>
        </p:txBody>
      </p:sp>
      <p:sp>
        <p:nvSpPr>
          <p:cNvPr id="39" name="Oval 47"/>
          <p:cNvSpPr>
            <a:spLocks noChangeAspect="1"/>
          </p:cNvSpPr>
          <p:nvPr/>
        </p:nvSpPr>
        <p:spPr>
          <a:xfrm>
            <a:off x="1093977" y="342899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TextBox 12"/>
          <p:cNvSpPr txBox="1"/>
          <p:nvPr/>
        </p:nvSpPr>
        <p:spPr>
          <a:xfrm>
            <a:off x="2568378" y="1629961"/>
            <a:ext cx="18050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5,25 + 4,90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93" name="TextBox 12"/>
          <p:cNvSpPr txBox="1"/>
          <p:nvPr/>
        </p:nvSpPr>
        <p:spPr>
          <a:xfrm>
            <a:off x="4053086" y="1629961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94" name="TextBox 12"/>
          <p:cNvSpPr txBox="1"/>
          <p:nvPr/>
        </p:nvSpPr>
        <p:spPr>
          <a:xfrm>
            <a:off x="4341118" y="1629961"/>
            <a:ext cx="77723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18,5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95" name="TextBox 12"/>
          <p:cNvSpPr txBox="1"/>
          <p:nvPr/>
        </p:nvSpPr>
        <p:spPr>
          <a:xfrm>
            <a:off x="5061198" y="1629961"/>
            <a:ext cx="18722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96" name="TextBox 12"/>
          <p:cNvSpPr txBox="1"/>
          <p:nvPr/>
        </p:nvSpPr>
        <p:spPr>
          <a:xfrm>
            <a:off x="5424538" y="1628800"/>
            <a:ext cx="1306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95,90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97" name="vraag a"/>
          <p:cNvSpPr txBox="1"/>
          <p:nvPr/>
        </p:nvSpPr>
        <p:spPr>
          <a:xfrm>
            <a:off x="1746584" y="3300695"/>
            <a:ext cx="42210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</a:t>
            </a:r>
            <a:r>
              <a:rPr lang="en-US" sz="2200" dirty="0" smtClean="0"/>
              <a:t> </a:t>
            </a:r>
            <a:r>
              <a:rPr lang="en-US" sz="2200" dirty="0" err="1" smtClean="0"/>
              <a:t>Jarco</a:t>
            </a:r>
            <a:r>
              <a:rPr lang="en-US" sz="2200" dirty="0" smtClean="0"/>
              <a:t> </a:t>
            </a:r>
            <a:r>
              <a:rPr lang="en-US" sz="2200" dirty="0" err="1" smtClean="0"/>
              <a:t>heeft</a:t>
            </a:r>
            <a:r>
              <a:rPr lang="en-US" sz="2200" dirty="0" smtClean="0"/>
              <a:t> 18,5 </a:t>
            </a:r>
            <a:r>
              <a:rPr lang="en-US" sz="2200" dirty="0" err="1" smtClean="0"/>
              <a:t>uren</a:t>
            </a:r>
            <a:r>
              <a:rPr lang="en-US" sz="2200" dirty="0" smtClean="0"/>
              <a:t> </a:t>
            </a:r>
            <a:r>
              <a:rPr lang="en-US" sz="2200" dirty="0" err="1" smtClean="0"/>
              <a:t>gewerkt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9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238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55" grpId="0"/>
      <p:bldP spid="21" grpId="0"/>
      <p:bldP spid="36" grpId="0"/>
      <p:bldP spid="39" grpId="0" animBg="1"/>
      <p:bldP spid="92" grpId="0"/>
      <p:bldP spid="93" grpId="0"/>
      <p:bldP spid="94" grpId="0"/>
      <p:bldP spid="95" grpId="0"/>
      <p:bldP spid="96" grpId="0"/>
      <p:bldP spid="97" grpId="0"/>
      <p:bldP spid="98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103</TotalTime>
  <Words>241</Words>
  <Application>Microsoft Office PowerPoint</Application>
  <PresentationFormat>Diavoorstelling (4:3)</PresentationFormat>
  <Paragraphs>93</Paragraphs>
  <Slides>5</Slides>
  <Notes>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TheorieTemplateMacroWatermark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Maike Jaspers</cp:lastModifiedBy>
  <cp:revision>72</cp:revision>
  <dcterms:created xsi:type="dcterms:W3CDTF">2014-05-01T11:44:04Z</dcterms:created>
  <dcterms:modified xsi:type="dcterms:W3CDTF">2014-07-03T11:43:29Z</dcterms:modified>
</cp:coreProperties>
</file>