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31" r:id="rId4"/>
    <p:sldId id="333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7" autoAdjust="0"/>
    <p:restoredTop sz="98368" autoAdjust="0"/>
  </p:normalViewPr>
  <p:slideViewPr>
    <p:cSldViewPr snapToObjects="1">
      <p:cViewPr>
        <p:scale>
          <a:sx n="75" d="100"/>
          <a:sy n="75" d="100"/>
        </p:scale>
        <p:origin x="390" y="-780"/>
      </p:cViewPr>
      <p:guideLst>
        <p:guide orient="horz" pos="2160"/>
        <p:guide pos="40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852" y="3861048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2.4 </a:t>
            </a:r>
            <a:r>
              <a:rPr lang="nl-NL" sz="2400" dirty="0" smtClean="0">
                <a:latin typeface="+mn-lt"/>
              </a:rPr>
              <a:t>Uitgebreide balansmethode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Vergelijkingen oplossen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2"/>
          <p:cNvSpPr/>
          <p:nvPr/>
        </p:nvSpPr>
        <p:spPr>
          <a:xfrm>
            <a:off x="5868268" y="4653136"/>
            <a:ext cx="1571264" cy="461665"/>
          </a:xfrm>
          <a:prstGeom prst="rect">
            <a:avLst/>
          </a:prstGeom>
          <a:ln w="12700"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VMBO-GT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Vergelijkingen oplossen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571264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VMBO-GT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1319648" y="3659034"/>
            <a:ext cx="28632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00B0F0"/>
                </a:solidFill>
              </a:rPr>
              <a:t>5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4     =    9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16 </a:t>
            </a:r>
          </a:p>
        </p:txBody>
      </p:sp>
      <p:sp>
        <p:nvSpPr>
          <p:cNvPr id="7" name="Rechteraccolade 6"/>
          <p:cNvSpPr/>
          <p:nvPr/>
        </p:nvSpPr>
        <p:spPr>
          <a:xfrm rot="5400000">
            <a:off x="1607680" y="3873897"/>
            <a:ext cx="360040" cy="792088"/>
          </a:xfrm>
          <a:prstGeom prst="rightBrace">
            <a:avLst>
              <a:gd name="adj1" fmla="val 55000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eraccolade 8"/>
          <p:cNvSpPr/>
          <p:nvPr/>
        </p:nvSpPr>
        <p:spPr>
          <a:xfrm rot="5400000">
            <a:off x="3345602" y="3794344"/>
            <a:ext cx="360040" cy="967561"/>
          </a:xfrm>
          <a:prstGeom prst="rightBrace">
            <a:avLst>
              <a:gd name="adj1" fmla="val 55000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378768" y="921246"/>
            <a:ext cx="45640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Een vergelijking </a:t>
            </a:r>
            <a:r>
              <a:rPr lang="nl-NL" sz="2200" dirty="0" smtClean="0"/>
              <a:t>heef</a:t>
            </a:r>
            <a:r>
              <a:rPr lang="nl-NL" sz="2200" dirty="0" smtClean="0"/>
              <a:t>t </a:t>
            </a:r>
            <a:r>
              <a:rPr lang="nl-NL" sz="2200" dirty="0" smtClean="0"/>
              <a:t>twee kanten.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78768" y="1434177"/>
            <a:ext cx="65261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 noemen we het stuk links van het = teken?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78768" y="1984455"/>
            <a:ext cx="67297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 noemen we het stuk rechts van het = teken?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6870" y="4458144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err="1" smtClean="0"/>
              <a:t>linkerlid</a:t>
            </a:r>
            <a:endParaRPr lang="nl-NL" sz="22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2864688" y="4469301"/>
            <a:ext cx="1346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rechterlid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8767" y="909410"/>
            <a:ext cx="649568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De vergelijking los je op met de volgende stappen.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8767" y="1340297"/>
            <a:ext cx="73308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 Zorg ervoor dat de variabele uit het rechterlid verdwijnt.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8767" y="1340297"/>
            <a:ext cx="78630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 Zorg ervoor dat in het </a:t>
            </a:r>
            <a:r>
              <a:rPr lang="nl-NL" sz="2200" dirty="0" err="1" smtClean="0"/>
              <a:t>linkerlid</a:t>
            </a:r>
            <a:r>
              <a:rPr lang="nl-NL" sz="2200" dirty="0" smtClean="0"/>
              <a:t> de losse getallen verdwijnen.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8767" y="1340297"/>
            <a:ext cx="6293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 Deel door het getal dat voor de variabele staat.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8767" y="1340297"/>
            <a:ext cx="3357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4 Controleer je antwoord.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22270" y="2341027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– </a:t>
            </a:r>
            <a:r>
              <a:rPr lang="nl-NL" sz="2200" dirty="0" smtClean="0">
                <a:solidFill>
                  <a:srgbClr val="FF0000"/>
                </a:solidFill>
              </a:rPr>
              <a:t>9</a:t>
            </a:r>
            <a:r>
              <a:rPr lang="nl-NL" sz="2200" i="1" dirty="0" smtClean="0">
                <a:solidFill>
                  <a:srgbClr val="FF0000"/>
                </a:solidFill>
              </a:rPr>
              <a:t>a</a:t>
            </a:r>
            <a:endParaRPr lang="nl-NL" sz="2200" i="1" dirty="0" smtClean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04000" y="2341027"/>
            <a:ext cx="755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>
                <a:solidFill>
                  <a:srgbClr val="FF0000"/>
                </a:solidFill>
              </a:rPr>
              <a:t>– </a:t>
            </a:r>
            <a:r>
              <a:rPr lang="nl-NL" sz="2200" dirty="0" smtClean="0">
                <a:solidFill>
                  <a:srgbClr val="FF0000"/>
                </a:solidFill>
              </a:rPr>
              <a:t>9</a:t>
            </a:r>
            <a:r>
              <a:rPr lang="nl-NL" sz="2200" i="1" dirty="0" smtClean="0">
                <a:solidFill>
                  <a:srgbClr val="FF0000"/>
                </a:solidFill>
              </a:rPr>
              <a:t>a</a:t>
            </a:r>
            <a:endParaRPr lang="nl-NL" sz="2200" i="1" dirty="0" smtClean="0">
              <a:solidFill>
                <a:srgbClr val="FF0000"/>
              </a:solidFill>
            </a:endParaRPr>
          </a:p>
        </p:txBody>
      </p:sp>
      <p:sp>
        <p:nvSpPr>
          <p:cNvPr id="21" name="Tekstvak 5"/>
          <p:cNvSpPr txBox="1"/>
          <p:nvPr/>
        </p:nvSpPr>
        <p:spPr>
          <a:xfrm>
            <a:off x="1238536" y="2776878"/>
            <a:ext cx="2957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00B0F0"/>
                </a:solidFill>
              </a:rPr>
              <a:t>-4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4     =    </a:t>
            </a:r>
            <a:r>
              <a:rPr lang="nl-NL" sz="2200" dirty="0" smtClean="0">
                <a:solidFill>
                  <a:schemeClr val="bg1"/>
                </a:solidFill>
              </a:rPr>
              <a:t>9</a:t>
            </a:r>
            <a:r>
              <a:rPr lang="nl-NL" sz="2200" i="1" dirty="0" smtClean="0">
                <a:solidFill>
                  <a:schemeClr val="bg1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16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4883" y="3134273"/>
            <a:ext cx="5854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+ 4</a:t>
            </a:r>
            <a:endParaRPr lang="nl-NL" sz="2200" dirty="0" smtClean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6386" y="3134274"/>
            <a:ext cx="5854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+ 4</a:t>
            </a:r>
            <a:endParaRPr lang="nl-NL" sz="2200" dirty="0" smtClean="0">
              <a:solidFill>
                <a:srgbClr val="FF0000"/>
              </a:solidFill>
            </a:endParaRPr>
          </a:p>
        </p:txBody>
      </p:sp>
      <p:sp>
        <p:nvSpPr>
          <p:cNvPr id="24" name="Tekstvak 5"/>
          <p:cNvSpPr txBox="1"/>
          <p:nvPr/>
        </p:nvSpPr>
        <p:spPr>
          <a:xfrm>
            <a:off x="1225070" y="3494316"/>
            <a:ext cx="2957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00B0F0"/>
                </a:solidFill>
              </a:rPr>
              <a:t>-4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</a:t>
            </a:r>
            <a:r>
              <a:rPr lang="nl-NL" sz="2200" dirty="0" smtClean="0">
                <a:solidFill>
                  <a:schemeClr val="bg1"/>
                </a:solidFill>
              </a:rPr>
              <a:t>– 4     </a:t>
            </a:r>
            <a:r>
              <a:rPr lang="nl-NL" sz="2200" dirty="0" smtClean="0">
                <a:solidFill>
                  <a:srgbClr val="00B0F0"/>
                </a:solidFill>
              </a:rPr>
              <a:t>=    </a:t>
            </a:r>
            <a:r>
              <a:rPr lang="nl-NL" sz="2200" dirty="0" smtClean="0">
                <a:solidFill>
                  <a:schemeClr val="bg1"/>
                </a:solidFill>
              </a:rPr>
              <a:t>9</a:t>
            </a:r>
            <a:r>
              <a:rPr lang="nl-NL" sz="2200" i="1" dirty="0" smtClean="0">
                <a:solidFill>
                  <a:schemeClr val="bg1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12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19647" y="3906291"/>
            <a:ext cx="593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: -</a:t>
            </a:r>
            <a:r>
              <a:rPr lang="nl-NL" sz="2200" dirty="0" smtClean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6386" y="3906291"/>
            <a:ext cx="593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: -</a:t>
            </a:r>
            <a:r>
              <a:rPr lang="nl-NL" sz="2200" dirty="0" smtClean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" name="Tekstvak 5"/>
          <p:cNvSpPr txBox="1"/>
          <p:nvPr/>
        </p:nvSpPr>
        <p:spPr>
          <a:xfrm>
            <a:off x="1258349" y="4343979"/>
            <a:ext cx="295786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chemeClr val="bg1"/>
                </a:solidFill>
              </a:rPr>
              <a:t>-4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</a:t>
            </a:r>
            <a:r>
              <a:rPr lang="nl-NL" sz="2200" dirty="0" smtClean="0">
                <a:solidFill>
                  <a:schemeClr val="bg1"/>
                </a:solidFill>
              </a:rPr>
              <a:t>– 4     </a:t>
            </a:r>
            <a:r>
              <a:rPr lang="nl-NL" sz="2200" dirty="0" smtClean="0">
                <a:solidFill>
                  <a:srgbClr val="00B0F0"/>
                </a:solidFill>
              </a:rPr>
              <a:t>=    </a:t>
            </a:r>
            <a:r>
              <a:rPr lang="nl-NL" sz="2200" dirty="0" smtClean="0">
                <a:solidFill>
                  <a:schemeClr val="bg1"/>
                </a:solidFill>
              </a:rPr>
              <a:t>9</a:t>
            </a:r>
            <a:r>
              <a:rPr lang="nl-NL" sz="2200" i="1" dirty="0" smtClean="0">
                <a:solidFill>
                  <a:schemeClr val="bg1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</a:t>
            </a:r>
            <a:r>
              <a:rPr lang="nl-NL" sz="2200" dirty="0" smtClean="0">
                <a:solidFill>
                  <a:schemeClr val="bg1"/>
                </a:solidFill>
              </a:rPr>
              <a:t>– 1</a:t>
            </a:r>
            <a:r>
              <a:rPr lang="nl-NL" sz="2200" dirty="0" smtClean="0">
                <a:solidFill>
                  <a:srgbClr val="00B0F0"/>
                </a:solidFill>
              </a:rPr>
              <a:t>3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63792" y="2001218"/>
            <a:ext cx="33055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Controle</a:t>
            </a:r>
          </a:p>
          <a:p>
            <a:r>
              <a:rPr lang="nl-NL" sz="2200" dirty="0" err="1" smtClean="0"/>
              <a:t>linkerlid</a:t>
            </a:r>
            <a:r>
              <a:rPr lang="nl-NL" sz="2200" dirty="0" smtClean="0"/>
              <a:t> 5 × 3 – 4 = 11</a:t>
            </a:r>
          </a:p>
          <a:p>
            <a:r>
              <a:rPr lang="nl-NL" sz="2200" dirty="0" smtClean="0"/>
              <a:t>rechterlid 9 × 3 – 16 = 11</a:t>
            </a:r>
          </a:p>
          <a:p>
            <a:r>
              <a:rPr lang="nl-NL" sz="2200" dirty="0" smtClean="0"/>
              <a:t>Het klopt.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08303" y="2341026"/>
            <a:ext cx="357299" cy="328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Rectangle 29"/>
          <p:cNvSpPr/>
          <p:nvPr/>
        </p:nvSpPr>
        <p:spPr>
          <a:xfrm>
            <a:off x="7654475" y="2698023"/>
            <a:ext cx="357299" cy="328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Tekstvak 5 berekening"/>
          <p:cNvSpPr txBox="1"/>
          <p:nvPr/>
        </p:nvSpPr>
        <p:spPr>
          <a:xfrm>
            <a:off x="1319647" y="1984455"/>
            <a:ext cx="28632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>
                <a:solidFill>
                  <a:srgbClr val="00B0F0"/>
                </a:solidFill>
              </a:rPr>
              <a:t>5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4     =    9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– 16 </a:t>
            </a:r>
          </a:p>
        </p:txBody>
      </p:sp>
      <p:grpSp>
        <p:nvGrpSpPr>
          <p:cNvPr id="3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3" name="Rectangle 3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Isosceles Triangle 3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3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3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8" name="Isosceles Triangle 3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9" name="Isosceles Triangle 3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6" grpId="1"/>
      <p:bldP spid="7" grpId="0" animBg="1"/>
      <p:bldP spid="7" grpId="1" animBg="1"/>
      <p:bldP spid="9" grpId="0" animBg="1"/>
      <p:bldP spid="9" grpId="1" animBg="1"/>
      <p:bldP spid="8" grpId="0"/>
      <p:bldP spid="8" grpId="1"/>
      <p:bldP spid="10" grpId="0"/>
      <p:bldP spid="10" grpId="1"/>
      <p:bldP spid="13" grpId="0"/>
      <p:bldP spid="13" grpId="1"/>
      <p:bldP spid="3" grpId="0"/>
      <p:bldP spid="3" grpId="1"/>
      <p:bldP spid="11" grpId="0"/>
      <p:bldP spid="11" grpId="1"/>
      <p:bldP spid="12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8" grpId="0"/>
      <p:bldP spid="20" grpId="0"/>
      <p:bldP spid="21" grpId="0"/>
      <p:bldP spid="19" grpId="0"/>
      <p:bldP spid="23" grpId="0"/>
      <p:bldP spid="24" grpId="0"/>
      <p:bldP spid="22" grpId="0"/>
      <p:bldP spid="26" grpId="0"/>
      <p:bldP spid="27" grpId="0"/>
      <p:bldP spid="25" grpId="0" build="p"/>
      <p:bldP spid="29" grpId="0" animBg="1"/>
      <p:bldP spid="30" grpId="0" animBg="1"/>
      <p:bldP spid="31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Vergelijkingen oplossen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571264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VMBO-GT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32720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Los op:</a:t>
            </a:r>
            <a:r>
              <a:rPr lang="nl-NL" sz="2200" dirty="0" smtClean="0">
                <a:solidFill>
                  <a:srgbClr val="00B0F0"/>
                </a:solidFill>
              </a:rPr>
              <a:t> -3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>
                <a:solidFill>
                  <a:srgbClr val="00B0F0"/>
                </a:solidFill>
              </a:rPr>
              <a:t> + 2 = 6 + 5</a:t>
            </a:r>
            <a:r>
              <a:rPr lang="nl-NL" sz="2200" i="1" dirty="0" smtClean="0">
                <a:solidFill>
                  <a:srgbClr val="00B0F0"/>
                </a:solidFill>
              </a:rPr>
              <a:t>a</a:t>
            </a:r>
            <a:r>
              <a:rPr lang="nl-NL" sz="2200" dirty="0" smtClean="0"/>
              <a:t>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932040" y="1848539"/>
            <a:ext cx="4211961" cy="4702445"/>
            <a:chOff x="467544" y="4013448"/>
            <a:chExt cx="8421291" cy="1575792"/>
          </a:xfrm>
        </p:grpSpPr>
        <p:grpSp>
          <p:nvGrpSpPr>
            <p:cNvPr id="9" name="Group 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1554662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5630402" y="2185535"/>
            <a:ext cx="2188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-3</a:t>
            </a:r>
            <a:r>
              <a:rPr lang="en-US" sz="2200" i="1" dirty="0" smtClean="0"/>
              <a:t>a</a:t>
            </a:r>
            <a:r>
              <a:rPr lang="en-US" sz="2200" dirty="0" smtClean="0"/>
              <a:t> + 2 = 6 + 5</a:t>
            </a:r>
            <a:r>
              <a:rPr lang="en-US" sz="2200" i="1" dirty="0" smtClean="0"/>
              <a:t>a</a:t>
            </a:r>
            <a:endParaRPr lang="nl-NL" sz="22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496740" y="2559212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5a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6843" y="2559213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rgbClr val="FF0000"/>
                </a:solidFill>
              </a:rPr>
              <a:t>–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5</a:t>
            </a:r>
            <a:r>
              <a:rPr lang="en-US" sz="2200" i="1" dirty="0" smtClean="0">
                <a:solidFill>
                  <a:srgbClr val="FF0000"/>
                </a:solidFill>
              </a:rPr>
              <a:t>a</a:t>
            </a:r>
            <a:endParaRPr lang="nl-NL" sz="2200" i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64526" y="3383867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– 2 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5159265" y="2524272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5159265" y="3182004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159265" y="3923247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5159265" y="4580979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5159265" y="5404355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xtBox 33"/>
          <p:cNvSpPr txBox="1"/>
          <p:nvPr/>
        </p:nvSpPr>
        <p:spPr>
          <a:xfrm>
            <a:off x="5020409" y="1536934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nl-NL" sz="2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94692" y="2400425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7544" y="2827262"/>
            <a:ext cx="41518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 Werk in het rechterlid 5</a:t>
            </a:r>
            <a:r>
              <a:rPr lang="nl-NL" sz="2200" i="1" dirty="0" smtClean="0"/>
              <a:t>a</a:t>
            </a:r>
            <a:r>
              <a:rPr lang="nl-NL" sz="2200" dirty="0" smtClean="0"/>
              <a:t> weg.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52950" y="2983216"/>
            <a:ext cx="2188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-8</a:t>
            </a:r>
            <a:r>
              <a:rPr lang="en-US" sz="2200" i="1" dirty="0" smtClean="0"/>
              <a:t>a</a:t>
            </a:r>
            <a:r>
              <a:rPr lang="en-US" sz="2200" dirty="0" smtClean="0"/>
              <a:t> + 2 = 6 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79358" y="3383867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– 2 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85257" y="3724459"/>
            <a:ext cx="2188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-8</a:t>
            </a:r>
            <a:r>
              <a:rPr lang="en-US" sz="2200" i="1" dirty="0" smtClean="0"/>
              <a:t>a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+ 2 </a:t>
            </a:r>
            <a:r>
              <a:rPr lang="en-US" sz="2200" dirty="0" smtClean="0"/>
              <a:t>= </a:t>
            </a:r>
            <a:r>
              <a:rPr lang="en-US" sz="2200" dirty="0"/>
              <a:t>4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84882" y="4094191"/>
            <a:ext cx="593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-8</a:t>
            </a:r>
            <a:endParaRPr lang="nl-NL" sz="2200" dirty="0" smtClean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674614" y="4094190"/>
            <a:ext cx="593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-8</a:t>
            </a:r>
            <a:endParaRPr lang="nl-NL" sz="2200" dirty="0" smtClean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85257" y="4453635"/>
            <a:ext cx="25186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-8</a:t>
            </a:r>
            <a:r>
              <a:rPr lang="en-US" sz="2200" i="1" dirty="0" smtClean="0"/>
              <a:t>a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+ 2 </a:t>
            </a:r>
            <a:r>
              <a:rPr lang="en-US" sz="2200" dirty="0" smtClean="0"/>
              <a:t>= -0,5 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7544" y="3269772"/>
            <a:ext cx="37895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 Werk in het </a:t>
            </a:r>
            <a:r>
              <a:rPr lang="nl-NL" sz="2200" dirty="0" err="1" smtClean="0"/>
              <a:t>linkerlid</a:t>
            </a:r>
            <a:r>
              <a:rPr lang="nl-NL" sz="2200" dirty="0" smtClean="0"/>
              <a:t> 2 weg.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7544" y="3712282"/>
            <a:ext cx="47552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 Delen door het getal voor de letter.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7544" y="4154792"/>
            <a:ext cx="3357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4 Controleer je antwoord.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22993" y="4859454"/>
            <a:ext cx="35862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Controle</a:t>
            </a:r>
          </a:p>
          <a:p>
            <a:r>
              <a:rPr lang="nl-NL" sz="2200" dirty="0" err="1" smtClean="0"/>
              <a:t>linkerlid</a:t>
            </a:r>
            <a:r>
              <a:rPr lang="nl-NL" sz="2200" dirty="0" smtClean="0"/>
              <a:t> -3 × -0,5 + 2 = 3,5</a:t>
            </a:r>
          </a:p>
          <a:p>
            <a:r>
              <a:rPr lang="nl-NL" sz="2200" dirty="0" smtClean="0"/>
              <a:t>rechterlid 6 + 5</a:t>
            </a:r>
            <a:r>
              <a:rPr lang="nl-NL" sz="2200" dirty="0"/>
              <a:t> × </a:t>
            </a:r>
            <a:r>
              <a:rPr lang="nl-NL" sz="2200" dirty="0" smtClean="0"/>
              <a:t>-0,5 = 3,5</a:t>
            </a:r>
          </a:p>
          <a:p>
            <a:r>
              <a:rPr lang="nl-NL" sz="2200" dirty="0" smtClean="0"/>
              <a:t>Het klopt.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460432" y="5278341"/>
            <a:ext cx="432048" cy="304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8591214" y="5561555"/>
            <a:ext cx="406301" cy="43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2" name="Isosceles Triangle 5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3" name="Isosceles Triangle 5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54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27157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7" grpId="0"/>
      <p:bldP spid="35" grpId="0"/>
      <p:bldP spid="37" grpId="0"/>
      <p:bldP spid="38" grpId="0"/>
      <p:bldP spid="39" grpId="0"/>
      <p:bldP spid="36" grpId="0"/>
      <p:bldP spid="41" grpId="0"/>
      <p:bldP spid="42" grpId="0"/>
      <p:bldP spid="43" grpId="0"/>
      <p:bldP spid="44" grpId="0"/>
      <p:bldP spid="45" grpId="0"/>
      <p:bldP spid="40" grpId="0" uiExpand="1" build="p"/>
      <p:bldP spid="49" grpId="0" animBg="1"/>
      <p:bldP spid="50" grpId="0" animBg="1"/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Vergelijkingen oplossen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571264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VMBO-GT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34756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Los op:</a:t>
            </a:r>
            <a:r>
              <a:rPr lang="nl-NL" sz="2200" dirty="0" smtClean="0">
                <a:solidFill>
                  <a:srgbClr val="00B0F0"/>
                </a:solidFill>
              </a:rPr>
              <a:t> 7</a:t>
            </a:r>
            <a:r>
              <a:rPr lang="nl-NL" sz="2200" i="1" dirty="0" smtClean="0">
                <a:solidFill>
                  <a:srgbClr val="00B0F0"/>
                </a:solidFill>
              </a:rPr>
              <a:t>b</a:t>
            </a:r>
            <a:r>
              <a:rPr lang="nl-NL" sz="2200" dirty="0" smtClean="0">
                <a:solidFill>
                  <a:srgbClr val="00B0F0"/>
                </a:solidFill>
              </a:rPr>
              <a:t> – 4 = 30 – 10</a:t>
            </a:r>
            <a:r>
              <a:rPr lang="nl-NL" sz="2200" i="1" dirty="0" smtClean="0">
                <a:solidFill>
                  <a:srgbClr val="00B0F0"/>
                </a:solidFill>
              </a:rPr>
              <a:t>b</a:t>
            </a:r>
            <a:r>
              <a:rPr lang="nl-NL" sz="2200" dirty="0" smtClean="0"/>
              <a:t>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946273" y="1894907"/>
            <a:ext cx="4211961" cy="4702445"/>
            <a:chOff x="467544" y="4013448"/>
            <a:chExt cx="8421291" cy="1575792"/>
          </a:xfrm>
        </p:grpSpPr>
        <p:grpSp>
          <p:nvGrpSpPr>
            <p:cNvPr id="9" name="Group 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>
              <a:off x="1554662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6017531" y="2231903"/>
            <a:ext cx="23920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7</a:t>
            </a:r>
            <a:r>
              <a:rPr lang="en-US" sz="2200" i="1" dirty="0" smtClean="0"/>
              <a:t>b</a:t>
            </a:r>
            <a:r>
              <a:rPr lang="en-US" sz="2200" dirty="0" smtClean="0"/>
              <a:t> – 4 = 30 – 10</a:t>
            </a:r>
            <a:r>
              <a:rPr lang="en-US" sz="2200" i="1" dirty="0" smtClean="0"/>
              <a:t>b</a:t>
            </a:r>
            <a:endParaRPr lang="nl-NL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5613668" y="2605581"/>
            <a:ext cx="8996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+ 10</a:t>
            </a:r>
            <a:r>
              <a:rPr lang="en-US" sz="2200" i="1" dirty="0" smtClean="0">
                <a:solidFill>
                  <a:srgbClr val="FF0000"/>
                </a:solidFill>
              </a:rPr>
              <a:t>b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09927" y="2605581"/>
            <a:ext cx="8996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+ 10</a:t>
            </a:r>
            <a:r>
              <a:rPr lang="en-US" sz="2200" i="1" dirty="0" smtClean="0">
                <a:solidFill>
                  <a:srgbClr val="FF0000"/>
                </a:solidFill>
              </a:rPr>
              <a:t>b</a:t>
            </a:r>
            <a:endParaRPr lang="nl-NL" sz="2200" i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5508" y="3430235"/>
            <a:ext cx="663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+ 4 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5173498" y="2570640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5173498" y="3228372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5173498" y="3969615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5173498" y="4627347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5173498" y="5450723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xtBox 33"/>
          <p:cNvSpPr txBox="1"/>
          <p:nvPr/>
        </p:nvSpPr>
        <p:spPr>
          <a:xfrm>
            <a:off x="5034642" y="1583302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nl-NL" sz="2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94692" y="2400425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7544" y="2827262"/>
            <a:ext cx="44035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 Werk in het rechterlid -10</a:t>
            </a:r>
            <a:r>
              <a:rPr lang="nl-NL" sz="2200" i="1" dirty="0" smtClean="0"/>
              <a:t>b</a:t>
            </a:r>
            <a:r>
              <a:rPr lang="nl-NL" sz="2200" dirty="0" smtClean="0"/>
              <a:t> weg.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66479" y="3029584"/>
            <a:ext cx="24000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17</a:t>
            </a:r>
            <a:r>
              <a:rPr lang="en-US" sz="2200" i="1" dirty="0" smtClean="0"/>
              <a:t>b</a:t>
            </a:r>
            <a:r>
              <a:rPr lang="en-US" sz="2200" dirty="0" smtClean="0"/>
              <a:t> – 4 = 30 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066487" y="3430235"/>
            <a:ext cx="663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+ 4 </a:t>
            </a:r>
            <a:endParaRPr lang="nl-NL" sz="22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6479" y="3770827"/>
            <a:ext cx="24080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17</a:t>
            </a:r>
            <a:r>
              <a:rPr lang="en-US" sz="2200" i="1" dirty="0" smtClean="0"/>
              <a:t>b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+ 2 </a:t>
            </a:r>
            <a:r>
              <a:rPr lang="en-US" sz="2200" dirty="0" smtClean="0"/>
              <a:t>= 34 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66479" y="4140557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</a:t>
            </a:r>
            <a:r>
              <a:rPr lang="nl-NL" sz="2200" dirty="0" smtClean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03730" y="4140558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FF0000"/>
                </a:solidFill>
              </a:rPr>
              <a:t>: </a:t>
            </a:r>
            <a:r>
              <a:rPr lang="nl-NL" sz="2200" dirty="0" smtClean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66479" y="4500003"/>
            <a:ext cx="21723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chemeClr val="bg1"/>
                </a:solidFill>
              </a:rPr>
              <a:t>17</a:t>
            </a:r>
            <a:r>
              <a:rPr lang="en-US" sz="2200" i="1" dirty="0" smtClean="0"/>
              <a:t>b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+ 2 </a:t>
            </a:r>
            <a:r>
              <a:rPr lang="en-US" sz="2200" dirty="0" smtClean="0"/>
              <a:t>= 2</a:t>
            </a:r>
            <a:r>
              <a:rPr lang="en-US" sz="2200" dirty="0" smtClean="0">
                <a:solidFill>
                  <a:schemeClr val="bg1"/>
                </a:solidFill>
              </a:rPr>
              <a:t>+ 5a</a:t>
            </a:r>
            <a:endParaRPr lang="nl-NL" sz="22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7544" y="3269772"/>
            <a:ext cx="38841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 Werk in het </a:t>
            </a:r>
            <a:r>
              <a:rPr lang="nl-NL" sz="2200" dirty="0" err="1" smtClean="0"/>
              <a:t>linkerlid</a:t>
            </a:r>
            <a:r>
              <a:rPr lang="nl-NL" sz="2200" dirty="0" smtClean="0"/>
              <a:t> -4 weg.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7544" y="3712282"/>
            <a:ext cx="47552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 Delen door het getal voor de letter.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7544" y="4154792"/>
            <a:ext cx="3357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4 Controleer je antwoord.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37226" y="4905822"/>
            <a:ext cx="34836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Controle</a:t>
            </a:r>
          </a:p>
          <a:p>
            <a:r>
              <a:rPr lang="nl-NL" sz="2200" dirty="0" err="1" smtClean="0"/>
              <a:t>linkerlid</a:t>
            </a:r>
            <a:r>
              <a:rPr lang="nl-NL" sz="2200" dirty="0" smtClean="0"/>
              <a:t> 7 × 2 – 4 = 10</a:t>
            </a:r>
          </a:p>
          <a:p>
            <a:r>
              <a:rPr lang="nl-NL" sz="2200" dirty="0" smtClean="0"/>
              <a:t>rechterlid 30 – 10 × 2 = 10</a:t>
            </a:r>
          </a:p>
          <a:p>
            <a:r>
              <a:rPr lang="nl-NL" sz="2200" dirty="0" smtClean="0"/>
              <a:t>Het klopt.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058487" y="5254335"/>
            <a:ext cx="432048" cy="3043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8514279" y="5558723"/>
            <a:ext cx="406301" cy="435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0190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7" grpId="0"/>
      <p:bldP spid="35" grpId="0"/>
      <p:bldP spid="37" grpId="0"/>
      <p:bldP spid="38" grpId="0"/>
      <p:bldP spid="39" grpId="0"/>
      <p:bldP spid="36" grpId="0"/>
      <p:bldP spid="41" grpId="0"/>
      <p:bldP spid="42" grpId="0"/>
      <p:bldP spid="43" grpId="0"/>
      <p:bldP spid="44" grpId="0"/>
      <p:bldP spid="45" grpId="0"/>
      <p:bldP spid="40" grpId="0" build="p"/>
      <p:bldP spid="49" grpId="0" animBg="1"/>
      <p:bldP spid="50" grpId="0" animBg="1"/>
      <p:bldP spid="46" grpId="0" animBg="1"/>
      <p:bldP spid="47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426</Words>
  <Application>Microsoft Office PowerPoint</Application>
  <PresentationFormat>On-screen Show (4:3)</PresentationFormat>
  <Paragraphs>96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TheorieTemplateMacroWatermark_KGT</vt:lpstr>
      <vt:lpstr>PowerPoint Presentation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Nijbroek, Tom</dc:creator>
  <cp:lastModifiedBy>Nijbroek, Tom</cp:lastModifiedBy>
  <cp:revision>12</cp:revision>
  <dcterms:created xsi:type="dcterms:W3CDTF">2014-07-03T09:49:06Z</dcterms:created>
  <dcterms:modified xsi:type="dcterms:W3CDTF">2014-09-12T14:55:31Z</dcterms:modified>
</cp:coreProperties>
</file>