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D60093"/>
    <a:srgbClr val="0099FF"/>
    <a:srgbClr val="00FF00"/>
    <a:srgbClr val="00FFFF"/>
    <a:srgbClr val="008000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122" d="100"/>
          <a:sy n="122" d="100"/>
        </p:scale>
        <p:origin x="-1362" y="-72"/>
      </p:cViewPr>
      <p:guideLst>
        <p:guide orient="horz" pos="2160"/>
        <p:guide pos="295"/>
        <p:guide pos="2789"/>
        <p:guide pos="9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728" y="39290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</a:t>
            </a:r>
            <a:r>
              <a:rPr lang="nl-NL" sz="2400" b="1" dirty="0" smtClean="0">
                <a:latin typeface="Arial Black" pitchFamily="34" charset="0"/>
              </a:rPr>
              <a:t>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smtClean="0">
                <a:latin typeface="Arial Black" pitchFamily="34" charset="0"/>
              </a:rPr>
              <a:t>.5 </a:t>
            </a:r>
            <a:r>
              <a:rPr lang="nl-NL" sz="2400" dirty="0" smtClean="0">
                <a:latin typeface="+mn-lt"/>
              </a:rPr>
              <a:t>Hoeken berekenen in een vierhoek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berekenen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5262092" y="4744090"/>
            <a:ext cx="1398140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Hoeken berekenen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96234" y="2265510"/>
            <a:ext cx="2852520" cy="209113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076056" y="2549564"/>
            <a:ext cx="3632546" cy="123346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37547" y="3450197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S</a:t>
            </a:r>
            <a:endParaRPr lang="nl-NL" sz="2200" i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224641" y="29674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0371" y="28292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63277" y="30678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547" y="31985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4</a:t>
            </a:r>
            <a:endParaRPr lang="nl-NL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761149" y="2925588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55°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8768" y="713006"/>
                <a:ext cx="48157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 smtClean="0">
                    <a:solidFill>
                      <a:srgbClr val="0070C0"/>
                    </a:solidFill>
                  </a:rPr>
                  <a:t>Hoe groot zijn 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 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 samen?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713006"/>
                <a:ext cx="4815742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1519" t="-7042" r="-759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78768" y="1246283"/>
            <a:ext cx="59202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Ze zijn samen een </a:t>
            </a:r>
            <a:r>
              <a:rPr lang="nl-NL" sz="2200" b="1" dirty="0" smtClean="0"/>
              <a:t>gestrekte hoek</a:t>
            </a:r>
            <a:r>
              <a:rPr lang="nl-NL" sz="2200" dirty="0" smtClean="0"/>
              <a:t>, dus 180°.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78768" y="1808446"/>
                <a:ext cx="256352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 smtClean="0">
                    <a:solidFill>
                      <a:srgbClr val="0070C0"/>
                    </a:solidFill>
                    <a:ea typeface="Cambria Math"/>
                  </a:rPr>
                  <a:t>Hoe groot is 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808446"/>
                <a:ext cx="256352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850" t="-7143" r="-2375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033340" y="1808446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55°</a:t>
            </a:r>
          </a:p>
        </p:txBody>
      </p:sp>
      <p:sp>
        <p:nvSpPr>
          <p:cNvPr id="26" name="Word_17-1"/>
          <p:cNvSpPr txBox="1"/>
          <p:nvPr/>
        </p:nvSpPr>
        <p:spPr>
          <a:xfrm>
            <a:off x="471761" y="2334120"/>
            <a:ext cx="54021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dirty="0" smtClean="0"/>
              <a:t>∠</a:t>
            </a:r>
            <a:r>
              <a:rPr lang="nl-NL" i="0" dirty="0" smtClean="0">
                <a:latin typeface="+mj-lt"/>
              </a:rPr>
              <a:t>S</a:t>
            </a:r>
            <a:r>
              <a:rPr lang="nl-NL" i="0" baseline="-25000" dirty="0" smtClean="0"/>
              <a:t>4</a:t>
            </a:r>
            <a:r>
              <a:rPr lang="nl-NL" i="0" dirty="0" smtClean="0"/>
              <a:t> </a:t>
            </a:r>
            <a:endParaRPr lang="nl-NL" i="0" dirty="0"/>
          </a:p>
        </p:txBody>
      </p:sp>
      <p:sp>
        <p:nvSpPr>
          <p:cNvPr id="27" name="Word_17-2"/>
          <p:cNvSpPr txBox="1"/>
          <p:nvPr/>
        </p:nvSpPr>
        <p:spPr>
          <a:xfrm>
            <a:off x="1024798" y="23341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smtClean="0">
                <a:latin typeface="+mj-lt"/>
              </a:rPr>
              <a:t>= </a:t>
            </a:r>
            <a:endParaRPr lang="nl-NL" i="0" dirty="0">
              <a:latin typeface="+mj-lt"/>
            </a:endParaRPr>
          </a:p>
        </p:txBody>
      </p:sp>
      <p:sp>
        <p:nvSpPr>
          <p:cNvPr id="28" name="Word_17-3"/>
          <p:cNvSpPr txBox="1"/>
          <p:nvPr/>
        </p:nvSpPr>
        <p:spPr>
          <a:xfrm>
            <a:off x="1297308" y="2334120"/>
            <a:ext cx="5498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dirty="0" smtClean="0">
                <a:latin typeface="+mj-lt"/>
              </a:rPr>
              <a:t>180 </a:t>
            </a:r>
            <a:endParaRPr lang="nl-NL" i="0" dirty="0">
              <a:latin typeface="+mj-lt"/>
            </a:endParaRPr>
          </a:p>
        </p:txBody>
      </p:sp>
      <p:sp>
        <p:nvSpPr>
          <p:cNvPr id="29" name="Word_17-4"/>
          <p:cNvSpPr txBox="1"/>
          <p:nvPr/>
        </p:nvSpPr>
        <p:spPr>
          <a:xfrm>
            <a:off x="1826299" y="23341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smtClean="0">
                <a:latin typeface="+mj-lt"/>
              </a:rPr>
              <a:t>– </a:t>
            </a:r>
            <a:endParaRPr lang="nl-NL" i="0" dirty="0">
              <a:latin typeface="+mj-lt"/>
            </a:endParaRPr>
          </a:p>
        </p:txBody>
      </p:sp>
      <p:sp>
        <p:nvSpPr>
          <p:cNvPr id="30" name="Word_17-5"/>
          <p:cNvSpPr txBox="1"/>
          <p:nvPr/>
        </p:nvSpPr>
        <p:spPr>
          <a:xfrm>
            <a:off x="2029881" y="2334120"/>
            <a:ext cx="49853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smtClean="0">
                <a:latin typeface="+mj-lt"/>
              </a:rPr>
              <a:t>55° </a:t>
            </a:r>
            <a:endParaRPr lang="nl-NL" i="0" dirty="0">
              <a:latin typeface="+mj-lt"/>
            </a:endParaRPr>
          </a:p>
        </p:txBody>
      </p:sp>
      <p:sp>
        <p:nvSpPr>
          <p:cNvPr id="31" name="Word_17-6"/>
          <p:cNvSpPr txBox="1"/>
          <p:nvPr/>
        </p:nvSpPr>
        <p:spPr>
          <a:xfrm>
            <a:off x="2509179" y="23341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dirty="0" smtClean="0">
                <a:latin typeface="+mj-lt"/>
              </a:rPr>
              <a:t>= </a:t>
            </a:r>
            <a:endParaRPr lang="nl-NL" i="0" dirty="0">
              <a:latin typeface="+mj-lt"/>
            </a:endParaRPr>
          </a:p>
        </p:txBody>
      </p:sp>
      <p:sp>
        <p:nvSpPr>
          <p:cNvPr id="3072" name="Word_17-7"/>
          <p:cNvSpPr txBox="1"/>
          <p:nvPr/>
        </p:nvSpPr>
        <p:spPr>
          <a:xfrm>
            <a:off x="2781689" y="2334120"/>
            <a:ext cx="65562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smtClean="0">
                <a:latin typeface="+mj-lt"/>
              </a:rPr>
              <a:t>125° </a:t>
            </a:r>
            <a:endParaRPr lang="nl-NL" i="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4" name="TextBox 3073"/>
              <p:cNvSpPr txBox="1"/>
              <p:nvPr/>
            </p:nvSpPr>
            <p:spPr>
              <a:xfrm>
                <a:off x="378768" y="3274307"/>
                <a:ext cx="298908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 smtClean="0">
                    <a:solidFill>
                      <a:srgbClr val="0070C0"/>
                    </a:solidFill>
                  </a:rPr>
                  <a:t>Wat zijn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2 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?</a:t>
                </a:r>
                <a:r>
                  <a:rPr lang="nl-NL" sz="2200" dirty="0" smtClean="0"/>
                  <a:t> </a:t>
                </a:r>
              </a:p>
            </p:txBody>
          </p:sp>
        </mc:Choice>
        <mc:Fallback xmlns="">
          <p:sp>
            <p:nvSpPr>
              <p:cNvPr id="3074" name="TextBox 30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3274307"/>
                <a:ext cx="2989088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2449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TextBox 3075"/>
              <p:cNvSpPr txBox="1"/>
              <p:nvPr/>
            </p:nvSpPr>
            <p:spPr>
              <a:xfrm>
                <a:off x="362961" y="3783032"/>
                <a:ext cx="497924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 smtClean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 </a:t>
                </a:r>
                <a:r>
                  <a:rPr lang="nl-NL" sz="2200" dirty="0">
                    <a:solidFill>
                      <a:schemeClr val="tx1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 smtClean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 smtClean="0">
                    <a:solidFill>
                      <a:schemeClr val="tx1"/>
                    </a:solidFill>
                  </a:rPr>
                  <a:t>4</a:t>
                </a:r>
                <a:r>
                  <a:rPr lang="nl-NL" sz="2200" dirty="0">
                    <a:solidFill>
                      <a:schemeClr val="tx1"/>
                    </a:solidFill>
                  </a:rPr>
                  <a:t> </a:t>
                </a:r>
                <a:r>
                  <a:rPr lang="nl-NL" sz="2200" dirty="0" smtClean="0">
                    <a:solidFill>
                      <a:schemeClr val="tx1"/>
                    </a:solidFill>
                  </a:rPr>
                  <a:t>zijn </a:t>
                </a:r>
                <a:r>
                  <a:rPr lang="nl-NL" sz="2200" b="1" dirty="0" smtClean="0">
                    <a:solidFill>
                      <a:schemeClr val="tx1"/>
                    </a:solidFill>
                  </a:rPr>
                  <a:t>overstaande hoeken</a:t>
                </a:r>
                <a:r>
                  <a:rPr lang="nl-NL" sz="2200" dirty="0" smtClean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076" name="TextBox 30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61" y="3783032"/>
                <a:ext cx="4979248" cy="430887"/>
              </a:xfrm>
              <a:prstGeom prst="rect">
                <a:avLst/>
              </a:prstGeom>
              <a:blipFill rotWithShape="1">
                <a:blip r:embed="rId7"/>
                <a:stretch>
                  <a:fillRect t="-7143" r="-858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8" name="Word_26-1"/>
          <p:cNvSpPr txBox="1"/>
          <p:nvPr/>
        </p:nvSpPr>
        <p:spPr>
          <a:xfrm>
            <a:off x="479785" y="4236444"/>
            <a:ext cx="58028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Dus </a:t>
            </a:r>
            <a:endParaRPr lang="nl-NL" sz="2200" dirty="0"/>
          </a:p>
        </p:txBody>
      </p:sp>
      <p:sp>
        <p:nvSpPr>
          <p:cNvPr id="3079" name="Word_26-2"/>
          <p:cNvSpPr txBox="1"/>
          <p:nvPr/>
        </p:nvSpPr>
        <p:spPr>
          <a:xfrm>
            <a:off x="1112972" y="42364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∠S</a:t>
            </a:r>
            <a:r>
              <a:rPr lang="nl-NL" sz="2200" baseline="-25000" dirty="0" smtClean="0"/>
              <a:t>2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0" name="Word_26-3"/>
          <p:cNvSpPr txBox="1"/>
          <p:nvPr/>
        </p:nvSpPr>
        <p:spPr>
          <a:xfrm>
            <a:off x="1734937" y="42364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3081" name="Word_26-4"/>
          <p:cNvSpPr txBox="1"/>
          <p:nvPr/>
        </p:nvSpPr>
        <p:spPr>
          <a:xfrm>
            <a:off x="1999433" y="42364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∠S</a:t>
            </a:r>
            <a:r>
              <a:rPr lang="nl-NL" sz="2200" baseline="-25000" dirty="0" smtClean="0"/>
              <a:t>4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2" name="Word_26-5"/>
          <p:cNvSpPr txBox="1"/>
          <p:nvPr/>
        </p:nvSpPr>
        <p:spPr>
          <a:xfrm>
            <a:off x="2621398" y="42364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3083" name="Word_26-6"/>
          <p:cNvSpPr txBox="1"/>
          <p:nvPr/>
        </p:nvSpPr>
        <p:spPr>
          <a:xfrm>
            <a:off x="2781689" y="2334120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125° </a:t>
            </a:r>
            <a:endParaRPr lang="nl-NL" sz="2200" dirty="0"/>
          </a:p>
        </p:txBody>
      </p:sp>
      <p:sp>
        <p:nvSpPr>
          <p:cNvPr id="3085" name="Oval 3084"/>
          <p:cNvSpPr/>
          <p:nvPr/>
        </p:nvSpPr>
        <p:spPr>
          <a:xfrm>
            <a:off x="5815885" y="2858508"/>
            <a:ext cx="463492" cy="5075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4750" y="4994436"/>
                <a:ext cx="298908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 smtClean="0">
                    <a:solidFill>
                      <a:srgbClr val="0070C0"/>
                    </a:solidFill>
                  </a:rPr>
                  <a:t>Wat zijn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1 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 smtClean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 smtClean="0">
                    <a:solidFill>
                      <a:srgbClr val="0070C0"/>
                    </a:solidFill>
                  </a:rPr>
                  <a:t>3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?</a:t>
                </a:r>
                <a:r>
                  <a:rPr lang="nl-NL" sz="2200" dirty="0" smtClean="0"/>
                  <a:t> 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750" y="4994436"/>
                <a:ext cx="2989088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265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44750" y="5503161"/>
                <a:ext cx="530536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 smtClean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1 </a:t>
                </a:r>
                <a:r>
                  <a:rPr lang="nl-NL" sz="2200" dirty="0">
                    <a:solidFill>
                      <a:schemeClr val="tx1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 smtClean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 smtClean="0">
                    <a:solidFill>
                      <a:schemeClr val="tx1"/>
                    </a:solidFill>
                  </a:rPr>
                  <a:t>3</a:t>
                </a:r>
                <a:r>
                  <a:rPr lang="nl-NL" sz="2200" dirty="0">
                    <a:solidFill>
                      <a:schemeClr val="tx1"/>
                    </a:solidFill>
                  </a:rPr>
                  <a:t> </a:t>
                </a:r>
                <a:r>
                  <a:rPr lang="nl-NL" sz="2200" dirty="0" smtClean="0">
                    <a:solidFill>
                      <a:schemeClr val="tx1"/>
                    </a:solidFill>
                  </a:rPr>
                  <a:t>zijn ook overstaande hoeken.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750" y="5503161"/>
                <a:ext cx="5305363" cy="430887"/>
              </a:xfrm>
              <a:prstGeom prst="rect">
                <a:avLst/>
              </a:prstGeom>
              <a:blipFill rotWithShape="1">
                <a:blip r:embed="rId9"/>
                <a:stretch>
                  <a:fillRect t="-7143" r="-1494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Word_26-1"/>
          <p:cNvSpPr txBox="1"/>
          <p:nvPr/>
        </p:nvSpPr>
        <p:spPr>
          <a:xfrm>
            <a:off x="545767" y="5956573"/>
            <a:ext cx="63318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Dus </a:t>
            </a:r>
            <a:endParaRPr lang="nl-NL" dirty="0"/>
          </a:p>
        </p:txBody>
      </p:sp>
      <p:sp>
        <p:nvSpPr>
          <p:cNvPr id="49" name="Word_26-2"/>
          <p:cNvSpPr txBox="1"/>
          <p:nvPr/>
        </p:nvSpPr>
        <p:spPr>
          <a:xfrm>
            <a:off x="1178954" y="5956573"/>
            <a:ext cx="60593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∠S</a:t>
            </a:r>
            <a:r>
              <a:rPr lang="nl-NL" baseline="-25000" dirty="0" smtClean="0"/>
              <a:t>1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0" name="Word_26-3"/>
          <p:cNvSpPr txBox="1"/>
          <p:nvPr/>
        </p:nvSpPr>
        <p:spPr>
          <a:xfrm>
            <a:off x="1800919" y="5956573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51" name="Word_26-4"/>
          <p:cNvSpPr txBox="1"/>
          <p:nvPr/>
        </p:nvSpPr>
        <p:spPr>
          <a:xfrm>
            <a:off x="2065415" y="5956573"/>
            <a:ext cx="60593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∠S</a:t>
            </a:r>
            <a:r>
              <a:rPr lang="nl-NL" baseline="-25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2" name="Word_26-5"/>
          <p:cNvSpPr txBox="1"/>
          <p:nvPr/>
        </p:nvSpPr>
        <p:spPr>
          <a:xfrm>
            <a:off x="2687380" y="5956573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53" name="Word_26-6"/>
          <p:cNvSpPr txBox="1"/>
          <p:nvPr/>
        </p:nvSpPr>
        <p:spPr>
          <a:xfrm>
            <a:off x="2951876" y="5956573"/>
            <a:ext cx="551433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55° </a:t>
            </a:r>
            <a:endParaRPr lang="nl-NL" dirty="0"/>
          </a:p>
        </p:txBody>
      </p:sp>
      <p:grpSp>
        <p:nvGrpSpPr>
          <p:cNvPr id="5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5" name="Isosceles Triangle 5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6" name="Isosceles Triangle 5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5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9" name="Rectangle 5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Isosceles Triangle 5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6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0208 L 0.01216 0.27731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2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072" grpId="0"/>
      <p:bldP spid="3074" grpId="0"/>
      <p:bldP spid="3076" grpId="0"/>
      <p:bldP spid="3078" grpId="0"/>
      <p:bldP spid="3079" grpId="0"/>
      <p:bldP spid="3080" grpId="0"/>
      <p:bldP spid="3081" grpId="0"/>
      <p:bldP spid="3082" grpId="0"/>
      <p:bldP spid="3083" grpId="0"/>
      <p:bldP spid="3083" grpId="1"/>
      <p:bldP spid="3085" grpId="0" animBg="1"/>
      <p:bldP spid="3085" grpId="1" animBg="1"/>
      <p:bldP spid="46" grpId="0"/>
      <p:bldP spid="48" grpId="0"/>
      <p:bldP spid="49" grpId="0"/>
      <p:bldP spid="50" grpId="0"/>
      <p:bldP spid="51" grpId="0"/>
      <p:bldP spid="52" grpId="0"/>
      <p:bldP spid="53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Hoeken berekenen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  <a:endParaRPr lang="nl-NL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916" y="1184141"/>
            <a:ext cx="718337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Van een parallellogram </a:t>
            </a:r>
            <a:r>
              <a:rPr lang="nl-NL" sz="2200" i="1" dirty="0" smtClean="0"/>
              <a:t>ABCD</a:t>
            </a:r>
            <a:r>
              <a:rPr lang="nl-NL" sz="2200" dirty="0" smtClean="0"/>
              <a:t> is </a:t>
            </a:r>
            <a:r>
              <a:rPr lang="nl-NL" sz="2400" dirty="0" smtClean="0"/>
              <a:t>∠</a:t>
            </a:r>
            <a:r>
              <a:rPr lang="nl-NL" sz="2400" i="1" dirty="0" smtClean="0"/>
              <a:t>B</a:t>
            </a:r>
            <a:r>
              <a:rPr lang="nl-NL" sz="2400" baseline="-25000" dirty="0"/>
              <a:t>2</a:t>
            </a:r>
            <a:r>
              <a:rPr lang="nl-NL" sz="2400" dirty="0" smtClean="0"/>
              <a:t> = 98°.</a:t>
            </a:r>
          </a:p>
          <a:p>
            <a:r>
              <a:rPr lang="nl-NL" sz="2400" dirty="0" smtClean="0"/>
              <a:t>Bereken de andere hoeken van het parallellogram.</a:t>
            </a:r>
            <a:r>
              <a:rPr lang="nl-NL" sz="2200" dirty="0" smtClean="0"/>
              <a:t> 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026249" y="2537048"/>
            <a:ext cx="3924612" cy="2563520"/>
            <a:chOff x="5026249" y="2537048"/>
            <a:chExt cx="3924612" cy="2563520"/>
          </a:xfrm>
        </p:grpSpPr>
        <p:sp>
          <p:nvSpPr>
            <p:cNvPr id="32" name="Freeform 31"/>
            <p:cNvSpPr/>
            <p:nvPr/>
          </p:nvSpPr>
          <p:spPr>
            <a:xfrm>
              <a:off x="5687075" y="3117513"/>
              <a:ext cx="2453640" cy="1447800"/>
            </a:xfrm>
            <a:custGeom>
              <a:avLst/>
              <a:gdLst>
                <a:gd name="connsiteX0" fmla="*/ 198120 w 2453640"/>
                <a:gd name="connsiteY0" fmla="*/ 0 h 1447800"/>
                <a:gd name="connsiteX1" fmla="*/ 0 w 2453640"/>
                <a:gd name="connsiteY1" fmla="*/ 1447800 h 1447800"/>
                <a:gd name="connsiteX2" fmla="*/ 2263140 w 2453640"/>
                <a:gd name="connsiteY2" fmla="*/ 1440180 h 1447800"/>
                <a:gd name="connsiteX3" fmla="*/ 2453640 w 2453640"/>
                <a:gd name="connsiteY3" fmla="*/ 0 h 1447800"/>
                <a:gd name="connsiteX4" fmla="*/ 198120 w 2453640"/>
                <a:gd name="connsiteY4" fmla="*/ 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3640" h="1447800">
                  <a:moveTo>
                    <a:pt x="198120" y="0"/>
                  </a:moveTo>
                  <a:lnTo>
                    <a:pt x="0" y="1447800"/>
                  </a:lnTo>
                  <a:lnTo>
                    <a:pt x="2263140" y="1440180"/>
                  </a:lnTo>
                  <a:lnTo>
                    <a:pt x="2453640" y="0"/>
                  </a:lnTo>
                  <a:lnTo>
                    <a:pt x="198120" y="0"/>
                  </a:ln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480000">
              <a:off x="5779859" y="2688129"/>
              <a:ext cx="0" cy="23762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480000">
              <a:off x="8042779" y="2688129"/>
              <a:ext cx="0" cy="23762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069111" y="4560337"/>
              <a:ext cx="388175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5026249" y="3120177"/>
              <a:ext cx="388175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389498" y="451590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682783" y="42484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3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434707" y="42484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623406" y="451579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  <a:endParaRPr lang="nl-NL" dirty="0" smtClean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643514" y="451602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936799" y="42485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3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688723" y="42485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877422" y="451590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  <a:endParaRPr lang="nl-NL" dirty="0" smtClean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613493" y="305677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880739" y="278928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3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658702" y="278928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2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847401" y="305665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  <a:endParaRPr lang="nl-NL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868828" y="305688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136074" y="278940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3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914037" y="278940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2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102736" y="305677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  <a:endParaRPr lang="nl-NL" dirty="0" smtClean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03389" y="4669681"/>
              <a:ext cx="3722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 smtClean="0"/>
                <a:t>A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33875" y="4669681"/>
              <a:ext cx="3722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B</a:t>
              </a:r>
              <a:endParaRPr lang="nl-NL" sz="2200" i="1" dirty="0" smtClean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419369" y="2537048"/>
              <a:ext cx="3882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 smtClean="0"/>
                <a:t>D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292527" y="2537048"/>
              <a:ext cx="3882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 smtClean="0"/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402678" y="4068807"/>
              <a:ext cx="5341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>
                  <a:solidFill>
                    <a:srgbClr val="FF0000"/>
                  </a:solidFill>
                </a:rPr>
                <a:t>98°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06748" y="2545883"/>
            <a:ext cx="4156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</a:p>
          <a:p>
            <a:r>
              <a:rPr lang="nl-NL" sz="2200" dirty="0" smtClean="0"/>
              <a:t>Bereken alle andere hoeken bij </a:t>
            </a:r>
            <a:br>
              <a:rPr lang="nl-NL" sz="2200" dirty="0" smtClean="0"/>
            </a:br>
            <a:r>
              <a:rPr lang="nl-NL" sz="2200" dirty="0" smtClean="0"/>
              <a:t>hoekpunt </a:t>
            </a:r>
            <a:r>
              <a:rPr lang="nl-NL" sz="2200" i="1" dirty="0" smtClean="0"/>
              <a:t>B</a:t>
            </a:r>
            <a:r>
              <a:rPr lang="nl-NL" sz="2200" dirty="0" smtClean="0"/>
              <a:t>.</a:t>
            </a:r>
          </a:p>
        </p:txBody>
      </p:sp>
      <p:grpSp>
        <p:nvGrpSpPr>
          <p:cNvPr id="104" name="Group 103"/>
          <p:cNvGrpSpPr/>
          <p:nvPr/>
        </p:nvGrpSpPr>
        <p:grpSpPr>
          <a:xfrm>
            <a:off x="434189" y="3653879"/>
            <a:ext cx="8421291" cy="2943473"/>
            <a:chOff x="467544" y="4013448"/>
            <a:chExt cx="8421291" cy="1575792"/>
          </a:xfrm>
        </p:grpSpPr>
        <p:grpSp>
          <p:nvGrpSpPr>
            <p:cNvPr id="105" name="Group 104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07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08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06" name="Straight Connector 105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Oval 108"/>
          <p:cNvSpPr>
            <a:spLocks noChangeAspect="1"/>
          </p:cNvSpPr>
          <p:nvPr/>
        </p:nvSpPr>
        <p:spPr>
          <a:xfrm>
            <a:off x="903908" y="5351359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903908" y="5958735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903908" y="4136605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903908" y="4743982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Word_19-1"/>
          <p:cNvSpPr txBox="1"/>
          <p:nvPr/>
        </p:nvSpPr>
        <p:spPr>
          <a:xfrm>
            <a:off x="1448643" y="3936550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4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7" name="Word_19-2"/>
          <p:cNvSpPr txBox="1"/>
          <p:nvPr/>
        </p:nvSpPr>
        <p:spPr>
          <a:xfrm>
            <a:off x="2001680" y="393655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38" name="Word_19-3"/>
          <p:cNvSpPr txBox="1"/>
          <p:nvPr/>
        </p:nvSpPr>
        <p:spPr>
          <a:xfrm>
            <a:off x="2221292" y="3936550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2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9" name="Word_19-4"/>
          <p:cNvSpPr txBox="1"/>
          <p:nvPr/>
        </p:nvSpPr>
        <p:spPr>
          <a:xfrm>
            <a:off x="2774329" y="393655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40" name="Word_19-5"/>
          <p:cNvSpPr txBox="1"/>
          <p:nvPr/>
        </p:nvSpPr>
        <p:spPr>
          <a:xfrm>
            <a:off x="2993941" y="3936550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98° </a:t>
            </a:r>
            <a:endParaRPr lang="nl-NL" sz="2200" dirty="0"/>
          </a:p>
        </p:txBody>
      </p:sp>
      <p:sp>
        <p:nvSpPr>
          <p:cNvPr id="41" name="Word_19-6"/>
          <p:cNvSpPr txBox="1"/>
          <p:nvPr/>
        </p:nvSpPr>
        <p:spPr>
          <a:xfrm>
            <a:off x="3452400" y="3936550"/>
            <a:ext cx="17280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(overstaande </a:t>
            </a:r>
            <a:endParaRPr lang="nl-NL" sz="2200" dirty="0"/>
          </a:p>
        </p:txBody>
      </p:sp>
      <p:sp>
        <p:nvSpPr>
          <p:cNvPr id="43" name="Word_19-7"/>
          <p:cNvSpPr txBox="1"/>
          <p:nvPr/>
        </p:nvSpPr>
        <p:spPr>
          <a:xfrm>
            <a:off x="5018534" y="3936550"/>
            <a:ext cx="125675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  hoeken) </a:t>
            </a:r>
            <a:endParaRPr lang="nl-NL" sz="2200" dirty="0"/>
          </a:p>
        </p:txBody>
      </p:sp>
      <p:sp>
        <p:nvSpPr>
          <p:cNvPr id="45" name="Word_19-1"/>
          <p:cNvSpPr txBox="1"/>
          <p:nvPr/>
        </p:nvSpPr>
        <p:spPr>
          <a:xfrm>
            <a:off x="1448643" y="4327547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/>
              <a:t>1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75" name="Word_19-2"/>
          <p:cNvSpPr txBox="1"/>
          <p:nvPr/>
        </p:nvSpPr>
        <p:spPr>
          <a:xfrm>
            <a:off x="2001680" y="432754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13" name="Word_19-3"/>
          <p:cNvSpPr txBox="1"/>
          <p:nvPr/>
        </p:nvSpPr>
        <p:spPr>
          <a:xfrm>
            <a:off x="2221292" y="4327547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180° </a:t>
            </a:r>
            <a:endParaRPr lang="nl-NL" sz="2200" dirty="0"/>
          </a:p>
        </p:txBody>
      </p:sp>
      <p:sp>
        <p:nvSpPr>
          <p:cNvPr id="123" name="Word_19-4"/>
          <p:cNvSpPr txBox="1"/>
          <p:nvPr/>
        </p:nvSpPr>
        <p:spPr>
          <a:xfrm>
            <a:off x="2822419" y="432754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– </a:t>
            </a:r>
            <a:endParaRPr lang="nl-NL" sz="2200" dirty="0"/>
          </a:p>
        </p:txBody>
      </p:sp>
      <p:sp>
        <p:nvSpPr>
          <p:cNvPr id="124" name="Word_19-5"/>
          <p:cNvSpPr txBox="1"/>
          <p:nvPr/>
        </p:nvSpPr>
        <p:spPr>
          <a:xfrm>
            <a:off x="3035619" y="4327547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98° </a:t>
            </a:r>
            <a:endParaRPr lang="nl-NL" sz="2200" dirty="0"/>
          </a:p>
        </p:txBody>
      </p:sp>
      <p:sp>
        <p:nvSpPr>
          <p:cNvPr id="125" name="Word_19-6"/>
          <p:cNvSpPr txBox="1"/>
          <p:nvPr/>
        </p:nvSpPr>
        <p:spPr>
          <a:xfrm>
            <a:off x="3494078" y="432754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26" name="Word_19-7"/>
          <p:cNvSpPr txBox="1"/>
          <p:nvPr/>
        </p:nvSpPr>
        <p:spPr>
          <a:xfrm>
            <a:off x="3713690" y="4327547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82° </a:t>
            </a:r>
            <a:endParaRPr lang="nl-NL" sz="2200" dirty="0"/>
          </a:p>
        </p:txBody>
      </p:sp>
      <p:sp>
        <p:nvSpPr>
          <p:cNvPr id="127" name="Word_19-8"/>
          <p:cNvSpPr txBox="1"/>
          <p:nvPr/>
        </p:nvSpPr>
        <p:spPr>
          <a:xfrm>
            <a:off x="4172149" y="4327547"/>
            <a:ext cx="133530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(gestrekte </a:t>
            </a:r>
            <a:endParaRPr lang="nl-NL" sz="2200" dirty="0"/>
          </a:p>
        </p:txBody>
      </p:sp>
      <p:sp>
        <p:nvSpPr>
          <p:cNvPr id="3073" name="Word_19-9"/>
          <p:cNvSpPr txBox="1"/>
          <p:nvPr/>
        </p:nvSpPr>
        <p:spPr>
          <a:xfrm>
            <a:off x="5380813" y="4327547"/>
            <a:ext cx="8640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 hoek) </a:t>
            </a:r>
            <a:endParaRPr lang="nl-NL" sz="2200" dirty="0"/>
          </a:p>
        </p:txBody>
      </p:sp>
      <p:sp>
        <p:nvSpPr>
          <p:cNvPr id="3086" name="Word_20-1"/>
          <p:cNvSpPr txBox="1"/>
          <p:nvPr/>
        </p:nvSpPr>
        <p:spPr>
          <a:xfrm>
            <a:off x="1448643" y="47185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3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7" name="Word_20-2"/>
          <p:cNvSpPr txBox="1"/>
          <p:nvPr/>
        </p:nvSpPr>
        <p:spPr>
          <a:xfrm>
            <a:off x="2001680" y="47185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3088" name="Word_20-3"/>
          <p:cNvSpPr txBox="1"/>
          <p:nvPr/>
        </p:nvSpPr>
        <p:spPr>
          <a:xfrm>
            <a:off x="2221292" y="47185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1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9" name="Word_20-4"/>
          <p:cNvSpPr txBox="1"/>
          <p:nvPr/>
        </p:nvSpPr>
        <p:spPr>
          <a:xfrm>
            <a:off x="2774329" y="47185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3090" name="Word_20-5"/>
          <p:cNvSpPr txBox="1"/>
          <p:nvPr/>
        </p:nvSpPr>
        <p:spPr>
          <a:xfrm>
            <a:off x="2993941" y="4718544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82° </a:t>
            </a:r>
            <a:endParaRPr lang="nl-NL" sz="2200" dirty="0"/>
          </a:p>
        </p:txBody>
      </p:sp>
      <p:sp>
        <p:nvSpPr>
          <p:cNvPr id="3091" name="Word_20-6"/>
          <p:cNvSpPr txBox="1"/>
          <p:nvPr/>
        </p:nvSpPr>
        <p:spPr>
          <a:xfrm>
            <a:off x="3452400" y="4718544"/>
            <a:ext cx="17280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(overstaande </a:t>
            </a:r>
            <a:endParaRPr lang="nl-NL" sz="2200" dirty="0"/>
          </a:p>
        </p:txBody>
      </p:sp>
      <p:sp>
        <p:nvSpPr>
          <p:cNvPr id="3092" name="Word_20-7"/>
          <p:cNvSpPr txBox="1"/>
          <p:nvPr/>
        </p:nvSpPr>
        <p:spPr>
          <a:xfrm>
            <a:off x="5018534" y="4718544"/>
            <a:ext cx="125675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 smtClean="0"/>
              <a:t>  hoeken) </a:t>
            </a:r>
            <a:endParaRPr lang="nl-NL" sz="2200" dirty="0"/>
          </a:p>
        </p:txBody>
      </p:sp>
      <p:sp>
        <p:nvSpPr>
          <p:cNvPr id="3094" name="hoek B4"/>
          <p:cNvSpPr/>
          <p:nvPr/>
        </p:nvSpPr>
        <p:spPr>
          <a:xfrm>
            <a:off x="7849932" y="3185027"/>
            <a:ext cx="833437" cy="485775"/>
          </a:xfrm>
          <a:custGeom>
            <a:avLst/>
            <a:gdLst>
              <a:gd name="connsiteX0" fmla="*/ 0 w 833437"/>
              <a:gd name="connsiteY0" fmla="*/ 485775 h 485775"/>
              <a:gd name="connsiteX1" fmla="*/ 71437 w 833437"/>
              <a:gd name="connsiteY1" fmla="*/ 0 h 485775"/>
              <a:gd name="connsiteX2" fmla="*/ 833437 w 833437"/>
              <a:gd name="connsiteY2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437" h="485775">
                <a:moveTo>
                  <a:pt x="0" y="485775"/>
                </a:moveTo>
                <a:lnTo>
                  <a:pt x="71437" y="0"/>
                </a:lnTo>
                <a:lnTo>
                  <a:pt x="83343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9" name="hoek B4 geen anim"/>
          <p:cNvSpPr/>
          <p:nvPr/>
        </p:nvSpPr>
        <p:spPr>
          <a:xfrm>
            <a:off x="7851600" y="3186000"/>
            <a:ext cx="833437" cy="485775"/>
          </a:xfrm>
          <a:custGeom>
            <a:avLst/>
            <a:gdLst>
              <a:gd name="connsiteX0" fmla="*/ 0 w 833437"/>
              <a:gd name="connsiteY0" fmla="*/ 485775 h 485775"/>
              <a:gd name="connsiteX1" fmla="*/ 71437 w 833437"/>
              <a:gd name="connsiteY1" fmla="*/ 0 h 485775"/>
              <a:gd name="connsiteX2" fmla="*/ 833437 w 833437"/>
              <a:gd name="connsiteY2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437" h="485775">
                <a:moveTo>
                  <a:pt x="0" y="485775"/>
                </a:moveTo>
                <a:lnTo>
                  <a:pt x="71437" y="0"/>
                </a:lnTo>
                <a:lnTo>
                  <a:pt x="83343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5" name="hoek B3"/>
          <p:cNvSpPr/>
          <p:nvPr/>
        </p:nvSpPr>
        <p:spPr>
          <a:xfrm>
            <a:off x="7914037" y="2682826"/>
            <a:ext cx="552564" cy="495300"/>
          </a:xfrm>
          <a:custGeom>
            <a:avLst/>
            <a:gdLst>
              <a:gd name="connsiteX0" fmla="*/ 68580 w 541020"/>
              <a:gd name="connsiteY0" fmla="*/ 0 h 495300"/>
              <a:gd name="connsiteX1" fmla="*/ 0 w 541020"/>
              <a:gd name="connsiteY1" fmla="*/ 495300 h 495300"/>
              <a:gd name="connsiteX2" fmla="*/ 541020 w 541020"/>
              <a:gd name="connsiteY2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020" h="495300">
                <a:moveTo>
                  <a:pt x="68580" y="0"/>
                </a:moveTo>
                <a:lnTo>
                  <a:pt x="0" y="495300"/>
                </a:lnTo>
                <a:lnTo>
                  <a:pt x="541020" y="49530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1" name="hoek B3 geen anim"/>
          <p:cNvSpPr/>
          <p:nvPr/>
        </p:nvSpPr>
        <p:spPr>
          <a:xfrm>
            <a:off x="7912800" y="2682000"/>
            <a:ext cx="552564" cy="495300"/>
          </a:xfrm>
          <a:custGeom>
            <a:avLst/>
            <a:gdLst>
              <a:gd name="connsiteX0" fmla="*/ 68580 w 541020"/>
              <a:gd name="connsiteY0" fmla="*/ 0 h 495300"/>
              <a:gd name="connsiteX1" fmla="*/ 0 w 541020"/>
              <a:gd name="connsiteY1" fmla="*/ 495300 h 495300"/>
              <a:gd name="connsiteX2" fmla="*/ 541020 w 541020"/>
              <a:gd name="connsiteY2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020" h="495300">
                <a:moveTo>
                  <a:pt x="68580" y="0"/>
                </a:moveTo>
                <a:lnTo>
                  <a:pt x="0" y="495300"/>
                </a:lnTo>
                <a:lnTo>
                  <a:pt x="541020" y="49530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6" name="hoek B1"/>
          <p:cNvSpPr/>
          <p:nvPr/>
        </p:nvSpPr>
        <p:spPr>
          <a:xfrm>
            <a:off x="7458075" y="3176588"/>
            <a:ext cx="457200" cy="428625"/>
          </a:xfrm>
          <a:custGeom>
            <a:avLst/>
            <a:gdLst>
              <a:gd name="connsiteX0" fmla="*/ 0 w 457200"/>
              <a:gd name="connsiteY0" fmla="*/ 0 h 428625"/>
              <a:gd name="connsiteX1" fmla="*/ 457200 w 457200"/>
              <a:gd name="connsiteY1" fmla="*/ 4762 h 428625"/>
              <a:gd name="connsiteX2" fmla="*/ 397669 w 457200"/>
              <a:gd name="connsiteY2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428625">
                <a:moveTo>
                  <a:pt x="0" y="0"/>
                </a:moveTo>
                <a:lnTo>
                  <a:pt x="457200" y="4762"/>
                </a:lnTo>
                <a:lnTo>
                  <a:pt x="397669" y="42862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4" name="hoek B1 geen anim"/>
          <p:cNvSpPr/>
          <p:nvPr/>
        </p:nvSpPr>
        <p:spPr>
          <a:xfrm>
            <a:off x="7456692" y="3176588"/>
            <a:ext cx="457200" cy="428625"/>
          </a:xfrm>
          <a:custGeom>
            <a:avLst/>
            <a:gdLst>
              <a:gd name="connsiteX0" fmla="*/ 0 w 457200"/>
              <a:gd name="connsiteY0" fmla="*/ 0 h 428625"/>
              <a:gd name="connsiteX1" fmla="*/ 457200 w 457200"/>
              <a:gd name="connsiteY1" fmla="*/ 4762 h 428625"/>
              <a:gd name="connsiteX2" fmla="*/ 397669 w 457200"/>
              <a:gd name="connsiteY2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428625">
                <a:moveTo>
                  <a:pt x="0" y="0"/>
                </a:moveTo>
                <a:lnTo>
                  <a:pt x="457200" y="4762"/>
                </a:lnTo>
                <a:lnTo>
                  <a:pt x="397669" y="42862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7" name="Word_26-1"/>
          <p:cNvSpPr txBox="1"/>
          <p:nvPr/>
        </p:nvSpPr>
        <p:spPr>
          <a:xfrm>
            <a:off x="1448643" y="5109541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4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98" name="Word_26-2"/>
          <p:cNvSpPr txBox="1"/>
          <p:nvPr/>
        </p:nvSpPr>
        <p:spPr>
          <a:xfrm>
            <a:off x="2112286" y="5109541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past </a:t>
            </a:r>
            <a:endParaRPr lang="nl-NL" sz="2200" dirty="0"/>
          </a:p>
        </p:txBody>
      </p:sp>
      <p:sp>
        <p:nvSpPr>
          <p:cNvPr id="3099" name="Word_26-3"/>
          <p:cNvSpPr txBox="1"/>
          <p:nvPr/>
        </p:nvSpPr>
        <p:spPr>
          <a:xfrm>
            <a:off x="2779135" y="510954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op </a:t>
            </a:r>
            <a:endParaRPr lang="nl-NL" sz="2200" dirty="0"/>
          </a:p>
        </p:txBody>
      </p:sp>
      <p:sp>
        <p:nvSpPr>
          <p:cNvPr id="3100" name="Word_26-4"/>
          <p:cNvSpPr txBox="1"/>
          <p:nvPr/>
        </p:nvSpPr>
        <p:spPr>
          <a:xfrm>
            <a:off x="3207137" y="5109541"/>
            <a:ext cx="6508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D</a:t>
            </a:r>
            <a:r>
              <a:rPr lang="nl-NL" sz="2200" baseline="-25000" dirty="0" smtClean="0"/>
              <a:t>4</a:t>
            </a:r>
            <a:r>
              <a:rPr lang="nl-NL" sz="2200" dirty="0" smtClean="0"/>
              <a:t>, </a:t>
            </a:r>
            <a:endParaRPr lang="nl-NL" sz="2200" dirty="0"/>
          </a:p>
        </p:txBody>
      </p:sp>
      <p:sp>
        <p:nvSpPr>
          <p:cNvPr id="3101" name="Word_26-5"/>
          <p:cNvSpPr txBox="1"/>
          <p:nvPr/>
        </p:nvSpPr>
        <p:spPr>
          <a:xfrm>
            <a:off x="3973372" y="5109541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dus </a:t>
            </a:r>
            <a:endParaRPr lang="nl-NL" sz="2200" dirty="0"/>
          </a:p>
        </p:txBody>
      </p:sp>
      <p:sp>
        <p:nvSpPr>
          <p:cNvPr id="3102" name="Word_26-6"/>
          <p:cNvSpPr txBox="1"/>
          <p:nvPr/>
        </p:nvSpPr>
        <p:spPr>
          <a:xfrm>
            <a:off x="4555263" y="5109541"/>
            <a:ext cx="57227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D</a:t>
            </a:r>
            <a:r>
              <a:rPr lang="nl-NL" sz="2200" baseline="-25000" dirty="0" smtClean="0"/>
              <a:t>4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103" name="Word_26-7"/>
          <p:cNvSpPr txBox="1"/>
          <p:nvPr/>
        </p:nvSpPr>
        <p:spPr>
          <a:xfrm>
            <a:off x="5236540" y="510954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128" name="Word_26-8"/>
          <p:cNvSpPr txBox="1"/>
          <p:nvPr/>
        </p:nvSpPr>
        <p:spPr>
          <a:xfrm>
            <a:off x="5501036" y="5109541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98° </a:t>
            </a:r>
            <a:endParaRPr lang="nl-NL" sz="2200" dirty="0"/>
          </a:p>
        </p:txBody>
      </p:sp>
      <p:sp>
        <p:nvSpPr>
          <p:cNvPr id="129" name="Word_26-9"/>
          <p:cNvSpPr txBox="1"/>
          <p:nvPr/>
        </p:nvSpPr>
        <p:spPr>
          <a:xfrm>
            <a:off x="6052469" y="5109541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(schuifsymmetrie). </a:t>
            </a:r>
            <a:endParaRPr lang="nl-NL" sz="2200" dirty="0"/>
          </a:p>
        </p:txBody>
      </p:sp>
      <p:sp>
        <p:nvSpPr>
          <p:cNvPr id="130" name="Word_26-10"/>
          <p:cNvSpPr txBox="1"/>
          <p:nvPr/>
        </p:nvSpPr>
        <p:spPr>
          <a:xfrm>
            <a:off x="8652540" y="5109541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 </a:t>
            </a:r>
            <a:endParaRPr lang="nl-NL" sz="2200" dirty="0"/>
          </a:p>
        </p:txBody>
      </p:sp>
      <p:sp>
        <p:nvSpPr>
          <p:cNvPr id="198" name="Word_26-1"/>
          <p:cNvSpPr txBox="1"/>
          <p:nvPr/>
        </p:nvSpPr>
        <p:spPr>
          <a:xfrm>
            <a:off x="1448643" y="5500538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 smtClean="0"/>
              <a:t>3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199" name="Word_26-2"/>
          <p:cNvSpPr txBox="1"/>
          <p:nvPr/>
        </p:nvSpPr>
        <p:spPr>
          <a:xfrm>
            <a:off x="2112286" y="5500538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past </a:t>
            </a:r>
            <a:endParaRPr lang="nl-NL" sz="2200" dirty="0"/>
          </a:p>
        </p:txBody>
      </p:sp>
      <p:sp>
        <p:nvSpPr>
          <p:cNvPr id="200" name="Word_26-3"/>
          <p:cNvSpPr txBox="1"/>
          <p:nvPr/>
        </p:nvSpPr>
        <p:spPr>
          <a:xfrm>
            <a:off x="2779135" y="550053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op </a:t>
            </a:r>
            <a:endParaRPr lang="nl-NL" sz="2200" dirty="0"/>
          </a:p>
        </p:txBody>
      </p:sp>
      <p:sp>
        <p:nvSpPr>
          <p:cNvPr id="201" name="Word_26-4"/>
          <p:cNvSpPr txBox="1"/>
          <p:nvPr/>
        </p:nvSpPr>
        <p:spPr>
          <a:xfrm>
            <a:off x="3207137" y="5500538"/>
            <a:ext cx="6347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A</a:t>
            </a:r>
            <a:r>
              <a:rPr lang="nl-NL" sz="2200" baseline="-25000" dirty="0"/>
              <a:t>3</a:t>
            </a:r>
            <a:r>
              <a:rPr lang="nl-NL" sz="2200" dirty="0" smtClean="0"/>
              <a:t>, </a:t>
            </a:r>
            <a:endParaRPr lang="nl-NL" sz="2200" dirty="0"/>
          </a:p>
        </p:txBody>
      </p:sp>
      <p:sp>
        <p:nvSpPr>
          <p:cNvPr id="202" name="Word_26-5"/>
          <p:cNvSpPr txBox="1"/>
          <p:nvPr/>
        </p:nvSpPr>
        <p:spPr>
          <a:xfrm>
            <a:off x="3973372" y="5500538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dus </a:t>
            </a:r>
            <a:endParaRPr lang="nl-NL" sz="2200" dirty="0"/>
          </a:p>
        </p:txBody>
      </p:sp>
      <p:sp>
        <p:nvSpPr>
          <p:cNvPr id="203" name="Word_26-6"/>
          <p:cNvSpPr txBox="1"/>
          <p:nvPr/>
        </p:nvSpPr>
        <p:spPr>
          <a:xfrm>
            <a:off x="4555263" y="5500538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A</a:t>
            </a:r>
            <a:r>
              <a:rPr lang="nl-NL" sz="2200" baseline="-25000" dirty="0"/>
              <a:t>3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204" name="Word_26-7"/>
          <p:cNvSpPr txBox="1"/>
          <p:nvPr/>
        </p:nvSpPr>
        <p:spPr>
          <a:xfrm>
            <a:off x="5236540" y="550053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205" name="Word_26-8"/>
          <p:cNvSpPr txBox="1"/>
          <p:nvPr/>
        </p:nvSpPr>
        <p:spPr>
          <a:xfrm>
            <a:off x="5501036" y="5500538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82° </a:t>
            </a:r>
            <a:endParaRPr lang="nl-NL" sz="2200" dirty="0"/>
          </a:p>
        </p:txBody>
      </p:sp>
      <p:sp>
        <p:nvSpPr>
          <p:cNvPr id="206" name="Word_26-9"/>
          <p:cNvSpPr txBox="1"/>
          <p:nvPr/>
        </p:nvSpPr>
        <p:spPr>
          <a:xfrm>
            <a:off x="6052469" y="5500538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(schuifsymmetrie). </a:t>
            </a:r>
            <a:endParaRPr lang="nl-NL" sz="2200" dirty="0"/>
          </a:p>
        </p:txBody>
      </p:sp>
      <p:sp>
        <p:nvSpPr>
          <p:cNvPr id="207" name="Word_26-10"/>
          <p:cNvSpPr txBox="1"/>
          <p:nvPr/>
        </p:nvSpPr>
        <p:spPr>
          <a:xfrm>
            <a:off x="8652540" y="550053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 </a:t>
            </a:r>
            <a:endParaRPr lang="nl-NL" sz="2200" dirty="0"/>
          </a:p>
        </p:txBody>
      </p:sp>
      <p:sp>
        <p:nvSpPr>
          <p:cNvPr id="209" name="Word_26-1"/>
          <p:cNvSpPr txBox="1"/>
          <p:nvPr/>
        </p:nvSpPr>
        <p:spPr>
          <a:xfrm>
            <a:off x="1448643" y="5891533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B</a:t>
            </a:r>
            <a:r>
              <a:rPr lang="nl-NL" sz="2200" baseline="-25000" dirty="0"/>
              <a:t>1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210" name="Word_26-2"/>
          <p:cNvSpPr txBox="1"/>
          <p:nvPr/>
        </p:nvSpPr>
        <p:spPr>
          <a:xfrm>
            <a:off x="2112286" y="5891533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past </a:t>
            </a:r>
            <a:endParaRPr lang="nl-NL" sz="2200" dirty="0"/>
          </a:p>
        </p:txBody>
      </p:sp>
      <p:sp>
        <p:nvSpPr>
          <p:cNvPr id="211" name="Word_26-3"/>
          <p:cNvSpPr txBox="1"/>
          <p:nvPr/>
        </p:nvSpPr>
        <p:spPr>
          <a:xfrm>
            <a:off x="2779135" y="5891533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op </a:t>
            </a:r>
            <a:endParaRPr lang="nl-NL" sz="2200" dirty="0"/>
          </a:p>
        </p:txBody>
      </p:sp>
      <p:sp>
        <p:nvSpPr>
          <p:cNvPr id="212" name="Word_26-4"/>
          <p:cNvSpPr txBox="1"/>
          <p:nvPr/>
        </p:nvSpPr>
        <p:spPr>
          <a:xfrm>
            <a:off x="3207137" y="5891533"/>
            <a:ext cx="6508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C</a:t>
            </a:r>
            <a:r>
              <a:rPr lang="nl-NL" sz="2200" baseline="-25000" dirty="0"/>
              <a:t>1</a:t>
            </a:r>
            <a:r>
              <a:rPr lang="nl-NL" sz="2200" dirty="0" smtClean="0"/>
              <a:t>, </a:t>
            </a:r>
            <a:endParaRPr lang="nl-NL" sz="2200" dirty="0"/>
          </a:p>
        </p:txBody>
      </p:sp>
      <p:sp>
        <p:nvSpPr>
          <p:cNvPr id="213" name="Word_26-5"/>
          <p:cNvSpPr txBox="1"/>
          <p:nvPr/>
        </p:nvSpPr>
        <p:spPr>
          <a:xfrm>
            <a:off x="3973372" y="5891533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dus </a:t>
            </a:r>
            <a:endParaRPr lang="nl-NL" sz="2200" dirty="0"/>
          </a:p>
        </p:txBody>
      </p:sp>
      <p:sp>
        <p:nvSpPr>
          <p:cNvPr id="214" name="Word_26-6"/>
          <p:cNvSpPr txBox="1"/>
          <p:nvPr/>
        </p:nvSpPr>
        <p:spPr>
          <a:xfrm>
            <a:off x="4555263" y="5891533"/>
            <a:ext cx="57227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/>
              <a:t>C</a:t>
            </a:r>
            <a:r>
              <a:rPr lang="nl-NL" sz="2200" baseline="-25000" dirty="0"/>
              <a:t>1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215" name="Word_26-7"/>
          <p:cNvSpPr txBox="1"/>
          <p:nvPr/>
        </p:nvSpPr>
        <p:spPr>
          <a:xfrm>
            <a:off x="5236540" y="589153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216" name="Word_26-8"/>
          <p:cNvSpPr txBox="1"/>
          <p:nvPr/>
        </p:nvSpPr>
        <p:spPr>
          <a:xfrm>
            <a:off x="5501036" y="5891533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82° </a:t>
            </a:r>
            <a:endParaRPr lang="nl-NL" sz="2200" dirty="0"/>
          </a:p>
        </p:txBody>
      </p:sp>
      <p:sp>
        <p:nvSpPr>
          <p:cNvPr id="217" name="Word_26-9"/>
          <p:cNvSpPr txBox="1"/>
          <p:nvPr/>
        </p:nvSpPr>
        <p:spPr>
          <a:xfrm>
            <a:off x="6052469" y="5891533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(schuifsymmetrie). </a:t>
            </a:r>
            <a:endParaRPr lang="nl-NL" sz="2200" dirty="0"/>
          </a:p>
        </p:txBody>
      </p:sp>
      <p:sp>
        <p:nvSpPr>
          <p:cNvPr id="218" name="Word_26-10"/>
          <p:cNvSpPr txBox="1"/>
          <p:nvPr/>
        </p:nvSpPr>
        <p:spPr>
          <a:xfrm>
            <a:off x="8652540" y="5891533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 </a:t>
            </a:r>
            <a:endParaRPr lang="nl-NL" sz="2200" dirty="0"/>
          </a:p>
        </p:txBody>
      </p:sp>
      <p:grpSp>
        <p:nvGrpSpPr>
          <p:cNvPr id="2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20" name="Rectangle 2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1" name="Isosceles Triangle 2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Oval 2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3" name="Oval 2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2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477513" y="3210545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53860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00295 -0.2032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016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0295 -0.2032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016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0208 L -0.00329 -0.2016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-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007 L -0.22535 -0.21111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7" y="-1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138 L -0.24757 0.00046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579 L 0.02205 -0.21018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/>
      <p:bldP spid="33" grpId="0" uiExpand="1" build="p"/>
      <p:bldP spid="33" grpId="1" uiExpand="1" build="allAtOnce"/>
      <p:bldP spid="109" grpId="0" animBg="1"/>
      <p:bldP spid="110" grpId="0" animBg="1"/>
      <p:bldP spid="111" grpId="0" animBg="1"/>
      <p:bldP spid="112" grpId="0" animBg="1"/>
      <p:bldP spid="36" grpId="0"/>
      <p:bldP spid="37" grpId="0"/>
      <p:bldP spid="38" grpId="0"/>
      <p:bldP spid="39" grpId="0"/>
      <p:bldP spid="40" grpId="0"/>
      <p:bldP spid="41" grpId="0"/>
      <p:bldP spid="43" grpId="0"/>
      <p:bldP spid="45" grpId="0"/>
      <p:bldP spid="75" grpId="0"/>
      <p:bldP spid="113" grpId="0"/>
      <p:bldP spid="123" grpId="0"/>
      <p:bldP spid="124" grpId="0"/>
      <p:bldP spid="125" grpId="0"/>
      <p:bldP spid="126" grpId="0"/>
      <p:bldP spid="127" grpId="0"/>
      <p:bldP spid="3073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4" grpId="0" animBg="1"/>
      <p:bldP spid="3094" grpId="1" animBg="1"/>
      <p:bldP spid="3094" grpId="2" animBg="1"/>
      <p:bldP spid="179" grpId="0" animBg="1"/>
      <p:bldP spid="179" grpId="1" animBg="1"/>
      <p:bldP spid="3095" grpId="0" animBg="1"/>
      <p:bldP spid="3095" grpId="1" animBg="1"/>
      <p:bldP spid="3095" grpId="2" animBg="1"/>
      <p:bldP spid="181" grpId="0" animBg="1"/>
      <p:bldP spid="181" grpId="1" animBg="1"/>
      <p:bldP spid="3096" grpId="0" animBg="1"/>
      <p:bldP spid="3096" grpId="1" animBg="1"/>
      <p:bldP spid="3096" grpId="2" animBg="1"/>
      <p:bldP spid="184" grpId="0" animBg="1"/>
      <p:bldP spid="184" grpId="1" animBg="1"/>
      <p:bldP spid="3097" grpId="0"/>
      <p:bldP spid="3098" grpId="0"/>
      <p:bldP spid="3099" grpId="0"/>
      <p:bldP spid="3100" grpId="0"/>
      <p:bldP spid="3101" grpId="0"/>
      <p:bldP spid="3102" grpId="0"/>
      <p:bldP spid="3103" grpId="0"/>
      <p:bldP spid="128" grpId="0"/>
      <p:bldP spid="129" grpId="0"/>
      <p:bldP spid="198" grpId="0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24" grpId="0" animBg="1"/>
      <p:bldP spid="225" grpId="0"/>
      <p:bldP spid="6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8</TotalTime>
  <Words>282</Words>
  <Application>Microsoft Office PowerPoint</Application>
  <PresentationFormat>Diavoorstelling (4:3)</PresentationFormat>
  <Paragraphs>133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Noofdhoff</dc:creator>
  <cp:lastModifiedBy>Maike Jaspers</cp:lastModifiedBy>
  <cp:revision>16</cp:revision>
  <dcterms:created xsi:type="dcterms:W3CDTF">2014-06-26T07:37:25Z</dcterms:created>
  <dcterms:modified xsi:type="dcterms:W3CDTF">2014-07-17T09:05:49Z</dcterms:modified>
</cp:coreProperties>
</file>